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86" r:id="rId3"/>
    <p:sldId id="270" r:id="rId4"/>
    <p:sldId id="258" r:id="rId5"/>
    <p:sldId id="271" r:id="rId6"/>
    <p:sldId id="259" r:id="rId7"/>
    <p:sldId id="262" r:id="rId8"/>
    <p:sldId id="263" r:id="rId9"/>
    <p:sldId id="272" r:id="rId10"/>
    <p:sldId id="264" r:id="rId11"/>
    <p:sldId id="280" r:id="rId12"/>
    <p:sldId id="287" r:id="rId13"/>
    <p:sldId id="293" r:id="rId14"/>
    <p:sldId id="297" r:id="rId15"/>
    <p:sldId id="281" r:id="rId16"/>
    <p:sldId id="288" r:id="rId17"/>
    <p:sldId id="282" r:id="rId18"/>
    <p:sldId id="290" r:id="rId19"/>
    <p:sldId id="283" r:id="rId20"/>
    <p:sldId id="298" r:id="rId21"/>
    <p:sldId id="299" r:id="rId22"/>
    <p:sldId id="300" r:id="rId23"/>
    <p:sldId id="266" r:id="rId24"/>
    <p:sldId id="296" r:id="rId25"/>
    <p:sldId id="279" r:id="rId26"/>
    <p:sldId id="278" r:id="rId27"/>
    <p:sldId id="284" r:id="rId28"/>
    <p:sldId id="294" r:id="rId29"/>
    <p:sldId id="276" r:id="rId30"/>
    <p:sldId id="26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70870" autoAdjust="0"/>
  </p:normalViewPr>
  <p:slideViewPr>
    <p:cSldViewPr>
      <p:cViewPr>
        <p:scale>
          <a:sx n="66" d="100"/>
          <a:sy n="66" d="100"/>
        </p:scale>
        <p:origin x="-18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CEFD3-F591-42E4-9867-98BDEB575EDD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5FAFD-4EFE-45B9-9726-33A813621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23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873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</a:t>
            </a:r>
          </a:p>
          <a:p>
            <a:r>
              <a:rPr lang="en-US" dirty="0" smtClean="0"/>
              <a:t>We wanted</a:t>
            </a:r>
            <a:r>
              <a:rPr lang="en-US" baseline="0" dirty="0" smtClean="0"/>
              <a:t> to compare our measured </a:t>
            </a:r>
            <a:r>
              <a:rPr lang="en-US" baseline="0" dirty="0" err="1" smtClean="0"/>
              <a:t>paramets</a:t>
            </a:r>
            <a:r>
              <a:rPr lang="en-US" baseline="0" dirty="0" smtClean="0"/>
              <a:t> with Melbourne’s class c standards of water quality. These water quality standards are for non potable </a:t>
            </a:r>
            <a:r>
              <a:rPr lang="en-US" baseline="0" dirty="0" err="1" smtClean="0"/>
              <a:t>puposes</a:t>
            </a:r>
            <a:r>
              <a:rPr lang="en-US" baseline="0" dirty="0" smtClean="0"/>
              <a:t> such as irrigation of crops and agriculture. The two parameters we analyzed that we compared to class c standards are TSS and E coli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 C standards of Melbourne</a:t>
            </a:r>
            <a:r>
              <a:rPr lang="en-US" baseline="0" dirty="0" smtClean="0"/>
              <a:t> for certain parameters to access water quality for non-potable purposes</a:t>
            </a:r>
          </a:p>
          <a:p>
            <a:endParaRPr lang="en-US" dirty="0" smtClean="0"/>
          </a:p>
          <a:p>
            <a:r>
              <a:rPr lang="en-US" dirty="0" smtClean="0"/>
              <a:t>Class C water is used for non-potable</a:t>
            </a:r>
            <a:r>
              <a:rPr lang="en-US" baseline="0" dirty="0" smtClean="0"/>
              <a:t> purposes as well as irrigation of crops where the food must first be processed or cooked before consumed.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7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</a:t>
            </a:r>
          </a:p>
          <a:p>
            <a:r>
              <a:rPr lang="en-US" dirty="0" smtClean="0"/>
              <a:t>We wanted</a:t>
            </a:r>
            <a:r>
              <a:rPr lang="en-US" baseline="0" dirty="0" smtClean="0"/>
              <a:t> to compare our measured </a:t>
            </a:r>
            <a:r>
              <a:rPr lang="en-US" baseline="0" dirty="0" err="1" smtClean="0"/>
              <a:t>paramets</a:t>
            </a:r>
            <a:r>
              <a:rPr lang="en-US" baseline="0" dirty="0" smtClean="0"/>
              <a:t> with Melbourne’s class c standards of water quality. These water quality standards are for non potable </a:t>
            </a:r>
            <a:r>
              <a:rPr lang="en-US" baseline="0" dirty="0" err="1" smtClean="0"/>
              <a:t>puposes</a:t>
            </a:r>
            <a:r>
              <a:rPr lang="en-US" baseline="0" dirty="0" smtClean="0"/>
              <a:t> such as irrigation of crops and agriculture. </a:t>
            </a:r>
          </a:p>
          <a:p>
            <a:r>
              <a:rPr lang="en-US" baseline="0" dirty="0" smtClean="0"/>
              <a:t>The two parameters we analyzed that we compared to class c standards are TSS and E coli. E coli specifically is a good indicator of fecal bacteria in water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 C standards of Melbourne</a:t>
            </a:r>
            <a:r>
              <a:rPr lang="en-US" baseline="0" dirty="0" smtClean="0"/>
              <a:t> for certain parameters to access water quality for non-potable purposes</a:t>
            </a:r>
          </a:p>
          <a:p>
            <a:endParaRPr lang="en-US" dirty="0" smtClean="0"/>
          </a:p>
          <a:p>
            <a:r>
              <a:rPr lang="en-US" dirty="0" smtClean="0"/>
              <a:t>Class C water is used for non-potable</a:t>
            </a:r>
            <a:r>
              <a:rPr lang="en-US" baseline="0" dirty="0" smtClean="0"/>
              <a:t> purposes as well as irrigation of crops where the food must first be processed or cooked before consumed.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7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~Total Suspended Solids are a combination of silt, decaying matter, and even industrial waste and sewage.  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~The Clean Water Act classifies total suspended solids as pollutants.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~Constructed wetlands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designed to reduce TSS, clear turbidity, and allow dissolved oxygen to increase.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As you can see here, both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successful in significantly reducing total suspended solids and met the class c standard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to be less than 30 mg/.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~The wetland LYNBROOK showed a decrease in TSS, but did not meet class c standard.  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~Royal Gardens had no significant difference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met the standard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~Hampton Park demonstrated more decaying matter in the outlet even though it initially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low levels in both inlets.   </a:t>
            </a:r>
          </a:p>
          <a:p>
            <a:pPr marL="288925" indent="-288925" fontAlgn="base">
              <a:buFont typeface="Arial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05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~Total Suspended Solids are a combination of silt, decaying matter, and even industrial waste and sewage.  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~The Clean Water Act classifies total suspended solids as pollutants.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~Constructed wetlands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designed to reduce TSS, clear turbidity, and allow dissolved oxygen to increase.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As you can see here, both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successful in significantly reducing total suspended solids and met the class c standard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to be less than 30 mg/.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~The wetland LYNBROOK showed a decrease in TSS, but did not meet class c standard.  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~Royal Gardens had no significant difference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met the standard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~Hampton Park demonstrated more decaying matter in the outlet even though it initially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low levels in both inlets.   </a:t>
            </a:r>
          </a:p>
          <a:p>
            <a:pPr marL="288925" indent="-288925" fontAlgn="base">
              <a:buFont typeface="Arial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05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~Total Suspended Solids are a combination of silt, decaying matter, and even industrial waste and sewage.  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~The Clean Water Act classifies total suspended solids as pollutants.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~Constructed wetlands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designed to reduce TSS, clear turbidity, and allow dissolved oxygen to increase.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 As you can see here, both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successful in significantly reducing total suspended solids and met the class c standard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to be less than 30 mg/.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~The wetland LYNBROOK showed a decrease in TSS, but did not meet class c standard.  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~Royal Gardens had no significant difference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met the standard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~Hampton Park demonstrated more decaying matter in the outlet even though it initially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low levels in both inlets.   </a:t>
            </a:r>
          </a:p>
          <a:p>
            <a:pPr marL="288925" indent="-288925" fontAlgn="base">
              <a:buFont typeface="Arial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205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~Microbial contamination in water sources is typically caused by fecal matter. They are a high risk for public health and require monitoring to abide by regulation.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~Constructed wetlands can effectively remove bacteria like Escherichia Coli by up to 90% and even higher removal rates are reported in vegetated systems.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~Royal Gardens showed a remarkable decrease in E. Coli, ultimately meeting the class c standard.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~Although Hampton Park ends up below the regulation limit it actually increases from beginning to end, this could be a result of the excess wildlife inhabitants.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085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~Microbial contamination in water sources is typically caused by fecal matter. They are a high risk for public health and require monitoring to abide by regulation.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~Constructed wetlands can effectively remove bacteria like Escherichia Coli by up to 90% and even higher removal rates are reported in vegetated systems.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~Royal Gardens showed a remarkable decrease in E. Coli, ultimately meeting the class c standard.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~Although Hampton Park ends up below the regulation limit it actually increases from beginning to end, this could be a result of the excess wildlife inhabitants.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085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~Microbial contamination in water sources is typically caused by fecal matter. They are a high risk for public health and require monitoring to abide by regulation.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~Constructed wetlands can effectively remove bacteria like Escherichia Coli by up to 90% and even higher removal rates are reported in vegetated systems.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~Royal Gardens showed a remarkable decrease in E. Coli, ultimately meeting the class c standard.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~Although Hampton Park ends up below the regulation limit it actually increases from beginning to end, this could be a result of the excess wildlife inhabitants.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085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AMANDA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~Microbial contamination in water sources is typically caused by fecal matter. They are a high risk for public health and require monitoring to abide by regulation.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~Constructed wetlands can effectively remove bacteria like Escherichia Coli by up to 90% and even higher removal rates are reported in vegetated systems.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~Royal Gardens showed a remarkable decrease in E. Coli, ultimately meeting the class c standard.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~Although Hampton Park ends up below the regulation limit it actually increases from beginning to end, this could be a result of the excess wildlife inhabitants.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085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KEVIN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general, wetlands show a significant increase in chlorophyll from the inlet to the outlet whereas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a general decrease.  The data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hereford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road shows no discernible difference in chlorophyll levels between the inlet and the outlet.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Chlorophyll levels can be used as an indication of algal abundance.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possible explanation for these trends is the physical size of each system and the filtration method</a:t>
            </a: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Wetlands are much larger because they are designed to filter water horizontally.  </a:t>
            </a: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 the water receives more sunlight exposure compared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sunlight drives photosynthetic activity and could explain the higher levels of chlorophyll in wetlands. </a:t>
            </a:r>
          </a:p>
          <a:p>
            <a:r>
              <a:rPr lang="en-US" baseline="0" dirty="0" smtClean="0"/>
              <a:t>Biofilters are better at maintaining low chlorophyll levels and preventing algal growth.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47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latin typeface="Helvetica" pitchFamily="34" charset="0"/>
              </a:rPr>
              <a:t>AMANDA</a:t>
            </a:r>
          </a:p>
          <a:p>
            <a:pPr marL="349250" indent="-349250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Define</a:t>
            </a:r>
            <a:r>
              <a:rPr lang="en-US" sz="1200" baseline="0" dirty="0" smtClean="0">
                <a:latin typeface="Helvetica" pitchFamily="34" charset="0"/>
              </a:rPr>
              <a:t> Biofilters and Wetlands – Talk about water flow paths in each system (compare similarities and differences between the systems).</a:t>
            </a:r>
            <a:endParaRPr lang="en-US" sz="1200" dirty="0" smtClean="0">
              <a:latin typeface="Helvetica" pitchFamily="34" charset="0"/>
            </a:endParaRPr>
          </a:p>
          <a:p>
            <a:pPr marL="806450" lvl="1" indent="-349250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To better understand the effectiveness of </a:t>
            </a:r>
            <a:r>
              <a:rPr lang="en-US" sz="1200" dirty="0" err="1" smtClean="0">
                <a:latin typeface="Helvetica" pitchFamily="34" charset="0"/>
              </a:rPr>
              <a:t>biofilters</a:t>
            </a:r>
            <a:r>
              <a:rPr lang="en-US" sz="1200" dirty="0" smtClean="0">
                <a:latin typeface="Helvetica" pitchFamily="34" charset="0"/>
              </a:rPr>
              <a:t> and wetlands in filtering storm water by analyzing various parameters.  </a:t>
            </a:r>
          </a:p>
          <a:p>
            <a:pPr marL="349250" indent="-349250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Compare the results with Class C standards set by Melbourne Water.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KEVIN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general, wetlands show a significant increase in chlorophyll from the inlet to the outlet whereas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a general decrease.  The data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hereford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road shows no discernible difference in chlorophyll levels between the inlet and the outlet.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Chlorophyll levels can be used as an indication of algal abundance.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possible explanation for these trends is the physical size of each system and the filtration method</a:t>
            </a: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Wetlands are much larger because they are designed to filter water horizontally.  </a:t>
            </a: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 the water receives more sunlight exposure compared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biofilters</a:t>
            </a: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sunlight drives photosynthetic activity and could explain the higher levels of chlorophyll in wetlands. </a:t>
            </a:r>
          </a:p>
          <a:p>
            <a:r>
              <a:rPr lang="en-US" baseline="0" dirty="0" smtClean="0"/>
              <a:t>Biofilters are better at maintaining low chlorophyll levels and preventing algal growth.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47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latin typeface="Helvetica" pitchFamily="34" charset="0"/>
              </a:rPr>
              <a:t>SAM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latin typeface="Helvetica" pitchFamily="34" charset="0"/>
              </a:rPr>
              <a:t>DO good indicator of water quality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dirty="0" smtClean="0">
                <a:latin typeface="Helvetica" pitchFamily="34" charset="0"/>
              </a:rPr>
              <a:t>Wetlands</a:t>
            </a:r>
            <a:r>
              <a:rPr lang="en-US" sz="1200" baseline="0" dirty="0" smtClean="0">
                <a:latin typeface="Helvetica" pitchFamily="34" charset="0"/>
              </a:rPr>
              <a:t> DO was high and increased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baseline="0" dirty="0" smtClean="0">
                <a:latin typeface="Helvetica" pitchFamily="34" charset="0"/>
              </a:rPr>
              <a:t>Normally wetlands organisms would consume DO, and we would expect it to decrease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baseline="0" dirty="0" smtClean="0">
                <a:latin typeface="Helvetica" pitchFamily="34" charset="0"/>
              </a:rPr>
              <a:t>However DO levels went up, which is great and allows ecosystems to thrive and adds aesthetic purposes to these wetlands (pretty birds eat fish)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baseline="0" dirty="0" smtClean="0">
                <a:latin typeface="Helvetica" pitchFamily="34" charset="0"/>
              </a:rPr>
              <a:t>Biofilters, </a:t>
            </a:r>
            <a:r>
              <a:rPr lang="en-US" sz="1200" baseline="0" dirty="0" err="1" smtClean="0">
                <a:latin typeface="Helvetica" pitchFamily="34" charset="0"/>
              </a:rPr>
              <a:t>wikes</a:t>
            </a:r>
            <a:r>
              <a:rPr lang="en-US" sz="1200" baseline="0" dirty="0" smtClean="0">
                <a:latin typeface="Helvetica" pitchFamily="34" charset="0"/>
              </a:rPr>
              <a:t> decreased subterranean sump outlet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baseline="0" dirty="0" smtClean="0">
                <a:latin typeface="Helvetica" pitchFamily="34" charset="0"/>
              </a:rPr>
              <a:t>Hereford road increase creek outlet</a:t>
            </a:r>
          </a:p>
          <a:p>
            <a:pPr marL="0" indent="0">
              <a:buFont typeface="Arial" pitchFamily="34" charset="0"/>
              <a:buNone/>
            </a:pPr>
            <a:r>
              <a:rPr lang="en-US" sz="1200" baseline="0" dirty="0" smtClean="0">
                <a:latin typeface="Helvetica" pitchFamily="34" charset="0"/>
              </a:rPr>
              <a:t>Subterranean outlets lower DO, less wildlife</a:t>
            </a:r>
            <a:endParaRPr lang="en-US" sz="1200" dirty="0" smtClean="0">
              <a:latin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dirty="0" smtClean="0">
              <a:latin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dirty="0" smtClean="0">
              <a:latin typeface="Helvetica" pitchFamily="34" charset="0"/>
            </a:endParaRPr>
          </a:p>
          <a:p>
            <a:pPr marL="295275" indent="-295275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In all wetlands, DO was higher in outlets compared to inlets</a:t>
            </a:r>
          </a:p>
          <a:p>
            <a:pPr marL="295275" indent="-295275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At Wicks Reserve </a:t>
            </a:r>
            <a:r>
              <a:rPr lang="en-US" sz="1200" dirty="0" err="1" smtClean="0">
                <a:latin typeface="Helvetica" pitchFamily="34" charset="0"/>
              </a:rPr>
              <a:t>Biofilter</a:t>
            </a:r>
            <a:r>
              <a:rPr lang="en-US" sz="1200" dirty="0" smtClean="0">
                <a:latin typeface="Helvetica" pitchFamily="34" charset="0"/>
              </a:rPr>
              <a:t>, DO was low in the outlet (a subterranean sump)</a:t>
            </a:r>
          </a:p>
          <a:p>
            <a:pPr marL="295275" indent="-295275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At Hereford Road </a:t>
            </a:r>
            <a:r>
              <a:rPr lang="en-US" sz="1200" dirty="0" err="1" smtClean="0">
                <a:latin typeface="Helvetica" pitchFamily="34" charset="0"/>
              </a:rPr>
              <a:t>Biofilter</a:t>
            </a:r>
            <a:r>
              <a:rPr lang="en-US" sz="1200" dirty="0" smtClean="0">
                <a:latin typeface="Helvetica" pitchFamily="34" charset="0"/>
              </a:rPr>
              <a:t>, DO was high in the outlet (little Stringy Bark Creek) </a:t>
            </a:r>
          </a:p>
          <a:p>
            <a:pPr marL="295275" indent="-295275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Subterranean </a:t>
            </a:r>
            <a:r>
              <a:rPr lang="en-US" sz="1200" dirty="0" err="1" smtClean="0">
                <a:latin typeface="Helvetica" pitchFamily="34" charset="0"/>
              </a:rPr>
              <a:t>biofilter</a:t>
            </a:r>
            <a:r>
              <a:rPr lang="en-US" sz="1200" dirty="0" smtClean="0">
                <a:latin typeface="Helvetica" pitchFamily="34" charset="0"/>
              </a:rPr>
              <a:t> outlets may promote lower DO concentrations</a:t>
            </a:r>
          </a:p>
          <a:p>
            <a:pPr marL="295275" indent="-295275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DO and CHL appear correlated across all sites, perhaps suggesting production of oxygen by photosynthesis</a:t>
            </a:r>
          </a:p>
          <a:p>
            <a:pPr marL="0" indent="0">
              <a:buFont typeface="Arial" pitchFamily="34" charset="0"/>
              <a:buNone/>
            </a:pPr>
            <a:endParaRPr lang="en-US" sz="1200" dirty="0" smtClean="0">
              <a:latin typeface="Helvetica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dirty="0" smtClean="0">
              <a:latin typeface="Helvetica" pitchFamily="34" charset="0"/>
            </a:endParaRPr>
          </a:p>
          <a:p>
            <a:pPr marL="295275" indent="-295275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Dissolved Oxygen (DO) is a good indicator of water quality.. </a:t>
            </a:r>
          </a:p>
          <a:p>
            <a:pPr marL="295275" indent="-295275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Wetlands support large ecosystems so high dissolved oxygen levels are especially important, hence the large increase of DO.</a:t>
            </a:r>
          </a:p>
          <a:p>
            <a:pPr marL="295275" indent="-295275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</a:rPr>
              <a:t>Biofilters reduce DO levels significantly because the filtration media is underground. </a:t>
            </a:r>
            <a:endParaRPr lang="en-US" sz="1200" dirty="0" smtClean="0">
              <a:latin typeface="+mn-lt"/>
            </a:endParaRPr>
          </a:p>
          <a:p>
            <a:pPr marL="295275" indent="-295275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What</a:t>
            </a:r>
            <a:r>
              <a:rPr lang="en-US" sz="1200" baseline="0" dirty="0" smtClean="0">
                <a:latin typeface="+mn-lt"/>
              </a:rPr>
              <a:t> is interesting is in Lynbrook the Chlorophyll levels indicate a Eutrophic environment while dissolved oxygen data seems to suggest the opposite. </a:t>
            </a:r>
            <a:endParaRPr lang="en-US" sz="1200" dirty="0" smtClean="0"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418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638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represents a snapshot of the wetlands in a specific point in time. 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the data we can confidently say that these wetlands are not Eutrophic because these high chlorophyll levels are accompanied by high levels of dissolved oxygen. </a:t>
            </a:r>
          </a:p>
          <a:p>
            <a:pPr marL="628650" lvl="1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there is a high level of phytoplankton accumulating in the outlet.  </a:t>
            </a:r>
          </a:p>
          <a:p>
            <a:pPr marL="171450" indent="-171450" rtl="0">
              <a:buFont typeface="Arial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interesting is that this trend is consistent throughout all the wetlands we saw which may suggest that either all the wetlands sampled happened to be undergoing a algal bloom or perhaps this is a more permanent phenomenon.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638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</a:t>
            </a:r>
          </a:p>
          <a:p>
            <a:r>
              <a:rPr lang="en-US" dirty="0" smtClean="0"/>
              <a:t>We hope that by visiting</a:t>
            </a:r>
            <a:r>
              <a:rPr lang="en-US" baseline="0" dirty="0" smtClean="0"/>
              <a:t> Australia and studying their water filtration systems and how they have adapted to the </a:t>
            </a:r>
            <a:r>
              <a:rPr lang="en-US" baseline="0" dirty="0" err="1" smtClean="0"/>
              <a:t>Millenium</a:t>
            </a:r>
            <a:r>
              <a:rPr lang="en-US" baseline="0" dirty="0" smtClean="0"/>
              <a:t> Drought, that we can take what they’ve done right and struggled with and apply it to Southern California where we mostly steal our water from Northern California. Hopefully it doesn’t take a severe drought to change our perception on recycled water. And on that note we would just like to </a:t>
            </a:r>
            <a:r>
              <a:rPr lang="en-US" baseline="0" smtClean="0"/>
              <a:t>thank you</a:t>
            </a:r>
            <a:endParaRPr lang="en-US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hope</a:t>
            </a:r>
            <a:r>
              <a:rPr lang="en-US" baseline="0" dirty="0" smtClean="0"/>
              <a:t> that by learning how these established systems work we can learn from what was done correctly and avoid potential mistakes that were made.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Additionally, based on this information we can ascertain what systems are better at filtering different pollutants and apply them to regions where inputs of a specific pollutant may be especially high.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37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53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dirty="0" smtClean="0"/>
              <a:t>KEVIN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Shoul</a:t>
            </a:r>
            <a:r>
              <a:rPr lang="en-US" baseline="0" dirty="0" smtClean="0"/>
              <a:t>d we include a part about why Australia is a good place to conduct this research?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 Due to the Millennium drought, drastic infrastructural changes needed to made to use water more efficiency.  One way was to implement </a:t>
            </a:r>
            <a:r>
              <a:rPr lang="en-US" baseline="0" dirty="0" err="1" smtClean="0"/>
              <a:t>biofilters</a:t>
            </a:r>
            <a:r>
              <a:rPr lang="en-US" baseline="0" dirty="0" smtClean="0"/>
              <a:t> and wetlands that filter incoming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as a initial treatment before it is diverted to storage or further treatment.  Ideally, these constructed wetlands and </a:t>
            </a:r>
            <a:r>
              <a:rPr lang="en-US" baseline="0" dirty="0" err="1" smtClean="0"/>
              <a:t>biofilters</a:t>
            </a:r>
            <a:r>
              <a:rPr lang="en-US" baseline="0" dirty="0" smtClean="0"/>
              <a:t> will filter water to within Class C standards.  Class C standards, set by Melbourne Water, are a set of parameters to define water quality.  Water defined as Class C can be used for urban non-potable public access purposes, and agriculture for foods that must first be cooked or processed before consumed.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Wetlands occur naturally</a:t>
            </a:r>
            <a:r>
              <a:rPr lang="en-US" baseline="0" dirty="0" smtClean="0"/>
              <a:t> and serve as a buffer between upland environments and aquatic environments.  Wetlands are typically inhabited by riparian species and are important in protecting aquatic environments from sedimentation.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Water flows through a constructed wetland or treatment wetland horizontally.  As a result they are large and expansive but not very deep.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Wetlands have a greater biodiversity but lower vegetation density.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81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KEVIN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Biofilters</a:t>
            </a:r>
            <a:r>
              <a:rPr lang="en-US" baseline="0" dirty="0" smtClean="0"/>
              <a:t> filter water vertically through specifically designed layered media.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water typically gets filtered into a perforated pipe where it is then transported for further treatment or storage.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Because water is filtered vertically, </a:t>
            </a:r>
            <a:r>
              <a:rPr lang="en-US" baseline="0" dirty="0" err="1" smtClean="0"/>
              <a:t>biofilters</a:t>
            </a:r>
            <a:r>
              <a:rPr lang="en-US" baseline="0" dirty="0" smtClean="0"/>
              <a:t> can be made in more compact spaces.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Biofilters start with only a few species but have high vegetation density to further slow down the flow of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31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561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</a:t>
            </a:r>
          </a:p>
          <a:p>
            <a:r>
              <a:rPr lang="en-US" dirty="0" smtClean="0"/>
              <a:t>5</a:t>
            </a:r>
            <a:r>
              <a:rPr lang="en-US" baseline="0" dirty="0" smtClean="0"/>
              <a:t> sites- bio and wet</a:t>
            </a:r>
          </a:p>
          <a:p>
            <a:r>
              <a:rPr lang="en-US" baseline="0" dirty="0" smtClean="0"/>
              <a:t>Took water samples and in lab measured TSS EC </a:t>
            </a:r>
            <a:r>
              <a:rPr lang="en-US" baseline="0" dirty="0" err="1" smtClean="0"/>
              <a:t>Chloro</a:t>
            </a:r>
            <a:endParaRPr lang="en-US" baseline="0" dirty="0" smtClean="0"/>
          </a:p>
          <a:p>
            <a:r>
              <a:rPr lang="en-US" baseline="0" dirty="0" smtClean="0"/>
              <a:t>Sensor sampled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72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</a:t>
            </a:r>
          </a:p>
          <a:p>
            <a:r>
              <a:rPr lang="en-US" dirty="0" smtClean="0"/>
              <a:t>Here are maps of</a:t>
            </a:r>
            <a:r>
              <a:rPr lang="en-US" baseline="0" dirty="0" smtClean="0"/>
              <a:t> sites visited</a:t>
            </a:r>
          </a:p>
          <a:p>
            <a:r>
              <a:rPr lang="en-US" baseline="0" dirty="0" smtClean="0"/>
              <a:t>For our sampling, we divided sites into sections of inlet, outlet, and some middle cross sections which are transects.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purpose of our data, we averaged the values at the inlet and outlet and compared them in order to see how certain parameters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5FAFD-4EFE-45B9-9726-33A8136212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244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96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38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43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27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59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395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23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60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1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899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31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98BA-379E-4DA1-AFA2-035C967367D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B551-042C-4EF2-B629-C04559CF55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48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666" y="685800"/>
            <a:ext cx="7772400" cy="147002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latin typeface="Helvetica" pitchFamily="34" charset="0"/>
              </a:rPr>
              <a:t>Removal of </a:t>
            </a:r>
            <a:r>
              <a:rPr lang="en-US" b="1" dirty="0" err="1" smtClean="0">
                <a:latin typeface="Helvetica" pitchFamily="34" charset="0"/>
              </a:rPr>
              <a:t>Stormwater</a:t>
            </a:r>
            <a:r>
              <a:rPr lang="en-US" b="1" dirty="0" smtClean="0">
                <a:latin typeface="Helvetica" pitchFamily="34" charset="0"/>
              </a:rPr>
              <a:t> </a:t>
            </a:r>
            <a:r>
              <a:rPr lang="en-US" b="1" dirty="0">
                <a:latin typeface="Helvetica" pitchFamily="34" charset="0"/>
              </a:rPr>
              <a:t>Contaminants in Wetlands and Biofilters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38200" y="5314808"/>
            <a:ext cx="4953000" cy="2438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Amanda Jimenez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Environmental Engineering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UCI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3949" y="5314808"/>
            <a:ext cx="35643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Kevin Tran</a:t>
            </a:r>
          </a:p>
          <a:p>
            <a:pPr algn="ctr"/>
            <a:r>
              <a:rPr lang="en-US" sz="2000" dirty="0" smtClean="0"/>
              <a:t>Civil and Environmental Engineering</a:t>
            </a:r>
          </a:p>
          <a:p>
            <a:pPr algn="ctr"/>
            <a:r>
              <a:rPr lang="en-US" sz="2000" dirty="0" smtClean="0"/>
              <a:t>UCI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5257800"/>
            <a:ext cx="3505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 </a:t>
            </a:r>
            <a:r>
              <a:rPr lang="en-US" sz="2000" dirty="0" err="1" smtClean="0"/>
              <a:t>Zabb-Parmley</a:t>
            </a:r>
            <a:endParaRPr lang="en-US" sz="2000" dirty="0" smtClean="0"/>
          </a:p>
          <a:p>
            <a:pPr algn="ctr"/>
            <a:r>
              <a:rPr lang="en-US" sz="2000" dirty="0" smtClean="0"/>
              <a:t>Civil and Environmental Engineering</a:t>
            </a:r>
          </a:p>
          <a:p>
            <a:pPr algn="ctr"/>
            <a:r>
              <a:rPr lang="en-US" sz="2000" dirty="0" smtClean="0"/>
              <a:t>UCLA</a:t>
            </a:r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234376"/>
            <a:ext cx="2721485" cy="18152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9333" y="2814587"/>
            <a:ext cx="1887067" cy="226357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386" y="2769007"/>
            <a:ext cx="1916614" cy="23091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0386" y="2769007"/>
            <a:ext cx="1916614" cy="230915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9333" y="2814587"/>
            <a:ext cx="1887067" cy="2263573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Helvetica" pitchFamily="34" charset="0"/>
              </a:rPr>
              <a:t>5 sites </a:t>
            </a:r>
            <a:r>
              <a:rPr lang="en-US" dirty="0" smtClean="0">
                <a:latin typeface="Helvetica" pitchFamily="34" charset="0"/>
              </a:rPr>
              <a:t>visited</a:t>
            </a:r>
          </a:p>
          <a:p>
            <a:pPr lvl="1"/>
            <a:r>
              <a:rPr lang="en-US" dirty="0">
                <a:latin typeface="Helvetica" pitchFamily="34" charset="0"/>
              </a:rPr>
              <a:t>2 </a:t>
            </a:r>
            <a:r>
              <a:rPr lang="en-US" dirty="0" err="1">
                <a:latin typeface="Helvetica" pitchFamily="34" charset="0"/>
              </a:rPr>
              <a:t>biofilters</a:t>
            </a:r>
            <a:r>
              <a:rPr lang="en-US" dirty="0">
                <a:latin typeface="Helvetica" pitchFamily="34" charset="0"/>
              </a:rPr>
              <a:t> (</a:t>
            </a:r>
            <a:r>
              <a:rPr lang="en-US" dirty="0" err="1">
                <a:latin typeface="Helvetica" pitchFamily="34" charset="0"/>
              </a:rPr>
              <a:t>Wikes</a:t>
            </a:r>
            <a:r>
              <a:rPr lang="en-US" dirty="0">
                <a:latin typeface="Helvetica" pitchFamily="34" charset="0"/>
              </a:rPr>
              <a:t>, Hereford Road)</a:t>
            </a:r>
          </a:p>
          <a:p>
            <a:pPr lvl="1"/>
            <a:r>
              <a:rPr lang="en-US" dirty="0">
                <a:latin typeface="Helvetica" pitchFamily="34" charset="0"/>
              </a:rPr>
              <a:t>3 wetlands (Hampton, Royal, Lynbrook)</a:t>
            </a:r>
            <a:endParaRPr lang="en-US" dirty="0" smtClean="0">
              <a:latin typeface="Helvetica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Helvetica" pitchFamily="34" charset="0"/>
              </a:rPr>
              <a:t>• Measured 4 parameters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Total Suspended Solids</a:t>
            </a:r>
          </a:p>
          <a:p>
            <a:pPr lvl="1"/>
            <a:r>
              <a:rPr lang="en-US" i="1" dirty="0" smtClean="0">
                <a:latin typeface="Helvetica" pitchFamily="34" charset="0"/>
              </a:rPr>
              <a:t>Escherichia Coli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Chlorophyll</a:t>
            </a:r>
          </a:p>
          <a:p>
            <a:pPr lvl="1"/>
            <a:r>
              <a:rPr lang="en-US" dirty="0" smtClean="0">
                <a:latin typeface="Helvetica" pitchFamily="34" charset="0"/>
              </a:rPr>
              <a:t>Dissolved Oxygen</a:t>
            </a:r>
          </a:p>
          <a:p>
            <a:pPr marL="0" indent="0">
              <a:buNone/>
            </a:pPr>
            <a:r>
              <a:rPr lang="en-US" dirty="0">
                <a:latin typeface="Helvetica" pitchFamily="34" charset="0"/>
              </a:rPr>
              <a:t>	</a:t>
            </a:r>
            <a:endParaRPr lang="en-US" dirty="0" smtClean="0">
              <a:latin typeface="Helvetica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itchFamily="34" charset="0"/>
              </a:rPr>
              <a:t>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4105275"/>
            <a:ext cx="3543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1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403" y="630409"/>
            <a:ext cx="3857625" cy="21127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40" y="3581401"/>
            <a:ext cx="2661772" cy="18154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345" y="3335423"/>
            <a:ext cx="2671321" cy="22369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392" y="3335422"/>
            <a:ext cx="2490788" cy="215535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59433" y="2877739"/>
            <a:ext cx="235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Hereford Road </a:t>
            </a:r>
            <a:r>
              <a:rPr lang="en-US" dirty="0" err="1" smtClean="0"/>
              <a:t>Biofilter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70" y="368925"/>
            <a:ext cx="3547360" cy="237427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334000" y="2875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Wikes</a:t>
            </a:r>
            <a:r>
              <a:rPr lang="en-US" dirty="0" smtClean="0"/>
              <a:t> </a:t>
            </a:r>
            <a:r>
              <a:rPr lang="en-US" dirty="0" err="1" smtClean="0"/>
              <a:t>Biofilter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85143" y="5572381"/>
            <a:ext cx="224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Royal Gardens Wetlands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849885" y="5572383"/>
            <a:ext cx="174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Hampton Park Wetlands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42090" y="559057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Lynbrook Estates </a:t>
            </a:r>
            <a:r>
              <a:rPr lang="en-US" dirty="0" err="1" smtClean="0"/>
              <a:t>Biofilter</a:t>
            </a:r>
            <a:r>
              <a:rPr lang="en-US" dirty="0" smtClean="0"/>
              <a:t>/Wetlands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27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403" y="630409"/>
            <a:ext cx="3857625" cy="21127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40" y="3581401"/>
            <a:ext cx="2661772" cy="18154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1345" y="3335423"/>
            <a:ext cx="2671321" cy="22369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392" y="3335422"/>
            <a:ext cx="2490788" cy="215535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59433" y="2877739"/>
            <a:ext cx="235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Hereford Road </a:t>
            </a:r>
            <a:r>
              <a:rPr lang="en-US" dirty="0" err="1" smtClean="0"/>
              <a:t>Biofilter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70" y="368925"/>
            <a:ext cx="3547360" cy="237427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334000" y="2875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Wikes</a:t>
            </a:r>
            <a:r>
              <a:rPr lang="en-US" dirty="0" smtClean="0"/>
              <a:t> </a:t>
            </a:r>
            <a:r>
              <a:rPr lang="en-US" dirty="0" err="1" smtClean="0"/>
              <a:t>Biofilter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985143" y="5572381"/>
            <a:ext cx="224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Royal Gardens Wetlands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849885" y="5572383"/>
            <a:ext cx="174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Hampton Park Wetlands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442090" y="559057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Lynbrook Estates </a:t>
            </a:r>
            <a:r>
              <a:rPr lang="en-US" dirty="0" err="1" smtClean="0"/>
              <a:t>Biofilter</a:t>
            </a:r>
            <a:r>
              <a:rPr lang="en-US" dirty="0" smtClean="0"/>
              <a:t>/Wetlands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38400" y="3810000"/>
            <a:ext cx="772946" cy="603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" y="3962400"/>
            <a:ext cx="609600" cy="6030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11317" y="5490008"/>
            <a:ext cx="239280" cy="693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01403" y="2846447"/>
            <a:ext cx="400286" cy="734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85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C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created and used by Melbourne Water</a:t>
            </a:r>
          </a:p>
          <a:p>
            <a:r>
              <a:rPr lang="en-US" dirty="0" smtClean="0"/>
              <a:t>Parameters to help define the quality of water</a:t>
            </a:r>
          </a:p>
          <a:p>
            <a:r>
              <a:rPr lang="en-US" dirty="0" smtClean="0"/>
              <a:t>Used for non-potable purposes and irrigation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048125"/>
            <a:ext cx="7699308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8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C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created and used by Melbourne Water</a:t>
            </a:r>
          </a:p>
          <a:p>
            <a:r>
              <a:rPr lang="en-US" dirty="0" smtClean="0"/>
              <a:t>Parameters to help define the quality of water</a:t>
            </a:r>
          </a:p>
          <a:p>
            <a:r>
              <a:rPr lang="en-US" dirty="0" smtClean="0"/>
              <a:t>Used for non-potable purposes and irrigation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048125"/>
            <a:ext cx="7699308" cy="13620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276600" y="54864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781800" y="54864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3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4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 – Total Suspended Solids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540" y="914400"/>
            <a:ext cx="8229600" cy="4525963"/>
          </a:xfrm>
        </p:spPr>
        <p:txBody>
          <a:bodyPr/>
          <a:lstStyle/>
          <a:p>
            <a:r>
              <a:rPr lang="en-US" dirty="0" smtClean="0"/>
              <a:t>TSS</a:t>
            </a:r>
          </a:p>
          <a:p>
            <a:r>
              <a:rPr lang="en-US" dirty="0" smtClean="0"/>
              <a:t>Standards</a:t>
            </a:r>
          </a:p>
          <a:p>
            <a:r>
              <a:rPr lang="en-US" dirty="0" smtClean="0"/>
              <a:t>Biofilters VS Wetlands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40" y="2971800"/>
            <a:ext cx="8763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133600" cy="18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572435"/>
            <a:ext cx="3124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Fig. 3: Combusted TSS Sample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3158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4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 – Total Suspended Solids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540" y="914400"/>
            <a:ext cx="8229600" cy="4525963"/>
          </a:xfrm>
        </p:spPr>
        <p:txBody>
          <a:bodyPr/>
          <a:lstStyle/>
          <a:p>
            <a:r>
              <a:rPr lang="en-US" dirty="0" smtClean="0"/>
              <a:t>TSS</a:t>
            </a:r>
          </a:p>
          <a:p>
            <a:r>
              <a:rPr lang="en-US" dirty="0" smtClean="0"/>
              <a:t>Standards</a:t>
            </a:r>
          </a:p>
          <a:p>
            <a:r>
              <a:rPr lang="en-US" dirty="0" smtClean="0"/>
              <a:t>Biofilters VS Wetlands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40" y="2971800"/>
            <a:ext cx="8763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133600" cy="18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572435"/>
            <a:ext cx="3124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Fig. 3: Combusted TSS Sample</a:t>
            </a:r>
            <a:endParaRPr lang="en-US" sz="15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429000" y="4648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288240" y="5562600"/>
            <a:ext cx="43616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19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HAMPTON PARK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6868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4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4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 – Total Suspended Solids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540" y="914400"/>
            <a:ext cx="8229600" cy="4525963"/>
          </a:xfrm>
        </p:spPr>
        <p:txBody>
          <a:bodyPr/>
          <a:lstStyle/>
          <a:p>
            <a:r>
              <a:rPr lang="en-US" dirty="0" smtClean="0"/>
              <a:t>TSS</a:t>
            </a:r>
          </a:p>
          <a:p>
            <a:r>
              <a:rPr lang="en-US" dirty="0" smtClean="0"/>
              <a:t>Standards</a:t>
            </a:r>
          </a:p>
          <a:p>
            <a:r>
              <a:rPr lang="en-US" dirty="0" smtClean="0"/>
              <a:t>Biofilters VS Wetlands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540" y="2971800"/>
            <a:ext cx="8763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133600" cy="18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572435"/>
            <a:ext cx="3124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Fig. 3: Combusted TSS Sample</a:t>
            </a:r>
            <a:endParaRPr lang="en-US" sz="15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48768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48768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87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- </a:t>
            </a:r>
            <a:r>
              <a:rPr lang="en-US" b="1" i="1" dirty="0"/>
              <a:t>Escherichia Coli </a:t>
            </a:r>
            <a:r>
              <a:rPr lang="en-US" b="1" dirty="0"/>
              <a:t>(</a:t>
            </a:r>
            <a:r>
              <a:rPr lang="en-US" b="1" i="1" dirty="0"/>
              <a:t>E. Coli</a:t>
            </a:r>
            <a:r>
              <a:rPr lang="en-US" b="1" i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en-US" dirty="0" smtClean="0"/>
              <a:t>Fecal Indicator Bacteria</a:t>
            </a:r>
          </a:p>
          <a:p>
            <a:r>
              <a:rPr lang="en-US" dirty="0" smtClean="0"/>
              <a:t>Removal </a:t>
            </a:r>
            <a:r>
              <a:rPr lang="en-US" dirty="0" err="1" smtClean="0"/>
              <a:t>Effeciency</a:t>
            </a:r>
            <a:endParaRPr lang="en-US" dirty="0" smtClean="0"/>
          </a:p>
          <a:p>
            <a:r>
              <a:rPr lang="en-US" dirty="0" smtClean="0"/>
              <a:t>Standards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2133600" cy="19513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62600" y="2789571"/>
            <a:ext cx="236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 4: E. Coli cultures</a:t>
            </a:r>
            <a:endParaRPr lang="en-US" sz="1500" dirty="0"/>
          </a:p>
        </p:txBody>
      </p:sp>
      <p:pic>
        <p:nvPicPr>
          <p:cNvPr id="7" name="Picture 6" descr="EcoliGraph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200401"/>
            <a:ext cx="8915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5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65" y="219075"/>
            <a:ext cx="15906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25" y="1887855"/>
            <a:ext cx="1514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80" y="3442335"/>
            <a:ext cx="1447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24" y="5130165"/>
            <a:ext cx="9810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76425" y="353422"/>
            <a:ext cx="5715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Stan Grant </a:t>
            </a:r>
            <a:r>
              <a:rPr lang="en-US" dirty="0" smtClean="0">
                <a:solidFill>
                  <a:prstClr val="black"/>
                </a:solidFill>
              </a:rPr>
              <a:t>Principle Investigator </a:t>
            </a:r>
          </a:p>
          <a:p>
            <a:r>
              <a:rPr lang="en-US" sz="1300" dirty="0"/>
              <a:t>B.S., Stanford University, Geology, 1985</a:t>
            </a:r>
            <a:br>
              <a:rPr lang="en-US" sz="1300" dirty="0"/>
            </a:br>
            <a:r>
              <a:rPr lang="en-US" sz="1300" dirty="0"/>
              <a:t>M.S., California Institute of Technology, Environmental Engineering and Science, 1990</a:t>
            </a:r>
            <a:br>
              <a:rPr lang="en-US" sz="1300" dirty="0"/>
            </a:br>
            <a:r>
              <a:rPr lang="en-US" sz="1300" dirty="0"/>
              <a:t>Ph.D., California Institute of Technology, Environmental Engineering and Science, 1992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2133600"/>
            <a:ext cx="5715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Megan </a:t>
            </a:r>
            <a:r>
              <a:rPr lang="en-US" b="1" u="sng" dirty="0" err="1" smtClean="0">
                <a:solidFill>
                  <a:prstClr val="black"/>
                </a:solidFill>
              </a:rPr>
              <a:t>Rippy</a:t>
            </a:r>
            <a:r>
              <a:rPr lang="en-US" b="1" u="sng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Research Specialist </a:t>
            </a:r>
          </a:p>
          <a:p>
            <a:r>
              <a:rPr lang="en-US" sz="1300" dirty="0" smtClean="0">
                <a:solidFill>
                  <a:prstClr val="black"/>
                </a:solidFill>
              </a:rPr>
              <a:t>Fate and transportation modeling; pathogen removal in </a:t>
            </a:r>
            <a:r>
              <a:rPr lang="en-US" sz="1300" dirty="0" err="1" smtClean="0">
                <a:solidFill>
                  <a:prstClr val="black"/>
                </a:solidFill>
              </a:rPr>
              <a:t>biofilters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3810000"/>
            <a:ext cx="5715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Sunny Jiang </a:t>
            </a:r>
            <a:r>
              <a:rPr lang="en-US" dirty="0" smtClean="0">
                <a:solidFill>
                  <a:prstClr val="black"/>
                </a:solidFill>
              </a:rPr>
              <a:t>Pathogen Detection Team Leader</a:t>
            </a:r>
          </a:p>
          <a:p>
            <a:r>
              <a:rPr lang="en-US" sz="1300" dirty="0"/>
              <a:t>Ph.D. Marine Science, University of South Florida</a:t>
            </a:r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410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prstClr val="black"/>
                </a:solidFill>
              </a:rPr>
              <a:t>Andrew </a:t>
            </a:r>
            <a:r>
              <a:rPr lang="en-US" b="1" u="sng" dirty="0" err="1" smtClean="0">
                <a:solidFill>
                  <a:prstClr val="black"/>
                </a:solidFill>
              </a:rPr>
              <a:t>Mehring</a:t>
            </a:r>
            <a:r>
              <a:rPr lang="en-US" dirty="0" smtClean="0">
                <a:solidFill>
                  <a:prstClr val="black"/>
                </a:solidFill>
              </a:rPr>
              <a:t> Ecology Team Leader</a:t>
            </a:r>
          </a:p>
          <a:p>
            <a:r>
              <a:rPr lang="en-US" sz="1300" dirty="0"/>
              <a:t>Post-doctoral research associate</a:t>
            </a:r>
            <a:endParaRPr lang="en-US" sz="1300" dirty="0" smtClean="0">
              <a:solidFill>
                <a:prstClr val="black"/>
              </a:solidFill>
            </a:endParaRPr>
          </a:p>
          <a:p>
            <a:r>
              <a:rPr lang="en-US" sz="1300" dirty="0" smtClean="0">
                <a:solidFill>
                  <a:prstClr val="black"/>
                </a:solidFill>
              </a:rPr>
              <a:t>Scripps Institution of Oceanography </a:t>
            </a:r>
            <a:endParaRPr lang="en-US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7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- </a:t>
            </a:r>
            <a:r>
              <a:rPr lang="en-US" b="1" i="1" dirty="0"/>
              <a:t>Escherichia Coli </a:t>
            </a:r>
            <a:r>
              <a:rPr lang="en-US" b="1" dirty="0"/>
              <a:t>(</a:t>
            </a:r>
            <a:r>
              <a:rPr lang="en-US" b="1" i="1" dirty="0"/>
              <a:t>E. Coli</a:t>
            </a:r>
            <a:r>
              <a:rPr lang="en-US" b="1" i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en-US" dirty="0" smtClean="0"/>
              <a:t>Fecal Indicator Bacteria</a:t>
            </a:r>
          </a:p>
          <a:p>
            <a:r>
              <a:rPr lang="en-US" dirty="0" smtClean="0"/>
              <a:t>Removal </a:t>
            </a:r>
            <a:r>
              <a:rPr lang="en-US" dirty="0" err="1" smtClean="0"/>
              <a:t>Effeciency</a:t>
            </a:r>
            <a:endParaRPr lang="en-US" dirty="0" smtClean="0"/>
          </a:p>
          <a:p>
            <a:r>
              <a:rPr lang="en-US" dirty="0" smtClean="0"/>
              <a:t>Standards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2133600" cy="19513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62600" y="2789571"/>
            <a:ext cx="236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 4: E. Coli cultures</a:t>
            </a:r>
            <a:endParaRPr lang="en-US" sz="1500" dirty="0"/>
          </a:p>
        </p:txBody>
      </p:sp>
      <p:pic>
        <p:nvPicPr>
          <p:cNvPr id="7" name="Picture 6" descr="EcoliGraph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200401"/>
            <a:ext cx="8915400" cy="3276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114800" y="50292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45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- </a:t>
            </a:r>
            <a:r>
              <a:rPr lang="en-US" b="1" i="1" dirty="0"/>
              <a:t>Escherichia Coli </a:t>
            </a:r>
            <a:r>
              <a:rPr lang="en-US" b="1" dirty="0"/>
              <a:t>(</a:t>
            </a:r>
            <a:r>
              <a:rPr lang="en-US" b="1" i="1" dirty="0"/>
              <a:t>E. Coli</a:t>
            </a:r>
            <a:r>
              <a:rPr lang="en-US" b="1" i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en-US" dirty="0" smtClean="0"/>
              <a:t>Fecal Indicator Bacteria</a:t>
            </a:r>
          </a:p>
          <a:p>
            <a:r>
              <a:rPr lang="en-US" dirty="0" smtClean="0"/>
              <a:t>Removal </a:t>
            </a:r>
            <a:r>
              <a:rPr lang="en-US" dirty="0" err="1" smtClean="0"/>
              <a:t>Effeciency</a:t>
            </a:r>
            <a:endParaRPr lang="en-US" dirty="0" smtClean="0"/>
          </a:p>
          <a:p>
            <a:r>
              <a:rPr lang="en-US" dirty="0" smtClean="0"/>
              <a:t>Standards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2133600" cy="19513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62600" y="2789571"/>
            <a:ext cx="236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 4: E. Coli cultures</a:t>
            </a:r>
            <a:endParaRPr lang="en-US" sz="1500" dirty="0"/>
          </a:p>
        </p:txBody>
      </p:sp>
      <p:pic>
        <p:nvPicPr>
          <p:cNvPr id="7" name="Picture 6" descr="EcoliGraph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200401"/>
            <a:ext cx="8915400" cy="3276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276600" y="54864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45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- </a:t>
            </a:r>
            <a:r>
              <a:rPr lang="en-US" b="1" i="1" dirty="0"/>
              <a:t>Escherichia Coli </a:t>
            </a:r>
            <a:r>
              <a:rPr lang="en-US" b="1" dirty="0"/>
              <a:t>(</a:t>
            </a:r>
            <a:r>
              <a:rPr lang="en-US" b="1" i="1" dirty="0"/>
              <a:t>E. Coli</a:t>
            </a:r>
            <a:r>
              <a:rPr lang="en-US" b="1" i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en-US" dirty="0" smtClean="0"/>
              <a:t>Fecal Indicator Bacteria</a:t>
            </a:r>
          </a:p>
          <a:p>
            <a:r>
              <a:rPr lang="en-US" dirty="0" smtClean="0"/>
              <a:t>Removal </a:t>
            </a:r>
            <a:r>
              <a:rPr lang="en-US" dirty="0" err="1" smtClean="0"/>
              <a:t>Effeciency</a:t>
            </a:r>
            <a:endParaRPr lang="en-US" dirty="0" smtClean="0"/>
          </a:p>
          <a:p>
            <a:r>
              <a:rPr lang="en-US" dirty="0" smtClean="0"/>
              <a:t>Standards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2133600" cy="19513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562600" y="2789571"/>
            <a:ext cx="2362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 4: E. Coli cultures</a:t>
            </a:r>
            <a:endParaRPr lang="en-US" sz="1500" dirty="0"/>
          </a:p>
        </p:txBody>
      </p:sp>
      <p:pic>
        <p:nvPicPr>
          <p:cNvPr id="7" name="Picture 6" descr="EcoliGraph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200401"/>
            <a:ext cx="8915400" cy="3276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514600" y="54102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676400" y="54102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45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- Chlorophyll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4525963"/>
          </a:xfrm>
        </p:spPr>
        <p:txBody>
          <a:bodyPr/>
          <a:lstStyle/>
          <a:p>
            <a:r>
              <a:rPr lang="en-US" sz="2400" dirty="0" smtClean="0"/>
              <a:t>Trends</a:t>
            </a:r>
          </a:p>
          <a:p>
            <a:r>
              <a:rPr lang="en-US" sz="2400" dirty="0" smtClean="0"/>
              <a:t>Water pathways</a:t>
            </a:r>
          </a:p>
          <a:p>
            <a:r>
              <a:rPr lang="en-US" sz="2400" dirty="0" smtClean="0"/>
              <a:t>Exposure to sunlight</a:t>
            </a:r>
          </a:p>
          <a:p>
            <a:r>
              <a:rPr lang="en-US" sz="2400" dirty="0" smtClean="0"/>
              <a:t>Biofilters should be used instead of </a:t>
            </a:r>
          </a:p>
          <a:p>
            <a:pPr marL="0" indent="0">
              <a:buNone/>
            </a:pPr>
            <a:r>
              <a:rPr lang="en-US" sz="2400" dirty="0" smtClean="0"/>
              <a:t>     wetlands in areas where algal blooms is a concern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15" y="3581399"/>
            <a:ext cx="8915400" cy="28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838198"/>
            <a:ext cx="2895600" cy="1846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9702" y="2684497"/>
            <a:ext cx="411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 5: Processed Chlorophyll samples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1011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- Chlorophyll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9200"/>
            <a:ext cx="8229600" cy="4525963"/>
          </a:xfrm>
        </p:spPr>
        <p:txBody>
          <a:bodyPr/>
          <a:lstStyle/>
          <a:p>
            <a:r>
              <a:rPr lang="en-US" sz="2400" dirty="0" smtClean="0"/>
              <a:t>Trends</a:t>
            </a:r>
          </a:p>
          <a:p>
            <a:r>
              <a:rPr lang="en-US" sz="2400" dirty="0" smtClean="0"/>
              <a:t>Water pathways</a:t>
            </a:r>
          </a:p>
          <a:p>
            <a:r>
              <a:rPr lang="en-US" sz="2400" dirty="0" smtClean="0"/>
              <a:t>Exposure to sunlight</a:t>
            </a:r>
          </a:p>
          <a:p>
            <a:r>
              <a:rPr lang="en-US" sz="2400" dirty="0" smtClean="0"/>
              <a:t>Biofilters should be used instead of </a:t>
            </a:r>
          </a:p>
          <a:p>
            <a:pPr marL="0" indent="0">
              <a:buNone/>
            </a:pPr>
            <a:r>
              <a:rPr lang="en-US" sz="2400" dirty="0" smtClean="0"/>
              <a:t>     wetlands in areas where algal blooms is a concern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15" y="3581399"/>
            <a:ext cx="8915400" cy="283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838198"/>
            <a:ext cx="2895600" cy="1846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9702" y="2684497"/>
            <a:ext cx="4114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 5: Processed Chlorophyll samples</a:t>
            </a:r>
            <a:endParaRPr lang="en-US" sz="15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71600" y="51054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514600" y="51054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581400" y="44196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724400" y="45720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10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Results</a:t>
            </a:r>
            <a:r>
              <a:rPr lang="en-US" dirty="0"/>
              <a:t> </a:t>
            </a:r>
            <a:r>
              <a:rPr lang="en-US" b="1" dirty="0" smtClean="0"/>
              <a:t>– Dissolved Oxygen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Wetlands</a:t>
            </a:r>
          </a:p>
          <a:p>
            <a:pPr lvl="1"/>
            <a:r>
              <a:rPr lang="en-US" sz="2000" dirty="0" smtClean="0"/>
              <a:t>DO higher in outlets compared to inlets</a:t>
            </a:r>
          </a:p>
          <a:p>
            <a:pPr lvl="1"/>
            <a:r>
              <a:rPr lang="en-US" sz="2000" dirty="0" smtClean="0"/>
              <a:t>High DO levels allow ecology to thrive</a:t>
            </a:r>
            <a:endParaRPr lang="en-US" sz="2000" dirty="0"/>
          </a:p>
          <a:p>
            <a:r>
              <a:rPr lang="en-US" sz="2400" dirty="0" err="1" smtClean="0"/>
              <a:t>Biofilers</a:t>
            </a:r>
            <a:endParaRPr lang="en-US" sz="2400" dirty="0" smtClean="0"/>
          </a:p>
          <a:p>
            <a:pPr lvl="1"/>
            <a:r>
              <a:rPr lang="en-US" sz="2000" dirty="0" smtClean="0"/>
              <a:t>Wicks Reserve DO level low in outlet (subterranean sump)</a:t>
            </a:r>
            <a:endParaRPr lang="en-US" sz="2000" dirty="0"/>
          </a:p>
          <a:p>
            <a:pPr lvl="1"/>
            <a:r>
              <a:rPr lang="en-US" sz="2000" dirty="0" smtClean="0"/>
              <a:t>Hereford Road Do level high in outlet (little Stringy Bark Creek)</a:t>
            </a:r>
            <a:endParaRPr lang="en-US" sz="2000" dirty="0"/>
          </a:p>
          <a:p>
            <a:pPr lvl="1"/>
            <a:r>
              <a:rPr lang="en-US" sz="2000" dirty="0" smtClean="0"/>
              <a:t>Subterranean </a:t>
            </a:r>
            <a:r>
              <a:rPr lang="en-US" sz="2000" dirty="0" err="1" smtClean="0"/>
              <a:t>biofilter</a:t>
            </a:r>
            <a:r>
              <a:rPr lang="en-US" sz="2000" dirty="0" smtClean="0"/>
              <a:t> outlets may promote lower DO concentrations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252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1352" y="761999"/>
            <a:ext cx="2609801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0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91" y="677755"/>
            <a:ext cx="8510217" cy="23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1"/>
            <a:ext cx="8686800" cy="246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228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Chlorophyll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319593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Dissolved Oxygen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688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091" y="677755"/>
            <a:ext cx="8510217" cy="23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1"/>
            <a:ext cx="8686800" cy="246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228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Chlorophyll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319593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Dissolved Oxygen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32663" y="3990833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43200" y="39624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752600" y="397946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00600" y="3944203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33800" y="10668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600200" y="19050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67000" y="19050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794345" y="12954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57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Learning from Australia</a:t>
            </a:r>
            <a:endParaRPr lang="en-US" dirty="0"/>
          </a:p>
        </p:txBody>
      </p:sp>
      <p:pic>
        <p:nvPicPr>
          <p:cNvPr id="1026" name="Picture 2" descr="File:Greater Melbourne Map 4 - May 20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16" y="1600200"/>
            <a:ext cx="4222371" cy="423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lpainc.com/Portals/41094/images/Water-Efficient-Biosw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962400"/>
            <a:ext cx="3352800" cy="231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228030"/>
            <a:ext cx="3733800" cy="24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0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latin typeface="Helvetica" pitchFamily="34" charset="0"/>
              </a:rPr>
              <a:t>Eastern Treatment Plant Inputs and Discharges. (</a:t>
            </a:r>
            <a:r>
              <a:rPr lang="en-US" dirty="0" err="1">
                <a:latin typeface="Helvetica" pitchFamily="34" charset="0"/>
              </a:rPr>
              <a:t>n.d.</a:t>
            </a:r>
            <a:r>
              <a:rPr lang="en-US" dirty="0">
                <a:latin typeface="Helvetica" pitchFamily="34" charset="0"/>
              </a:rPr>
              <a:t>). Retrieved July 29, 2013, from Melbourne Water </a:t>
            </a:r>
          </a:p>
          <a:p>
            <a:r>
              <a:rPr lang="en-US" dirty="0">
                <a:latin typeface="Helvetica" pitchFamily="34" charset="0"/>
              </a:rPr>
              <a:t>Murphy, S. (</a:t>
            </a:r>
            <a:r>
              <a:rPr lang="en-US" dirty="0" err="1">
                <a:latin typeface="Helvetica" pitchFamily="34" charset="0"/>
              </a:rPr>
              <a:t>n.d.</a:t>
            </a:r>
            <a:r>
              <a:rPr lang="en-US" dirty="0">
                <a:latin typeface="Helvetica" pitchFamily="34" charset="0"/>
              </a:rPr>
              <a:t>). general Information on Solids.</a:t>
            </a:r>
          </a:p>
          <a:p>
            <a:r>
              <a:rPr lang="en-US" dirty="0">
                <a:latin typeface="Helvetica" pitchFamily="34" charset="0"/>
              </a:rPr>
              <a:t>Martin, R. M. (2012, February 28). Bacterial Source Tracking of E. coli in a Constructed Wetland. </a:t>
            </a:r>
          </a:p>
          <a:p>
            <a:r>
              <a:rPr lang="en-US" dirty="0">
                <a:latin typeface="Helvetica" pitchFamily="34" charset="0"/>
              </a:rPr>
              <a:t>File:Horizontal subsurface flow </a:t>
            </a:r>
            <a:r>
              <a:rPr lang="en-US" dirty="0" err="1">
                <a:latin typeface="Helvetica" pitchFamily="34" charset="0"/>
              </a:rPr>
              <a:t>consructed</a:t>
            </a:r>
            <a:r>
              <a:rPr lang="en-US" dirty="0">
                <a:latin typeface="Helvetica" pitchFamily="34" charset="0"/>
              </a:rPr>
              <a:t> wetland.png. (</a:t>
            </a:r>
            <a:r>
              <a:rPr lang="en-US" dirty="0" err="1">
                <a:latin typeface="Helvetica" pitchFamily="34" charset="0"/>
              </a:rPr>
              <a:t>n.d.</a:t>
            </a:r>
            <a:r>
              <a:rPr lang="en-US" dirty="0">
                <a:latin typeface="Helvetica" pitchFamily="34" charset="0"/>
              </a:rPr>
              <a:t>).</a:t>
            </a:r>
          </a:p>
          <a:p>
            <a:r>
              <a:rPr lang="en-US" dirty="0">
                <a:latin typeface="Helvetica" pitchFamily="34" charset="0"/>
              </a:rPr>
              <a:t>Example section of </a:t>
            </a:r>
            <a:r>
              <a:rPr lang="en-US" dirty="0" err="1">
                <a:latin typeface="Helvetica" pitchFamily="34" charset="0"/>
              </a:rPr>
              <a:t>bioretention</a:t>
            </a:r>
            <a:r>
              <a:rPr lang="en-US" dirty="0">
                <a:latin typeface="Helvetica" pitchFamily="34" charset="0"/>
              </a:rPr>
              <a:t> system. (</a:t>
            </a:r>
            <a:r>
              <a:rPr lang="en-US" dirty="0" err="1">
                <a:latin typeface="Helvetica" pitchFamily="34" charset="0"/>
              </a:rPr>
              <a:t>n.d.</a:t>
            </a:r>
            <a:r>
              <a:rPr lang="en-US" dirty="0">
                <a:latin typeface="Helvetica" pitchFamily="34" charset="0"/>
              </a:rPr>
              <a:t>). Retrieved from </a:t>
            </a:r>
          </a:p>
          <a:p>
            <a:r>
              <a:rPr lang="en-US" dirty="0" err="1">
                <a:latin typeface="Helvetica" pitchFamily="34" charset="0"/>
              </a:rPr>
              <a:t>Rossouw</a:t>
            </a:r>
            <a:r>
              <a:rPr lang="en-US" dirty="0">
                <a:latin typeface="Helvetica" pitchFamily="34" charset="0"/>
              </a:rPr>
              <a:t>, N. (Ed.). (2003, September 9). Chlorophyll a as indicator of Algal Abundance.</a:t>
            </a:r>
          </a:p>
          <a:p>
            <a:r>
              <a:rPr lang="en-US" dirty="0">
                <a:latin typeface="Helvetica" pitchFamily="34" charset="0"/>
              </a:rPr>
              <a:t>Boyer, J. N. (2009, November). Ecological Indicators. </a:t>
            </a:r>
          </a:p>
          <a:p>
            <a:r>
              <a:rPr lang="en-US" dirty="0" err="1">
                <a:latin typeface="Helvetica" pitchFamily="34" charset="0"/>
              </a:rPr>
              <a:t>Shifflett</a:t>
            </a:r>
            <a:r>
              <a:rPr lang="en-US" dirty="0">
                <a:latin typeface="Helvetica" pitchFamily="34" charset="0"/>
              </a:rPr>
              <a:t>, S. D. (</a:t>
            </a:r>
            <a:r>
              <a:rPr lang="en-US" dirty="0" err="1">
                <a:latin typeface="Helvetica" pitchFamily="34" charset="0"/>
              </a:rPr>
              <a:t>n.d.</a:t>
            </a:r>
            <a:r>
              <a:rPr lang="en-US" dirty="0">
                <a:latin typeface="Helvetica" pitchFamily="34" charset="0"/>
              </a:rPr>
              <a:t>). Water Quality Indicators: Dissolved Oxygen. </a:t>
            </a:r>
          </a:p>
          <a:p>
            <a:r>
              <a:rPr lang="en-US" dirty="0">
                <a:latin typeface="Helvetica" pitchFamily="34" charset="0"/>
              </a:rPr>
              <a:t>Constructed Treated Wetlands. (2004, August). </a:t>
            </a:r>
          </a:p>
          <a:p>
            <a:r>
              <a:rPr lang="en-US" dirty="0" err="1">
                <a:latin typeface="Helvetica" pitchFamily="34" charset="0"/>
              </a:rPr>
              <a:t>Chaudhary</a:t>
            </a:r>
            <a:r>
              <a:rPr lang="en-US" dirty="0">
                <a:latin typeface="Helvetica" pitchFamily="34" charset="0"/>
              </a:rPr>
              <a:t>, D. S. (</a:t>
            </a:r>
            <a:r>
              <a:rPr lang="en-US" dirty="0" err="1">
                <a:latin typeface="Helvetica" pitchFamily="34" charset="0"/>
              </a:rPr>
              <a:t>n.d.</a:t>
            </a:r>
            <a:r>
              <a:rPr lang="en-US" dirty="0">
                <a:latin typeface="Helvetica" pitchFamily="34" charset="0"/>
              </a:rPr>
              <a:t>). </a:t>
            </a:r>
            <a:r>
              <a:rPr lang="en-US" dirty="0" err="1">
                <a:latin typeface="Helvetica" pitchFamily="34" charset="0"/>
              </a:rPr>
              <a:t>Biofilter</a:t>
            </a:r>
            <a:r>
              <a:rPr lang="en-US" dirty="0">
                <a:latin typeface="Helvetica" pitchFamily="34" charset="0"/>
              </a:rPr>
              <a:t> in Water and Wastewater Treatment. </a:t>
            </a:r>
            <a:endParaRPr lang="en-US" b="1" dirty="0">
              <a:latin typeface="Helvetica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1828800"/>
            <a:ext cx="4314825" cy="32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9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</a:p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Methods</a:t>
            </a:r>
          </a:p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25908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572000"/>
            <a:ext cx="2474436" cy="1650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011" y="1877481"/>
            <a:ext cx="5755164" cy="43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6771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917" y="4038600"/>
            <a:ext cx="2143125" cy="2143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0955" y="847183"/>
            <a:ext cx="2891051" cy="2891051"/>
          </a:xfrm>
          <a:prstGeom prst="rect">
            <a:avLst/>
          </a:prstGeom>
        </p:spPr>
      </p:pic>
      <p:pic>
        <p:nvPicPr>
          <p:cNvPr id="10" name="Picture 9" descr="Monash_Uni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884" y="1322808"/>
            <a:ext cx="2703030" cy="1081211"/>
          </a:xfrm>
          <a:prstGeom prst="rect">
            <a:avLst/>
          </a:prstGeom>
        </p:spPr>
      </p:pic>
      <p:pic>
        <p:nvPicPr>
          <p:cNvPr id="11" name="Picture 10" descr="Melbour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9106" y="3303151"/>
            <a:ext cx="2081036" cy="2107049"/>
          </a:xfrm>
          <a:prstGeom prst="rect">
            <a:avLst/>
          </a:prstGeom>
        </p:spPr>
      </p:pic>
      <p:pic>
        <p:nvPicPr>
          <p:cNvPr id="12" name="Picture 11" descr="UC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27293" y="4953000"/>
            <a:ext cx="1524000" cy="1705352"/>
          </a:xfrm>
          <a:prstGeom prst="rect">
            <a:avLst/>
          </a:prstGeom>
        </p:spPr>
      </p:pic>
      <p:pic>
        <p:nvPicPr>
          <p:cNvPr id="13" name="Picture 12" descr="220px-UCIrvineAnteater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847183"/>
            <a:ext cx="1301752" cy="1781033"/>
          </a:xfrm>
          <a:prstGeom prst="rect">
            <a:avLst/>
          </a:prstGeom>
        </p:spPr>
      </p:pic>
      <p:pic>
        <p:nvPicPr>
          <p:cNvPr id="14" name="Picture 13" descr="Scripp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64563" y="2851103"/>
            <a:ext cx="1893637" cy="19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107" y="15240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To better understand the effectiveness of </a:t>
            </a:r>
            <a:r>
              <a:rPr lang="en-US" sz="2800" dirty="0" err="1" smtClean="0"/>
              <a:t>biofilters</a:t>
            </a:r>
            <a:r>
              <a:rPr lang="en-US" sz="2800" dirty="0" smtClean="0"/>
              <a:t> and wetlands in filtering storm water by analyzing various water </a:t>
            </a:r>
            <a:r>
              <a:rPr lang="en-US" sz="2800" dirty="0"/>
              <a:t>q</a:t>
            </a:r>
            <a:r>
              <a:rPr lang="en-US" sz="2800" dirty="0" smtClean="0"/>
              <a:t>uality parameters.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Compare wetland and </a:t>
            </a:r>
            <a:r>
              <a:rPr lang="en-US" sz="2800" dirty="0" err="1" smtClean="0"/>
              <a:t>biofilter</a:t>
            </a:r>
            <a:r>
              <a:rPr lang="en-US" sz="2800" dirty="0" smtClean="0"/>
              <a:t> results with the Melbourne Water Class C Standards.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Propose possible explanations to observed trends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309497"/>
            <a:ext cx="4030133" cy="2266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309497"/>
            <a:ext cx="3733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</a:p>
          <a:p>
            <a:r>
              <a:rPr lang="en-US" b="1" dirty="0" smtClean="0"/>
              <a:t>Biofilters VS Wetlands</a:t>
            </a:r>
          </a:p>
          <a:p>
            <a:r>
              <a:rPr lang="en-US" b="1" dirty="0" smtClean="0"/>
              <a:t>Methods</a:t>
            </a:r>
          </a:p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41910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3716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2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Biofilters VS Wetlands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Design</a:t>
            </a:r>
          </a:p>
          <a:p>
            <a:r>
              <a:rPr lang="en-US" dirty="0" smtClean="0"/>
              <a:t>Flow Paths</a:t>
            </a:r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Effectiveness</a:t>
            </a:r>
            <a:endParaRPr lang="en-US" dirty="0"/>
          </a:p>
        </p:txBody>
      </p:sp>
      <p:pic>
        <p:nvPicPr>
          <p:cNvPr id="2050" name="Picture 2" descr="http://www.uvm.edu/~ran/images/swales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248025" cy="24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ranford-ct.gov/images/Wetland-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0"/>
            <a:ext cx="3552825" cy="26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MSEBUUExQWFRUWGRgYFxgYGR4YHRcYGxkcHBgYFxgaHCYgGR0jHBgWHy8gIycpLCwsGB8xNTAqNSctLCkBCQoKDgwOGg8PGi8lHyQtNCwsLCkqLCwvLCwsLDAsKiwsLCwsLCwsLCwsLCwsLCwsLCwsLCwsLCwsLCwsLCwsLP/AABEIALgBEgMBIgACEQEDEQH/xAAcAAACAwEBAQEAAAAAAAAAAAAEBQIDBgABBwj/xABAEAABAgQEAwUHAgYBAwQDAAABAhEAAyExBAUSQSJRYQYTcYGRMkKhscHR8BThBxUjUmLxgjNyokOywtIWJJL/xAAaAQADAQEBAQAAAAAAAAAAAAABAgMEAAUG/8QAMREAAgIBBAAFAwIEBwAAAAAAAAECEQMEEiExExRBUWEicfAyoSOBseEFFUJSkcHR/9oADAMBAAIRAxEAPwDMSsD3K+EgCGskonM9xQtyZ7jxB9YwM7MVneNJ2dxTpLjkXt5/nOFyycYuzz46fbTYbn+ACUEJ/POMvlOB1L4i3jGqzOeTL8qOYxC5qkqMebpXKW7d7noahRcEo9n2Ds9iZaEaU6eEVam14PVmSXrvdAPgygSwHs262j5v2PVMWr/FxtePo2GyQKSkzUvupzt/aPKhVcim8XyrNPJHbUYozYXjhBxacmDnOXSpKFJUT7KQR4M9nHI+sL8pxSZ+JT3hUwSUoQQQCv3lKDBtKaDzNxDsYUTZgAI7mURpQkAArADAgGyA1KAlVuGGErBpSSQkAmj9OXhFsOjampOdr2buyebUfS1tr56I4HKkSlFSKagAQ5a5Nja+0Mkr6xQmOXObYnw/H2j1HtxR+DDG5yKcbnpTViRUEb03A36iMfPwmqcdSzxB0u7h7FNKDYE1Dk9Y0k7FAFkPqACg9iNkkON2vs8KcVhFH/qF1KLhnFblwP8AiTagG1/kNXqpOV7rp+3H56f9ntQxKuqM7m6kI1olKXKBSEqAszWu8xJNXJHgaRkV5eia59nU4SCWIKUguUhyXsALkxtp+TGahagglWmngCHNTarkmwPO2eCtc0aQQtyzbmtWUNw4pSjQcWedX/X86I5IJPgyWWy+6xKFTSUhKgSQnUaWob1AjW5jmcvEd2xKZhSgBRIljhJYlnPssb7Qmz7CaZoC3QpklKFcXtWAb2RekGT+y2IdSpZlEIKUqZwdRSHGlQunfxEa8soZNs5OmN9T4F6UoYqTNUFJcuxrdjqfc0jWdns6XKl6Z/8A0vbl1PtKKSylO5AD/HrCWXkC5SCuY51OGSQUuXCSbn2nFqODvDjM8pmTcCCFa5obhN2NgzAuBpFt2EZ823LUFymxsdxt+xfiO15KZqUISrUrSVBgTKUCAHv7p3DBoKyXOv8A9f8ATy193JIKe5ZJDmveKJ4t+Zdh4xjM2yDE4RYlr0nkpJBoT6s4sRtBWTYNZlLUrWUhTLCQA9qDmQ/sx2TT+FFpSr+bFWXcbLB5xiZP9KTMlqQQlKTNC1BCEgkgLQsFATpckJqEgm0YbCInY+etEzETO4StSyQibNRqUfdQlzxcyxrzMWArxp7nDBy5SEsxCaVJsEkP6Rvcg/hxOkyBKmY2alDlRl4dpY1G7rI1KpSwj1dGpyhU+0QnJQumZcYjBSZKJK1yxpPGqVLmha1AglM4TDSmlixetKVOyz+JK5Uj9LOR3aNLg6Ao1AOqtC72b/kbRpT/AAzwSUEJllRuDMWtQ1XdQdi7MaWjO9quxuGSEzZMrSbKlpFEEUIJ94ghTcy3hFM0FhW+hI5N/HJo5X8WES5feLlrmJbgKElKSSPZUVVSQWF1BnrtDDIswwuOlGbpVhpq1lZMtT6VuUnUkMH6lLkG8YrKeySD3UvXN0TCFshlyilQBcoW4cAl+XlCjtT2PXl61CVNCgWUhTlEzS5SpDAsqukltj4w0ZqXNcHO/U+65Xn/AApTOWgEgspJ4Tbn7LuKOb3hunHpb20+o+8fmXs9nOKSsSpK21FiCxFtypq+YrH2fKlvJQVO5SCXDV8HLeDxfG1NCvI48M1a8XKqCpJSdr+NPy8KsDgMHLnKnS06Fq9ouoPV6h2P2p0gWbKaKkpPXyivhxfIjyu+jVonOHBBHMRxVGfkzFIS4JSCet/CI/zaYhVTqHI/jiBtvodzSXJodURK4UjtEndJ8iDHo7Qyv8h5fvHbWHfH3GeuPIW/z6VzV6R0Dazt8fc/P0vJ+EEkV9X5fvDDDBSQwSWFiA/O/OITJjgJqUi4ADu1x4R0zFsDpVwhqGpALc6k9I8/dufIJSkwpE4LlB3Y3Lb+HLrCrE5fL70p1bxGVM1JUHW2yUh35vA4ypRICSQrzrW9qUakPUF9xE5e59D7IYSWEkswS1Tu729Ie5njwJeu6aChow2faMB2eVih/TDCpd/efa/0jeZig9zwSypwlw1T0SNtqx5/+JOUtq/0m3QKMIyr9XuZyb2sUJikpaWh3LAm/wBWi2T23SSoKLMOFQ4XPgX+MJsXlBfSUkFTEgqBrycXpSKMblwSgBTigJA3JNkeAERSxKqs55s3Jscn7YO3eVQTpCgLq3dto1K0BRcs933fm/r67R8qyfCgyyEOpiFF3oX5ekbvLs5KZSDMSyWZ6mmxP1j1MOeGVPDkZmcJx/iRXoMpmWpKVcIKjuWoPeqU1pCzHYApQ6nW5T7TBKA9yaEgn3W22jS4ZSSnUCDv5RRjpoUkpUOH/wB0Ytdj0uP05o2aaGfIrMmMeZcrSUqIbSFqJNySXQKEGgdJdhvE8Z2HkqaoFPM8wHoA5NwTDmXgJWt21VdNbAW67wViEA3Fj+GPD8ab4XCPRjpY9z5Pj/aPsnMOJCdWpQYAhJIIcmpsnSNt/OPsOT5OniVOQgk6VKChZk8NveBeoaBcTggoha6vs19xXxaLcTixybfna0epptZthWRJ0Z8mj5tN0C5z2NRMw6kIWpK1LSpCn98KDMeTPflePj+DzqZIxKhMYpSsGYCBsQAbvQ6S3InrH22VnTED8pzjC9uOzsvEKE1JZQ9p7aSTqIHOrxRajA5JQVISWnmk23Yk7TSOMadSjdQVpID7BQr/AMTbrCnAdmkd8TipuiWklwFJSS3uoUVMUvRw5+YLm9nMQmbLloWJpUQEh2DpBUAaUp8YcZVkikOtaBrCSBpGpiybgUY6mBe7QkZ+ClTTIODbYNnWdy0JGHwWiVKSH1JusqCaFV3DNqd7w47H9pipYTMWoqCQAKtqPtaql7MIXY/KQhaCvSoBVRfUl/aBI9kmnlFedZElM3vJIdJYkNvSzWB/1GhaiV+J18EVBdH1JEzUKVeF87BSypSVKpMul+HVbUBsaDx8Yz+EzyboT7qGb/tNmHTrFc4kr4lAC92bqI0S1eSa4SoKw4vWygjChapK1mSJOopKXDgmhDBwKkM+3KHWOwqcQhLKTMKCFJK2fdtVNw4NN3vC7tDJ1TgoEIJkoSSGDm5CjtcXhdh80UJgSEl0kBn9AVfs0Q0esk3taXyDNgir5+xV2r7Hon4iWuWO6ExBVMVTQFILKKw/AWKA9ifEmNZ2TyA4WRpKypLJ08RLG6qGiana94RfxDlGZJT3RUtb8SE1TZ1OGc+yLEeyY87GdrVmWmXPlqCEAJEwBRDvwhQNg1NVqR60NkcjMj3OJvTiHTWpgvLsQQlXwjNq7QSQFEq9kmnNoSY/t+UEBBADln97x6eEPky40uxoOSds3czFOkcz8Gq8LcWp1k84xuQ9oJqp+pUx5bVS+5dvOj+UaJWY6nJDDmTE1qYRVj+HLMi+azGsUIWK+g8YXzsWHHEAP+5/CvWCcRNcJZr6qGxdr+sYs2tnTkkaY6WCdDDuR+NHkIpqTqLGWzmOjzP8z1P4i/lMXsYrEME8Tlnty2J83pAkrD63S9Q4O5cENeCcwTMmywUgaArSTy5Ei9XYwQMpWJYccQBFLsAKOPCNu9R7ZgcZVwgGZluiW4IAKiXpZjY/vsYtwYlqbUogGxfwt9ucMsNkc5elBlgAlh/iGralhvzpFeJ7EzZb6CTVISm7B6qMd4kXw2N4Uu6L8DjDLUBqCkpFDuKuBX8oIfzs2GJQgylEABiBu3SFOD7IKUkGapTsC1vLo0OsBkSJQ4QHYueZNC1fzpGeWSL57aNGPFkinfQtlytMw6nc263ghOH79TM9CeXUVgqXIC1AGnjsaV/8VesNxKKXa+zU2oB5CMk5t9Lk04ccWuXwCZHlndJUCzlnb0vvE8StRUlKQCx5UEWhSgebpAIsxev384Ow03SlgACd46eCbe6PZrhkio7fQKkSwhNrgOxsfzlC3MsWQ5cgWrXblEp+JUg1+P5QQCrHCZwtQgta+9+ohPJZJJ7pcjPUQjwkUSsWpJfYmv08PCHWHzhyxBPgPL4QtkCWlneh+PLxi3FTdKdYBAdnZgCRaE8jKPbGjnTDcXjQzEt9oCGJculiHs3sjnCufnAAJU5B3B/PptAQzlC3bhUT5+A2rSKxwwBOTHs7hUVaqN67W+PlAcvCGZ7RZJo5bpsbi8BnFLAGqoNhU0H+vlE5+bKcaE2G9GaCsaTEfJpclymWmYZugEoB0gncuFLH+RAAfYO0MJOZS1gzdLKBIbnoYW3A0gdGjM5b2v0hpgINAH2G7n15vFgxCFpAlKVp95k3c8TOL1NhDTlKK4FqIbOy79StSgACsBxQkpDaSQerjoBCHHT0SiPaF6moYX+Vo9wk+bKUtJU5EwJdJJOl6OQKlmpYQdjMOhU5CVp1pUFVVcOOQtWj9Byh47fX+ZmnByXHZnMVjkqSyS4qQR61iudij3Y8Od/I+kbDAZbJlylKRLf3S4d2v8YR5hnyfYXh2AN9PV2+sXjm9EiEtM0rchbmGLBSlJUC6QCoV2FCWpYBg+9YRY3GFICrKejn3QA3w5c4Zzit1FMtRrwcLghi4oG9YBxvZmesB5ZZioBuKth1PTlHYsMIVKyGTJKVqgeV2mmUUkB+fldvjDnEZlLVoKXSSkCYTTXcsQp61qYT4XsTiisNKfkCQzbVJvekNs77D5hMWky5XClKUgGYijC9VeBuY2N73UeicYtJtookzFKUQBQNzqTsGobwhzrDKlzCFmx3Oz7Rusk7K4mUjStIKgyiQocJcPvXcesLM57I4pZJ7muoMxSaC1zyA2gxW12CUG0uDMdn8WmUSorCVNRKgb7HkY3uDzlEySkpJVSpIZzvyjJI/hjjblOkVbUR0Z2fb5Q1ynsTiZROs+DGni0JNKT4l/yWjuh0my2boYrSo7nRQh6ueY3bZ4c4dPABWqUqOwqAr5EHzjlZVpS2nWqjgilCWfneDMPlE4klcslIbcJ2pv5Rkf1Jp8mmMGmmZ2bhOI8K7naOjZtO2SlvE/aOjP5d+421fiZ8fy3HplykpCqqLl7A7eMbnIpgKCVHU1vpHx9KiTH2LsRlSlyU+6AKl706RfXQ2pU+WHAuRola9IUkXNB9+UFKXpfm1f2g6ZgxpcqApYbBgPtCXGSGUUhZLkOTVtjY8i/gIz4cSq5GjI66JT81pZq87bwIczcmtNxb8H7wJjkqc6QaAEeTmxoBQW584pkYdfeVAVU7kf6rF5ySVEVchvlWJFU1NWSf7OnUVVQc6Q5KCW3FH8ejeLwky+R/UqkBiQSLKNgzeMP1S2bZvNvh0+MLGXVkpccIqXPKRYB3PM35DxgVeaKCyBce0/uiLJiqnUAHNHrVuTW3aMZ2jzvQS7K5JD86OE8y1VRog7fBLxGPsXm6lKYM13NKsTpbcwulYooUoFgWelUh9knmGMZXC9qFFyEi6eTpUokJa1eorSOx2czUTy4JIJJo76VFy3kdtoanFg3v1PqWRkfp1TAHmMVMdmowar0Bc9Izudds0KHdKSQlgVO+oKrVzXd2ttB2T9pAA8tJLSwTwMyia+9QM21SBtGHzgS8VilCWFKXxBWkf+o7XDuKRjjc52zRObUfpIzcz1TNKXLcVRQg+HN4cS8qKwmYFJRxXKgAbUZrCtdza0IMdl0/DLSkAVShKlK53UwPtBLEO20H43AzpSUKWpRRM7sAEnZBJDgNQlm6jeKzV8xFhN+oZjZsyQolWnTLI1HU7lyA1a1TZvnAS8+1OrWTR2+Pzo33hDJx5TiNCxqCSUkO3DYOfdNb7PHk3L1BdNQZJWQq+l2avzi0YJfqO8WXQwT2lmFWlQBrsN/z5xuOyWQzljvlLASriCemxPX5NGPyfBIQtJmJKVPUl2AuK2BtWN7leOlyQQhYIcs58iCen1iGaUXxFFsMXdyYwm5YlBUp+I/N3J+MXBYJcgUH59IVnNgpXI6iG3f69IYYUBSRUt1pWMtGtNEk5gtBJQRpU7jx3HSJzcYSCoEOOgqIgvDAj2qksPB6t5RavCIQh3rSnRo76g8FBnElLb/PeLf1KkarPYHwgPL0LT7ZFCW8Dv6QRja2P5vHXKjuGeycaSklfiW9ItExOySKUf8AOUCJQoK4nKdvAj89IkVl32F/z8vC7phqIZ+qTpDO++8eyMzAUApvLy+8LZshQLDq2zU3gQS1051Lvy5P4R3iTQKiaWZmqA29WPpeK52ZoIIHjTlv9oyuMUolqBqH1Deb/OA52M0glRZ3H56D1g+LL2BSH/8ANuKmm7GvNyb8mFonOz8HSQaHhP8AysTGLOM1L9rSE0Ju1KsLk7xVjMbLoqVMWpTp1OAkBzX3jvYdYaKm1YjnBOmbc5yOavIFvLhjoxf60imo0/OUdCb5FODPYLJUlbAE1oGv5t4x9AwRmIl6QgUFnIbxYNtCCVnHdy9bMSrT15E08TDE5oooCg4o92pQfvFskpN20Zo7UrsvyvtMtc1aJktgCGBcX3HMUMPROl8g/SnL6/KMnIzjidnoDWp2/wDtD1GIA0kf3DXQOwrT4QHJ2I02McXNZBQwN38+nqYHTOlgjgCluBvxO+7AbPWITcYUElvAt/2sCN7mB/5gDqchLEEbbbcjU+sHhnK1xY+OORYsOW3kBSkA47G6Q7u5o312epgNOYIT/UqRelet25/GI5sBMDuzn4MNvX0hXF9k2rR7JzFClBJJJa13L2bYW9Ic4WVK1MZQJAqAkNubm8JcNLShLmpABdmqSKcoPw2MSBq2UNWkFynUokDqL+ghuX2djjt7L8VkOEnK4pKAp0qogPwihcVcOYqzTsfhpk8KUDqaqBZXLUOVXiz+YKSRpBJXWtwDbyb8rFGbYzEM0rwDGprS+zDeHXtyVe188DDFYnQpKEJSEqvblQN5ENCXDS8MjHkKkplrW4CwGCwWYdfHmI0WVZQrSFYpYCy5ZLUFq9WPzESxuAwBdaglSgwfWQRyZlUc8mgqFdMMt0u0J89yaRMmJK7pogPY39mKU5HLUoFZJAJCU2CTpCX3rS94Ix03DNqKnZwkkvprUOa0ChWsK8VmMscWokAgcNXdTJp5geRgSjJKqEtJlx7EYdwoJ3UonmT4/gigdjElbkIWCEpYh2DvQkXFYdjGuJaEpUsqS9GHxPL/AOUM/wBEtKXVpqwbVUedvSEi5PoZxRj847HhSNKCEnnyH40C4P8Ahuo6TMnGYw9kBRFaVbq5EOs8zKdKrI7tUzSrSSpKwCGDnYuXZ+VqQu7OZvjFOmYwCgNKBQihBDnezeMacbSVN0Rmt0gsYEywkK9gK0h1Vc0qzFVHrDDGzEJSWDabq29Xbn8IUdp8OdCyhnDIK2Y2TXzKR6hoWTMGtU5KGAeWdRG5KQHG3u7feE2459MbdOHoM/5okKAJYBiK2c7n0gj+cjVpVagYm2/ybpaFEnsmZhCw4BCHQ1AQ6jt/kiv+J5wZJ7MDRMEwqWozQvWXoHcI0ihbmdjEVGn2PvlRficYG1g+L8hyH4I79UNJB92oH/xPy8ojg+zegHiJs73uxLv4CCDkQNCDqUokqcpJq1WtT57QJ8oaN2CIzdhwsQ5cv/iDTr+0UKzlNSS9/Vk3HneLMT2fS7ArAZgRQkBmJIq5b47QPmXZEL192qYA50+8QnUGDnoEjxcwsYthlOiEztIEAkkaXO/ShflYR4jPdZcNppXnaoPmfPrZbmH8Pp606RMmMCS2m9XDty25RPBdgJyUFJ12Adm3c0329It4Lr5+xJ5uQ+fmssVN33BG7em/lHknHpWShWhQauxdnIAbqPSOxXZRZ0ulSmYFwouKejkPTmY9HZ9bEHVdxT2aCx8vhA2SXoK536lE9CAzBDglwwI6fZxzF9rdEtKtISlJpsG1FKSWPiXvvASsgma9WpXShDUjsyyKYtSeNVAh6HiOhIcx1cf2CnyXKm1PEPQ/aOgL/wDF5n96o6JV8/sU3C/UGSnUCoJNzu5LeBFPGD8LmiC6FO9mveo8Wr94syrsxM18ej3QaguHJg7MexE1ZCpZQFMB7TAUHXkPlHo+Xb9DzlkS9QGaiWFsCQRul90hzb/H4dIJnY0JJAVcbg3DcqVf58ouwXYOcFaipL6yWKnOlt2PwhjiOx6iVKVpqXACviztE3pX7F1nixJi8+QNQezVq7sP2+PnDBZ8JhqSWpbYuQb/AOML+0HZ2Yn/AKaPGsN+yfZXUoGYlQ4CgsQxcEFw12Jjlp0/uGWVVYXgFIWhT0SUg1BsSNjQC3qOcXpmpKhLKSBYHVvarHpaN5hMrky5aRooA1eKgPWPP02HJpLAI6Dz3ii0r9WhPFS6TMSiaZdFgke0HVUpfTY3YxfKzJPeWcGjUHmokc39Y2+Hy6SbIHpF87CoSAUy9Z1JDUoDdVTt0h/JvvchfG+DISFrCiQkEJD0v7RAZ/B/KBpmpUxlAvqcNsC5S53tURrJWDUhKh3gUTNKgVy/ZllRPdcJDtYK8LxVNmJXPXLIUhKDLWiYgDidPEk0PMg032aB5XnmSG8elwhFPwc1SiqrejilPO8KsT2GExIKlEKYauK5Y2ZulI3SwpQUkqQkFZYjW/dEFuQSsE3qKQvzzHfpUIVL1T9a1hQLKdRSCmupIlJBBsGrYQPKJdSKeab7RhpPYlIJTpWoO1SogOL3qzQ7VkwRKlyzJCXWnSQlRExQ4iV1tf2qA+UbcT5F3Hg5P1aL0TJTN+fONC03Ke4zvIqaoRjFKlpBKEtQJYMSNwK7R5mGLTLJK1MCAySzJPMHqQLw8OHkFnSKM16MXHxERx+WyJra0amtTq/0HpAyab6eGh45/cwicRK/UOSAlaWdR9521ECx95vDwFeExUtBJQXNWa7ApB2ux1eRjVT+zGG4UiWs6XKRqLfFxGfwK8EjugoLlTZp0pld5qIJdnIDaSLKLA6hzjDLSyT7RaOZC8TwpJS9Cz0erJZ+XPygKfikArmIIJShAABDgCr+BCrkW5RsMXk8paWKVEMQ2ulamjdTCqZ2QSCdKVpokCr0SQQKKjP5bIv7F/GhwBZV2vSAwSdAcBTdRqKnGzGvJrQdP7XS1S9bAJIFXapSCGG9+tHgOR/DiWoBJ1tXmBUvYlvHnFuZfw3SuUJbzCAor9o3KQl+hpeNUMeWK46+yBLJjfZRO7VJKwEPqL0DVIJ1N8T948HaU7JJJSTpcEuwqR1IHkfGPZXYRHCAVf03Sdy7uQo86hwdmi7D9mE973QbvAkTSmr6RwOWFQ5b0jO8OW+EU8XFQHju1YACihIJpUsxcBiBXdga1Z4lk/av+owTdaX1VZLBKXBs5c1raC8X2CUrSGPCSagsHPLf9hygiV/DcFKwo+0UuALgEGvmOrRfHizJ2kRnkwvhmhyvOkTVKAKRpLEb+I6M3rB+DxKJpOlTtcAgt1PqPWM1h/4Zy3mELWhSllQWk8QcEM5cfCDcd/D4TAgomqlLSpJ7xJOpkg0Z9LueTCPTh4tq0YpuFcGhXgzzMDzcArmfhF2WZSuTKCFT5k5QfjW2oufDaLpoYhJWyi+kEh1Ndhct0jVtRC2JJmUF3IPoIoRlLq9kXrwpPxIh9MlK5xVLlq1WibxxCpMWnLD/AGp9B9o9hRje26pc1aP0806FKS4UGLEhxS1I8hNuL3GufsQyjCyJpUEl1o0hYrQl6OWcX2EPk5Wn85coXZTKlSk/0UJlgkFSAkJuLsPz6NRiVFQ0pBSbqfxZg3h6xeMYpcozSu2UzsIkAkuw4jvRvox+MKMu7WYadjE4aWlZJSslRQUB0szUq41Fy3si7w+mpWdh0bdmNfN4jJVVLMFJdJPIXD8wWt9Y6SVjR5RTjMpQVpSUmrkKZx4HYRms1xeKlLWjD4Up0qSBOUQpJDgqUlDAVDgOoVjcImiYkhwFJLKH9pb/AHX7x6SSgG1GI5N7XxidJ9FGmKMyn4iQqg78TVI0ITLIEoKDEKmgtcFXEKcy9K8Hg8SmcoHQqSVqOpayZgBJLAMEgCgAegjQu4+MVy0neEcVY1+xPDygPx4oxclagpIVpsxF4Lki8VSsGErUpydXM28BDNdIMXXIkxmEmjFyyFPJ7kpmAn/1NZYpD3ZgTyjpkkPY+v7Q1xKHs0KzhiVH6H6xkyLnhFYvgvQlqsQP+6F2VJnSpau+WcQSXBUANI5DSB6l4OMpXP6xXOwS9Jb4Qrcl0mFJPsHRjQSR3Z6spvkINkzEn3Vj0P0hdhsrmnnQ0uYYyJEx6mviKesNDfxa/YWW30D5ODlTGcKdJ1JrTULE6TxDoac4pwInIX3axrlBNJpUO8Ur/KWlIA8axdhsOvn8jBiZS+fy+0akm+Sd8UDTEI/t9f8AcDS8ulalL7sCYuhmMNYaoUCpw4NbbCGK5S+aPzyiCJKtwj6wGuev2AmB4HACUgpK5kx1KVqWxNdqUYbMBBAkp5fAfeJ4iQoiyfCPEYbm3k/3ikV8CNk5chI/0I8nIDftFvcdYjNlPDUdZlj2fxAmrVLxYlJVMUspElBcqYVKg9gB5PB2bdkpWKWlc1zpSw0ko3Buli1LWrzhgjD1P3gyTLoICj8A7B8JgEypaUJ9lIYOSot1JcnzhZNwOP8A1ZUidJThjo/pqQVKYDjYvwk9KWpzfqluBFqRDBaIhMTAjwRIGCwro8MZjtd2enYmbhlyJwkKlGYdYQlShqRpoVDkSG6xqNUQWqOqwGRw2XY3DrVoV+rWsJ7xU5XdANr092EJIFCxp7qY0rFq33i0mIqXHKNI5Stimb2dkKUVFAJUSSeZNTHkMO8jyF2x9kNRg8biZktaUksGOkg0oKpY3oyvI+AMOIUka3JD6jQM3NnYMXEL8adSX0kgB0m+mqd9rN0el6eZJjGRpU7MpI3ZNGNvx4xPMlKrNHgtxujRrzF0F2CgFb8mIIjxM9lEi2utdgElh41Hl0hZInM5FWBpzQSLl6X35elsma8sX/uU90glmJ6WbofOjytiRxpDtICVOB7VSb82c9HAgrDz3WsNsk9K1p419BCxGZS7amWlwpL+yCLnlTf5xbg8eFB2ZwCn6+DEim3pDKavj84G28chumxrQafGrRLCJUH1F7kNy6wAvGgMpyBqU52qogACGODSDYHw+MBStiONILkgs9D5x4guHL/nnEErA3uQB4+X4wixag0WQjA8Qa3hTOxBBJJIZ7ktBuPnMQ/gQdjzH515wonaXIUQUmjEO5Z29No8/LJ7uDRCPAbh8YrSCouehpFGLnkg7/P4R7LZGlIDBqdOnQ71inGTglBJPvAV5/ekJOToaKRThZ6g4Ox5lx5mGkjEmr1b/Ln5wlwk9IKgaKBYDwvvtB2ExgBUCrcsp6XNHO/4Hg45dciyj3wN5E3kP/I/eGCJpao8av8AWFkuaQHZw9SA+nq3L5fJmkuHH2jdHog0UTpiiRT/AMm9Y8UpQs4HK/pFk19gPn8IhpU44QR4N9YnIKOOqlWiaCp7/KPJqxpBa7GK8NM1E0sW28eXWLxZOSYYXofz5xGYo2ePVBiIqnJ2b0MPYKBlBRLufWDZD7wvRLL2+P1hhLeFT5Cui5QixIpFK1NF4FIYZI8j1N44RyYLORJoioRKPIIpWpMVzRFqjFUw2jm6OirZUW5R0SjoS/gpR8sGYnSyjTiBfm7kAdXPpEMwnFKGLp0g6VFJar1oP8tuUBYPHJSkuLJKVG/kOgv1gJfaVSaKWooIHCS422t0MfP7pS7PUpIZZXms5KSJgAWUgO7iYNQ0FnoX8meHCc60FtQqeJzUAjU96lwuh5xjpmaFWlSWCLEWA+BFNvpCzNc3VLnrLPrAALuCmhJA23r1VFsc5XRKaSW41uI7Qy1TNL6FJ0sRciwCm8hv4VMO8X2jSiXrRVLpKQ4DMS6XFtVo+MjMFmYFai4Iru3XnGyxq1HDd7LGllgKSBdaiO7UlrcQY8ncGrRScpRaXuTwJTfJs0ZqiZIUmYA6iEsDTUp1cJs4cOBDvAZvLkyQnXVFNSnNNi43YO4ceMfMZOLU6ga6CldWJrLYuwZ9ujwwClBSAgqUCAo7uQXCd7g32NKh4itS0zS8C6ZvMRmndoK50xK0LUQPdCRdKnGxIFeTWrEP5wUrCO/QrWhUyVzIcnQSdwPeNwk1vGezuYZ2EOg2GkoLpBIDkAbNW1OIxlBjw4E4d6EkKDKJXo7shNSGspQ6E0EW8y0/gK0ykvk2eD7Qd9MmJU2rWyKKckU0kO7s3jxmLlYr+s7f1Akq0VfjD1oWoHfqBGVyaSoo/qKl6VBJB1aSqqnSHZTgKUGvQ862qzgqK1N/1FpC1guEy5ZSghIFWIu5I8IyvM75LeXXoa/C5zLnKBBWAhQ1JbnQqOlwQywQ5tFWZYghlJYg6yAN9IFyaAcVXaj7gRkMJnMtMxWmYkyyQmUoJSCE6SeP3qtpDkMo12Kj8fjJql/0xpllUxMwAEtrWAgFDkkK0sAOu7AvLI2qfYi06jK/QNyjGqmAOxUHCmY6dOoFSiaOHCiHDOaiD5GL0S52scAUqrF0ppdJqGr6XjNYbEobudC5MzhY1HeAzKylF9IJAGkt7lHNIejHApUEqCQsEpV7xIS5ToDuwuSQG8YTxNtfYZ4Uw/svn2lAllaVKSB/yATfUabA0Z9STTUWbfr0mZMlB0rGoS3ccQD13YUDVDBtqfOsilplYiaFpMtSivuwCxTpKQCpRqX1gA83LUq9ly11E1jpJF1DSkKTYuSW1Vc86M0NLVSijvLQbH8rtPQha0hSADxJbUxI3qdWk8vaAvBszM1pWl1aAUE1TQEF3BZy4Nh/bYvGZzbD6ECZxVSsqEtuEsX06qOS19/WLMszHvsPMOsnQ+l0gEq7oAkl3BJevNzvHPVy2/IFpY3foawZpLTIBcAhCVOp7Wc77EiwIbYvEcnzBMxClguCXBu40pNG5OH/AAxjMJmeqUCrilploSSkDUlYLWcK3LK2KhV48wWaolo7tJCG1OwUQXLEm9+EbkM9hFo62kRlo02bjDZoJk3QFA6akAGgNBWjvzF2Me5jmwlTEpUKKFCzcWptL7O9+hjDyMYmTOBUsiruojSkaVKBJY6S6GdPIDxZZnm5XKlqUw108iyqmw4eFxzJNq3xatPHfqjPk0lTr0NNhMyRMJ0qfbwIJDGvMEeUHYeekksbEg7WjC5JjdCu90vrCULqCy0gVPLiURypekO5OKYzTyJcJLkK9oFuoIFH9mKw1O7knLT7eDTmu8WpXAPfju3Hh6UgmWofWNEZWyTjSJpVEwIrBcxNS2D7Cp8Ir6CepKPVCKBi082MdOxSRvuBBtXQK4smYHnFomvFAN1LRTi5YUygS4f4wuT9PB2P9RJM0NHQMD0joXcimw+JzVahL0gWLMqhJrUO/wDaTyu14Q51hTrASA9Aw5gb9aGHuW4BRmpZQ0rS9TuwFKXZRHg8W5jLlkgJRqmHU5JIALWDcwfgY8SMtkuD0GrXIhyjUykEOTTSKsGAcgcvrFWcYRlIGwSljVR0gMA/Vn8RDwYVCMOdLy5qeJzUgFwoKYVZ/No9m4dXcSpja1U0qFjUj5/6hdzUtxyimqZn8syxJSVF3BN7ECnza0NMDOWFTQFBLJU2oEsxStBU9mUhmGwtztm4cqSZYBIsQk1a7KpZya9IYYDAESlFagjShPALh3db3NgK8hCyyN8spHGodCrLUHQe8S7y5bqBZwkkBW54gTXdnasajJcKQtMwgaEpVU9SPPakCzMvUjD8RKVgFKUitAWSGewpDU4QJw7KKtSUuQKFVa0FL0aISe52OnaoDzzHAl+9Z0KEssSWJSLc6KAo7Ewmw2TzFTZgK0pSopUhiCkJCSlqgMWdyYMmZGJ80BSlNKSlwwNQXbVSldmt4xdOTMSwDlWxALC51K6OXbeO3exXdXQPjsqmiYnUsOEN7IOlgKFJoCxKXcMwswZfLlGWJplABAKilnBBZ2J5M+9PAND7tKgmUoyzxFRRQ1MspDHUqhICutmhPhcGmWtKQNYUV94DqJWlSQND2IDDarKqxEMmqCn7gGXylTcOlCikTCpKtKSyiFKQApYDDUyqbuqoq8HLx81DE6yFhKVKZtSEsE8VtSlAX5LpUkywGTzE4rXV5ig4pbguA1HDAguw2ilOR4lekrQng1FSQsOtRqBM4tlDb+0HZoo5Qk+GHldh2XSJkpAJlutSphBUeEuAhnLBRB1LJPK9yWMmYqXl8xTFQQGUw0nhLUU/MhTUcbVhZIyyfIYICiH71R9wcBCkJF+LU2p7PG1wstcyRMStZUpfeEhgDUuXAAdy58COUI2r5BJ0uDD4rECZOlFKikLGo8PCEBJJJIJ3NOpPICNLl2H1VQviU/iUkJqA9Kh/M8oUzuzk+bJSokggkFizlyGFGAYFwG86RpMvyfRMSl3YGoF35hrgt6xGVNKl+WduLM6nESJYQkKLpZJar3Db0enWFWR4MyZWI1e6VO5sQWIBq4ctvttGhzTAFaQmoqbG7WBB2gAYRZlTUhgpRWPP3SedQCS3lHSRynxRn8E+hISyQsMSkAcDuA7O4dQJuQ0JMVhZsvElGpTTONwdJHgwLK0hLKq2oHeNljMn0YdACQS2lk0ZOxHg3xhZlWTH9VNnrRxCgJYg6aAe1ZglLdDzh4L1YniUxLj5ySgBI0hKU87XVqUs1U5Be1wAA0GJxK1pKCslCkgB6BJcl9T0vyHwMQ/kBGKmsZYQfZllwxB9mgNGo96+MG4nLpncHgCqsQ+53JDH/cLLcv0jRlFvk9kZgWD11FaTQBwyjqoAxLhTczB+BUStYKjrIJI5AL0gM92a21okrDKK5YYsPB/ZD6gDWvXeD8uyI96tWqvh1L72t6RyU5SA3FDHEZmruVKBKSySRvyJoTcAQzyntEFS0qWNIUCxfkBQUrAeIydRSQGLhqk3+zC0WYfIVIlS5dil1Gu7CldqCPRwPOptsx5VicaNDImpYl6Bx6FjF6VpIbYiFuFy7TdSiK0cMa70rBegAAafgI9aO5x5RgdJ8E5+GBKaVTaF+MLqJ0lxZQsehDiCxIILpHkfvcQP3pKiliH2PxY/aGkuRE+BcqcJitQJ1J2NLXru0W4WaoJIeoJ1pPUuCDuG3iOLkanCkso0JB6UUCLUpAeJmqQmtSkFlPVhZ+bfeM05OCdlYrc0M/1o/ujoyS5mKcs5D04hb/8AmPIxebf+1mnwvlGVyufJTN1kbDumJZ2ZmN6PAkjDLQlRWSpypQYVAF+m9uvWJ4PBESpaSWWAVA8qW9SB5wRlq1qDTElOth5BTE+JNTz84FLks/QjjZSZsskJAmOATYaFOACNq1eBhJIVpqEBwkhTjSD1vvSLpEx9aSK+yzUcKv6EiOzNB/ppuBQ7O9PgS8DaroAQcZpH9MJSArjJoVCzkAs/UAdYZZdNAkqKgAtT6aCwNGO7wnThwSdYJD182P2gsS0rUUF1MHSAGsqvi1fSElCN0NbqwqclI0AuC4USbkmrt5RfLnFgANaSS9S4Ar+eMQxkgrlhQDKBAru/LygvDJoNIFdnZmuRzDD4xNY/qEcqVIp7pUtTsQZgdiageG/ypFaZmleipUWNDfzbaC508LmIOoKApQ7t73MDx3ghIShQZ1MC5FSSedOTRaOKO4EptRITEBToKTpBcB7EgNS4t8IowWG4XKCVAqa9j5RXMnqVMWpEtWuwLvtDLLJign+ok3LmvPwPzikIRsScminBZcSqkkuC4Oo/C3KK89yWYtKUy0d2onj95wBR6w4k4tQbSN9/3ESxuIcpUXvVjSKbYR7X9P8AwlbkuCGRZJ3MssFEm6TYUqwFK2hlMwZ1OEkBj0Z3fyf5wBhMSxoSQ3MHz+UNV4gFNzHShCSHjJrgGRlTSSljdxUUqT9TFuDkMohuflY09IvwxcXU3WJysOASXPn4QJaeLSUUGOV3yCowytzc/WAp2G0pW1yr6xoZWGFIHxuGDNziE9NS4Lxy2ZvHSFFKRyHzb6x5Jwb1TzctsQA3xaHqsA4TyAEeYTABMu1d/SL49LatmeeanwZmXkJ70KO+ncXJqTToTDrFZSyWTuQSb/KGMnCDWSamh22Hh1gqZKiy0kdtE/Hd2jOYfLCVpJLs58X/AHEOUYNithf9/vF0uTV2ghAcmvxjvLqL/kMsrkicmUG2i0pGqK5Sy5asTmJJ3/PKKwppULLhuyRFY8Uk8/URUJdKhJ8Yjo3KfMRfqyPdFxntcN1uP2iuYjWnluDyPSIhj7Kj4X9QaxWslPTmRbzFx4wbsVqkCzuIaVO5o73Gx6EGAlYYvpUWc8JNWWPvSDlnXqSLs46P9Hb1gact1Dkqn/INT4H0jNlLYwGbhE6i8pTuXY0fp0joa96rZiOfOPYzvGvxFtz/ABnyqWkLBFlBKSz11UZjyILeEWy1FYSXLBTarlIuBHR0S9C8iWNy1KSohSi5VuA4YdOvqI9w8hlsWKgU0JoeFiR4u8eR0CHLpi5OE2hliBrSQH1kslhYJdj1HWLMBhkyXTOcrIQpK03Afkernzjo6KTgtjfyRjNt18F2PUhLggK0kElNGdmceDwyy/QoJ1JDMWLbbt8I6Ohca/iHZOhaqQCs6SJYBFrENSnOHeDkpQCpkgAVPM7mOjothXZPM3a+wrmKQJijZrH7QykMdIJd3Nv3jo6BBnS6spxU1UsDu0txbinlF85QNCG5x0dE83qUx9IjhMKAQU1Ae8GS5tS49D9o6Ohsf6RX2HYJYsCYYdzV46OjVj5hbFkqYRLQKRXPwoJ8o6OgzimNF8EEYYN5CI/p6fn2j2OisFwRm7ORLr+faJKlgx0dFH3ROKI/pz5RYJQYx0dCTRSBGXJ2iZlC1I6OhMUVQ2R8nKlDkPSKhKH+o6OirRP2KlyL1fk/0IqIrE8o9p25/wCrx0dE39KtD9umVYmSzLQbG1GIN6/HygKaQpzyVUcjt9o6OiGoVdDYXZw0846Ojo8+/g3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MSEBUUExQWFRUWGRgYFxgYGR4YHRcYGxkcHBgYFxgaHCYgGR0jHBgWHy8gIycpLCwsGB8xNTAqNSctLCkBCQoKDgwOGg8PGi8lHyQtNCwsLCkqLCwvLCwsLDAsKiwsLCwsLCwsLCwsLCwsLCwsLCwsLCwsLCwsLCwsLCwsLP/AABEIALgBEgMBIgACEQEDEQH/xAAcAAACAwEBAQEAAAAAAAAAAAAEBQIDBgABBwj/xABAEAABAgQEAwUHAgYBAwQDAAABAhEAAyExBAUSQSJRYQYTcYGRMkKhscHR8BThBxUjUmLxgjNyokOywtIWJJL/xAAaAQADAQEBAQAAAAAAAAAAAAABAgMEAAUG/8QAMREAAgIBBAAFAwIEBwAAAAAAAAECEQMEEiExExRBUWEicfAyoSOBseEFFUJSkcHR/9oADAMBAAIRAxEAPwDMSsD3K+EgCGskonM9xQtyZ7jxB9YwM7MVneNJ2dxTpLjkXt5/nOFyycYuzz46fbTYbn+ACUEJ/POMvlOB1L4i3jGqzOeTL8qOYxC5qkqMebpXKW7d7noahRcEo9n2Ds9iZaEaU6eEVam14PVmSXrvdAPgygSwHs262j5v2PVMWr/FxtePo2GyQKSkzUvupzt/aPKhVcim8XyrNPJHbUYozYXjhBxacmDnOXSpKFJUT7KQR4M9nHI+sL8pxSZ+JT3hUwSUoQQQCv3lKDBtKaDzNxDsYUTZgAI7mURpQkAArADAgGyA1KAlVuGGErBpSSQkAmj9OXhFsOjampOdr2buyebUfS1tr56I4HKkSlFSKagAQ5a5Nja+0Mkr6xQmOXObYnw/H2j1HtxR+DDG5yKcbnpTViRUEb03A36iMfPwmqcdSzxB0u7h7FNKDYE1Dk9Y0k7FAFkPqACg9iNkkON2vs8KcVhFH/qF1KLhnFblwP8AiTagG1/kNXqpOV7rp+3H56f9ntQxKuqM7m6kI1olKXKBSEqAszWu8xJNXJHgaRkV5eia59nU4SCWIKUguUhyXsALkxtp+TGahagglWmngCHNTarkmwPO2eCtc0aQQtyzbmtWUNw4pSjQcWedX/X86I5IJPgyWWy+6xKFTSUhKgSQnUaWob1AjW5jmcvEd2xKZhSgBRIljhJYlnPssb7Qmz7CaZoC3QpklKFcXtWAb2RekGT+y2IdSpZlEIKUqZwdRSHGlQunfxEa8soZNs5OmN9T4F6UoYqTNUFJcuxrdjqfc0jWdns6XKl6Z/8A0vbl1PtKKSylO5AD/HrCWXkC5SCuY51OGSQUuXCSbn2nFqODvDjM8pmTcCCFa5obhN2NgzAuBpFt2EZ823LUFymxsdxt+xfiO15KZqUISrUrSVBgTKUCAHv7p3DBoKyXOv8A9f8ATy193JIKe5ZJDmveKJ4t+Zdh4xjM2yDE4RYlr0nkpJBoT6s4sRtBWTYNZlLUrWUhTLCQA9qDmQ/sx2TT+FFpSr+bFWXcbLB5xiZP9KTMlqQQlKTNC1BCEgkgLQsFATpckJqEgm0YbCInY+etEzETO4StSyQibNRqUfdQlzxcyxrzMWArxp7nDBy5SEsxCaVJsEkP6Rvcg/hxOkyBKmY2alDlRl4dpY1G7rI1KpSwj1dGpyhU+0QnJQumZcYjBSZKJK1yxpPGqVLmha1AglM4TDSmlixetKVOyz+JK5Uj9LOR3aNLg6Ao1AOqtC72b/kbRpT/AAzwSUEJllRuDMWtQ1XdQdi7MaWjO9quxuGSEzZMrSbKlpFEEUIJ94ghTcy3hFM0FhW+hI5N/HJo5X8WES5feLlrmJbgKElKSSPZUVVSQWF1BnrtDDIswwuOlGbpVhpq1lZMtT6VuUnUkMH6lLkG8YrKeySD3UvXN0TCFshlyilQBcoW4cAl+XlCjtT2PXl61CVNCgWUhTlEzS5SpDAsqukltj4w0ZqXNcHO/U+65Xn/AApTOWgEgspJ4Tbn7LuKOb3hunHpb20+o+8fmXs9nOKSsSpK21FiCxFtypq+YrH2fKlvJQVO5SCXDV8HLeDxfG1NCvI48M1a8XKqCpJSdr+NPy8KsDgMHLnKnS06Fq9ouoPV6h2P2p0gWbKaKkpPXyivhxfIjyu+jVonOHBBHMRxVGfkzFIS4JSCet/CI/zaYhVTqHI/jiBtvodzSXJodURK4UjtEndJ8iDHo7Qyv8h5fvHbWHfH3GeuPIW/z6VzV6R0Dazt8fc/P0vJ+EEkV9X5fvDDDBSQwSWFiA/O/OITJjgJqUi4ADu1x4R0zFsDpVwhqGpALc6k9I8/dufIJSkwpE4LlB3Y3Lb+HLrCrE5fL70p1bxGVM1JUHW2yUh35vA4ypRICSQrzrW9qUakPUF9xE5e59D7IYSWEkswS1Tu729Ie5njwJeu6aChow2faMB2eVih/TDCpd/efa/0jeZig9zwSypwlw1T0SNtqx5/+JOUtq/0m3QKMIyr9XuZyb2sUJikpaWh3LAm/wBWi2T23SSoKLMOFQ4XPgX+MJsXlBfSUkFTEgqBrycXpSKMblwSgBTigJA3JNkeAERSxKqs55s3Jscn7YO3eVQTpCgLq3dto1K0BRcs933fm/r67R8qyfCgyyEOpiFF3oX5ekbvLs5KZSDMSyWZ6mmxP1j1MOeGVPDkZmcJx/iRXoMpmWpKVcIKjuWoPeqU1pCzHYApQ6nW5T7TBKA9yaEgn3W22jS4ZSSnUCDv5RRjpoUkpUOH/wB0Ytdj0uP05o2aaGfIrMmMeZcrSUqIbSFqJNySXQKEGgdJdhvE8Z2HkqaoFPM8wHoA5NwTDmXgJWt21VdNbAW67wViEA3Fj+GPD8ab4XCPRjpY9z5Pj/aPsnMOJCdWpQYAhJIIcmpsnSNt/OPsOT5OniVOQgk6VKChZk8NveBeoaBcTggoha6vs19xXxaLcTixybfna0epptZthWRJ0Z8mj5tN0C5z2NRMw6kIWpK1LSpCn98KDMeTPflePj+DzqZIxKhMYpSsGYCBsQAbvQ6S3InrH22VnTED8pzjC9uOzsvEKE1JZQ9p7aSTqIHOrxRajA5JQVISWnmk23Yk7TSOMadSjdQVpID7BQr/AMTbrCnAdmkd8TipuiWklwFJSS3uoUVMUvRw5+YLm9nMQmbLloWJpUQEh2DpBUAaUp8YcZVkikOtaBrCSBpGpiybgUY6mBe7QkZ+ClTTIODbYNnWdy0JGHwWiVKSH1JusqCaFV3DNqd7w47H9pipYTMWoqCQAKtqPtaql7MIXY/KQhaCvSoBVRfUl/aBI9kmnlFedZElM3vJIdJYkNvSzWB/1GhaiV+J18EVBdH1JEzUKVeF87BSypSVKpMul+HVbUBsaDx8Yz+EzyboT7qGb/tNmHTrFc4kr4lAC92bqI0S1eSa4SoKw4vWygjChapK1mSJOopKXDgmhDBwKkM+3KHWOwqcQhLKTMKCFJK2fdtVNw4NN3vC7tDJ1TgoEIJkoSSGDm5CjtcXhdh80UJgSEl0kBn9AVfs0Q0esk3taXyDNgir5+xV2r7Hon4iWuWO6ExBVMVTQFILKKw/AWKA9ifEmNZ2TyA4WRpKypLJ08RLG6qGiana94RfxDlGZJT3RUtb8SE1TZ1OGc+yLEeyY87GdrVmWmXPlqCEAJEwBRDvwhQNg1NVqR60NkcjMj3OJvTiHTWpgvLsQQlXwjNq7QSQFEq9kmnNoSY/t+UEBBADln97x6eEPky40uxoOSds3czFOkcz8Gq8LcWp1k84xuQ9oJqp+pUx5bVS+5dvOj+UaJWY6nJDDmTE1qYRVj+HLMi+azGsUIWK+g8YXzsWHHEAP+5/CvWCcRNcJZr6qGxdr+sYs2tnTkkaY6WCdDDuR+NHkIpqTqLGWzmOjzP8z1P4i/lMXsYrEME8Tlnty2J83pAkrD63S9Q4O5cENeCcwTMmywUgaArSTy5Ei9XYwQMpWJYccQBFLsAKOPCNu9R7ZgcZVwgGZluiW4IAKiXpZjY/vsYtwYlqbUogGxfwt9ucMsNkc5elBlgAlh/iGralhvzpFeJ7EzZb6CTVISm7B6qMd4kXw2N4Uu6L8DjDLUBqCkpFDuKuBX8oIfzs2GJQgylEABiBu3SFOD7IKUkGapTsC1vLo0OsBkSJQ4QHYueZNC1fzpGeWSL57aNGPFkinfQtlytMw6nc263ghOH79TM9CeXUVgqXIC1AGnjsaV/8VesNxKKXa+zU2oB5CMk5t9Lk04ccWuXwCZHlndJUCzlnb0vvE8StRUlKQCx5UEWhSgebpAIsxev384Ow03SlgACd46eCbe6PZrhkio7fQKkSwhNrgOxsfzlC3MsWQ5cgWrXblEp+JUg1+P5QQCrHCZwtQgta+9+ohPJZJJ7pcjPUQjwkUSsWpJfYmv08PCHWHzhyxBPgPL4QtkCWlneh+PLxi3FTdKdYBAdnZgCRaE8jKPbGjnTDcXjQzEt9oCGJculiHs3sjnCufnAAJU5B3B/PptAQzlC3bhUT5+A2rSKxwwBOTHs7hUVaqN67W+PlAcvCGZ7RZJo5bpsbi8BnFLAGqoNhU0H+vlE5+bKcaE2G9GaCsaTEfJpclymWmYZugEoB0gncuFLH+RAAfYO0MJOZS1gzdLKBIbnoYW3A0gdGjM5b2v0hpgINAH2G7n15vFgxCFpAlKVp95k3c8TOL1NhDTlKK4FqIbOy79StSgACsBxQkpDaSQerjoBCHHT0SiPaF6moYX+Vo9wk+bKUtJU5EwJdJJOl6OQKlmpYQdjMOhU5CVp1pUFVVcOOQtWj9Byh47fX+ZmnByXHZnMVjkqSyS4qQR61iudij3Y8Od/I+kbDAZbJlylKRLf3S4d2v8YR5hnyfYXh2AN9PV2+sXjm9EiEtM0rchbmGLBSlJUC6QCoV2FCWpYBg+9YRY3GFICrKejn3QA3w5c4Zzit1FMtRrwcLghi4oG9YBxvZmesB5ZZioBuKth1PTlHYsMIVKyGTJKVqgeV2mmUUkB+fldvjDnEZlLVoKXSSkCYTTXcsQp61qYT4XsTiisNKfkCQzbVJvekNs77D5hMWky5XClKUgGYijC9VeBuY2N73UeicYtJtookzFKUQBQNzqTsGobwhzrDKlzCFmx3Oz7Rusk7K4mUjStIKgyiQocJcPvXcesLM57I4pZJ7muoMxSaC1zyA2gxW12CUG0uDMdn8WmUSorCVNRKgb7HkY3uDzlEySkpJVSpIZzvyjJI/hjjblOkVbUR0Z2fb5Q1ynsTiZROs+DGni0JNKT4l/yWjuh0my2boYrSo7nRQh6ueY3bZ4c4dPABWqUqOwqAr5EHzjlZVpS2nWqjgilCWfneDMPlE4klcslIbcJ2pv5Rkf1Jp8mmMGmmZ2bhOI8K7naOjZtO2SlvE/aOjP5d+421fiZ8fy3HplykpCqqLl7A7eMbnIpgKCVHU1vpHx9KiTH2LsRlSlyU+6AKl706RfXQ2pU+WHAuRola9IUkXNB9+UFKXpfm1f2g6ZgxpcqApYbBgPtCXGSGUUhZLkOTVtjY8i/gIz4cSq5GjI66JT81pZq87bwIczcmtNxb8H7wJjkqc6QaAEeTmxoBQW584pkYdfeVAVU7kf6rF5ySVEVchvlWJFU1NWSf7OnUVVQc6Q5KCW3FH8ejeLwky+R/UqkBiQSLKNgzeMP1S2bZvNvh0+MLGXVkpccIqXPKRYB3PM35DxgVeaKCyBce0/uiLJiqnUAHNHrVuTW3aMZ2jzvQS7K5JD86OE8y1VRog7fBLxGPsXm6lKYM13NKsTpbcwulYooUoFgWelUh9knmGMZXC9qFFyEi6eTpUokJa1eorSOx2czUTy4JIJJo76VFy3kdtoanFg3v1PqWRkfp1TAHmMVMdmowar0Bc9Izudds0KHdKSQlgVO+oKrVzXd2ttB2T9pAA8tJLSwTwMyia+9QM21SBtGHzgS8VilCWFKXxBWkf+o7XDuKRjjc52zRObUfpIzcz1TNKXLcVRQg+HN4cS8qKwmYFJRxXKgAbUZrCtdza0IMdl0/DLSkAVShKlK53UwPtBLEO20H43AzpSUKWpRRM7sAEnZBJDgNQlm6jeKzV8xFhN+oZjZsyQolWnTLI1HU7lyA1a1TZvnAS8+1OrWTR2+Pzo33hDJx5TiNCxqCSUkO3DYOfdNb7PHk3L1BdNQZJWQq+l2avzi0YJfqO8WXQwT2lmFWlQBrsN/z5xuOyWQzljvlLASriCemxPX5NGPyfBIQtJmJKVPUl2AuK2BtWN7leOlyQQhYIcs58iCen1iGaUXxFFsMXdyYwm5YlBUp+I/N3J+MXBYJcgUH59IVnNgpXI6iG3f69IYYUBSRUt1pWMtGtNEk5gtBJQRpU7jx3HSJzcYSCoEOOgqIgvDAj2qksPB6t5RavCIQh3rSnRo76g8FBnElLb/PeLf1KkarPYHwgPL0LT7ZFCW8Dv6QRja2P5vHXKjuGeycaSklfiW9ItExOySKUf8AOUCJQoK4nKdvAj89IkVl32F/z8vC7phqIZ+qTpDO++8eyMzAUApvLy+8LZshQLDq2zU3gQS1051Lvy5P4R3iTQKiaWZmqA29WPpeK52ZoIIHjTlv9oyuMUolqBqH1Deb/OA52M0glRZ3H56D1g+LL2BSH/8ANuKmm7GvNyb8mFonOz8HSQaHhP8AysTGLOM1L9rSE0Ju1KsLk7xVjMbLoqVMWpTp1OAkBzX3jvYdYaKm1YjnBOmbc5yOavIFvLhjoxf60imo0/OUdCb5FODPYLJUlbAE1oGv5t4x9AwRmIl6QgUFnIbxYNtCCVnHdy9bMSrT15E08TDE5oooCg4o92pQfvFskpN20Zo7UrsvyvtMtc1aJktgCGBcX3HMUMPROl8g/SnL6/KMnIzjidnoDWp2/wDtD1GIA0kf3DXQOwrT4QHJ2I02McXNZBQwN38+nqYHTOlgjgCluBvxO+7AbPWITcYUElvAt/2sCN7mB/5gDqchLEEbbbcjU+sHhnK1xY+OORYsOW3kBSkA47G6Q7u5o312epgNOYIT/UqRelet25/GI5sBMDuzn4MNvX0hXF9k2rR7JzFClBJJJa13L2bYW9Ic4WVK1MZQJAqAkNubm8JcNLShLmpABdmqSKcoPw2MSBq2UNWkFynUokDqL+ghuX2djjt7L8VkOEnK4pKAp0qogPwihcVcOYqzTsfhpk8KUDqaqBZXLUOVXiz+YKSRpBJXWtwDbyb8rFGbYzEM0rwDGprS+zDeHXtyVe188DDFYnQpKEJSEqvblQN5ENCXDS8MjHkKkplrW4CwGCwWYdfHmI0WVZQrSFYpYCy5ZLUFq9WPzESxuAwBdaglSgwfWQRyZlUc8mgqFdMMt0u0J89yaRMmJK7pogPY39mKU5HLUoFZJAJCU2CTpCX3rS94Ix03DNqKnZwkkvprUOa0ChWsK8VmMscWokAgcNXdTJp5geRgSjJKqEtJlx7EYdwoJ3UonmT4/gigdjElbkIWCEpYh2DvQkXFYdjGuJaEpUsqS9GHxPL/AOUM/wBEtKXVpqwbVUedvSEi5PoZxRj847HhSNKCEnnyH40C4P8Ahuo6TMnGYw9kBRFaVbq5EOs8zKdKrI7tUzSrSSpKwCGDnYuXZ+VqQu7OZvjFOmYwCgNKBQihBDnezeMacbSVN0Rmt0gsYEywkK9gK0h1Vc0qzFVHrDDGzEJSWDabq29Xbn8IUdp8OdCyhnDIK2Y2TXzKR6hoWTMGtU5KGAeWdRG5KQHG3u7feE2459MbdOHoM/5okKAJYBiK2c7n0gj+cjVpVagYm2/ybpaFEnsmZhCw4BCHQ1AQ6jt/kiv+J5wZJ7MDRMEwqWozQvWXoHcI0ihbmdjEVGn2PvlRficYG1g+L8hyH4I79UNJB92oH/xPy8ojg+zegHiJs73uxLv4CCDkQNCDqUokqcpJq1WtT57QJ8oaN2CIzdhwsQ5cv/iDTr+0UKzlNSS9/Vk3HneLMT2fS7ArAZgRQkBmJIq5b47QPmXZEL192qYA50+8QnUGDnoEjxcwsYthlOiEztIEAkkaXO/ShflYR4jPdZcNppXnaoPmfPrZbmH8Pp606RMmMCS2m9XDty25RPBdgJyUFJ12Adm3c0329It4Lr5+xJ5uQ+fmssVN33BG7em/lHknHpWShWhQauxdnIAbqPSOxXZRZ0ulSmYFwouKejkPTmY9HZ9bEHVdxT2aCx8vhA2SXoK536lE9CAzBDglwwI6fZxzF9rdEtKtISlJpsG1FKSWPiXvvASsgma9WpXShDUjsyyKYtSeNVAh6HiOhIcx1cf2CnyXKm1PEPQ/aOgL/wDF5n96o6JV8/sU3C/UGSnUCoJNzu5LeBFPGD8LmiC6FO9mveo8Wr94syrsxM18ej3QaguHJg7MexE1ZCpZQFMB7TAUHXkPlHo+Xb9DzlkS9QGaiWFsCQRul90hzb/H4dIJnY0JJAVcbg3DcqVf58ouwXYOcFaipL6yWKnOlt2PwhjiOx6iVKVpqXACviztE3pX7F1nixJi8+QNQezVq7sP2+PnDBZ8JhqSWpbYuQb/AOML+0HZ2Yn/AKaPGsN+yfZXUoGYlQ4CgsQxcEFw12Jjlp0/uGWVVYXgFIWhT0SUg1BsSNjQC3qOcXpmpKhLKSBYHVvarHpaN5hMrky5aRooA1eKgPWPP02HJpLAI6Dz3ii0r9WhPFS6TMSiaZdFgke0HVUpfTY3YxfKzJPeWcGjUHmokc39Y2+Hy6SbIHpF87CoSAUy9Z1JDUoDdVTt0h/JvvchfG+DISFrCiQkEJD0v7RAZ/B/KBpmpUxlAvqcNsC5S53tURrJWDUhKh3gUTNKgVy/ZllRPdcJDtYK8LxVNmJXPXLIUhKDLWiYgDidPEk0PMg032aB5XnmSG8elwhFPwc1SiqrejilPO8KsT2GExIKlEKYauK5Y2ZulI3SwpQUkqQkFZYjW/dEFuQSsE3qKQvzzHfpUIVL1T9a1hQLKdRSCmupIlJBBsGrYQPKJdSKeab7RhpPYlIJTpWoO1SogOL3qzQ7VkwRKlyzJCXWnSQlRExQ4iV1tf2qA+UbcT5F3Hg5P1aL0TJTN+fONC03Ke4zvIqaoRjFKlpBKEtQJYMSNwK7R5mGLTLJK1MCAySzJPMHqQLw8OHkFnSKM16MXHxERx+WyJra0amtTq/0HpAyab6eGh45/cwicRK/UOSAlaWdR9521ECx95vDwFeExUtBJQXNWa7ApB2ux1eRjVT+zGG4UiWs6XKRqLfFxGfwK8EjugoLlTZp0pld5qIJdnIDaSLKLA6hzjDLSyT7RaOZC8TwpJS9Cz0erJZ+XPygKfikArmIIJShAABDgCr+BCrkW5RsMXk8paWKVEMQ2ulamjdTCqZ2QSCdKVpokCr0SQQKKjP5bIv7F/GhwBZV2vSAwSdAcBTdRqKnGzGvJrQdP7XS1S9bAJIFXapSCGG9+tHgOR/DiWoBJ1tXmBUvYlvHnFuZfw3SuUJbzCAor9o3KQl+hpeNUMeWK46+yBLJjfZRO7VJKwEPqL0DVIJ1N8T948HaU7JJJSTpcEuwqR1IHkfGPZXYRHCAVf03Sdy7uQo86hwdmi7D9mE973QbvAkTSmr6RwOWFQ5b0jO8OW+EU8XFQHju1YACihIJpUsxcBiBXdga1Z4lk/av+owTdaX1VZLBKXBs5c1raC8X2CUrSGPCSagsHPLf9hygiV/DcFKwo+0UuALgEGvmOrRfHizJ2kRnkwvhmhyvOkTVKAKRpLEb+I6M3rB+DxKJpOlTtcAgt1PqPWM1h/4Zy3mELWhSllQWk8QcEM5cfCDcd/D4TAgomqlLSpJ7xJOpkg0Z9LueTCPTh4tq0YpuFcGhXgzzMDzcArmfhF2WZSuTKCFT5k5QfjW2oufDaLpoYhJWyi+kEh1Ndhct0jVtRC2JJmUF3IPoIoRlLq9kXrwpPxIh9MlK5xVLlq1WibxxCpMWnLD/AGp9B9o9hRje26pc1aP0806FKS4UGLEhxS1I8hNuL3GufsQyjCyJpUEl1o0hYrQl6OWcX2EPk5Wn85coXZTKlSk/0UJlgkFSAkJuLsPz6NRiVFQ0pBSbqfxZg3h6xeMYpcozSu2UzsIkAkuw4jvRvox+MKMu7WYadjE4aWlZJSslRQUB0szUq41Fy3si7w+mpWdh0bdmNfN4jJVVLMFJdJPIXD8wWt9Y6SVjR5RTjMpQVpSUmrkKZx4HYRms1xeKlLWjD4Up0qSBOUQpJDgqUlDAVDgOoVjcImiYkhwFJLKH9pb/AHX7x6SSgG1GI5N7XxidJ9FGmKMyn4iQqg78TVI0ITLIEoKDEKmgtcFXEKcy9K8Hg8SmcoHQqSVqOpayZgBJLAMEgCgAegjQu4+MVy0neEcVY1+xPDygPx4oxclagpIVpsxF4Lki8VSsGErUpydXM28BDNdIMXXIkxmEmjFyyFPJ7kpmAn/1NZYpD3ZgTyjpkkPY+v7Q1xKHs0KzhiVH6H6xkyLnhFYvgvQlqsQP+6F2VJnSpau+WcQSXBUANI5DSB6l4OMpXP6xXOwS9Jb4Qrcl0mFJPsHRjQSR3Z6spvkINkzEn3Vj0P0hdhsrmnnQ0uYYyJEx6mviKesNDfxa/YWW30D5ODlTGcKdJ1JrTULE6TxDoac4pwInIX3axrlBNJpUO8Ur/KWlIA8axdhsOvn8jBiZS+fy+0akm+Sd8UDTEI/t9f8AcDS8ulalL7sCYuhmMNYaoUCpw4NbbCGK5S+aPzyiCJKtwj6wGuev2AmB4HACUgpK5kx1KVqWxNdqUYbMBBAkp5fAfeJ4iQoiyfCPEYbm3k/3ikV8CNk5chI/0I8nIDftFvcdYjNlPDUdZlj2fxAmrVLxYlJVMUspElBcqYVKg9gB5PB2bdkpWKWlc1zpSw0ko3Buli1LWrzhgjD1P3gyTLoICj8A7B8JgEypaUJ9lIYOSot1JcnzhZNwOP8A1ZUidJThjo/pqQVKYDjYvwk9KWpzfqluBFqRDBaIhMTAjwRIGCwro8MZjtd2enYmbhlyJwkKlGYdYQlShqRpoVDkSG6xqNUQWqOqwGRw2XY3DrVoV+rWsJ7xU5XdANr092EJIFCxp7qY0rFq33i0mIqXHKNI5Stimb2dkKUVFAJUSSeZNTHkMO8jyF2x9kNRg8biZktaUksGOkg0oKpY3oyvI+AMOIUka3JD6jQM3NnYMXEL8adSX0kgB0m+mqd9rN0el6eZJjGRpU7MpI3ZNGNvx4xPMlKrNHgtxujRrzF0F2CgFb8mIIjxM9lEi2utdgElh41Hl0hZInM5FWBpzQSLl6X35elsma8sX/uU90glmJ6WbofOjytiRxpDtICVOB7VSb82c9HAgrDz3WsNsk9K1p419BCxGZS7amWlwpL+yCLnlTf5xbg8eFB2ZwCn6+DEim3pDKavj84G28chumxrQafGrRLCJUH1F7kNy6wAvGgMpyBqU52qogACGODSDYHw+MBStiONILkgs9D5x4guHL/nnEErA3uQB4+X4wixag0WQjA8Qa3hTOxBBJJIZ7ktBuPnMQ/gQdjzH515wonaXIUQUmjEO5Z29No8/LJ7uDRCPAbh8YrSCouehpFGLnkg7/P4R7LZGlIDBqdOnQ71inGTglBJPvAV5/ekJOToaKRThZ6g4Ox5lx5mGkjEmr1b/Ln5wlwk9IKgaKBYDwvvtB2ExgBUCrcsp6XNHO/4Hg45dciyj3wN5E3kP/I/eGCJpao8av8AWFkuaQHZw9SA+nq3L5fJmkuHH2jdHog0UTpiiRT/AMm9Y8UpQs4HK/pFk19gPn8IhpU44QR4N9YnIKOOqlWiaCp7/KPJqxpBa7GK8NM1E0sW28eXWLxZOSYYXofz5xGYo2ePVBiIqnJ2b0MPYKBlBRLufWDZD7wvRLL2+P1hhLeFT5Cui5QixIpFK1NF4FIYZI8j1N44RyYLORJoioRKPIIpWpMVzRFqjFUw2jm6OirZUW5R0SjoS/gpR8sGYnSyjTiBfm7kAdXPpEMwnFKGLp0g6VFJar1oP8tuUBYPHJSkuLJKVG/kOgv1gJfaVSaKWooIHCS422t0MfP7pS7PUpIZZXms5KSJgAWUgO7iYNQ0FnoX8meHCc60FtQqeJzUAjU96lwuh5xjpmaFWlSWCLEWA+BFNvpCzNc3VLnrLPrAALuCmhJA23r1VFsc5XRKaSW41uI7Qy1TNL6FJ0sRciwCm8hv4VMO8X2jSiXrRVLpKQ4DMS6XFtVo+MjMFmYFai4Iru3XnGyxq1HDd7LGllgKSBdaiO7UlrcQY8ncGrRScpRaXuTwJTfJs0ZqiZIUmYA6iEsDTUp1cJs4cOBDvAZvLkyQnXVFNSnNNi43YO4ceMfMZOLU6ga6CldWJrLYuwZ9ujwwClBSAgqUCAo7uQXCd7g32NKh4itS0zS8C6ZvMRmndoK50xK0LUQPdCRdKnGxIFeTWrEP5wUrCO/QrWhUyVzIcnQSdwPeNwk1vGezuYZ2EOg2GkoLpBIDkAbNW1OIxlBjw4E4d6EkKDKJXo7shNSGspQ6E0EW8y0/gK0ykvk2eD7Qd9MmJU2rWyKKckU0kO7s3jxmLlYr+s7f1Akq0VfjD1oWoHfqBGVyaSoo/qKl6VBJB1aSqqnSHZTgKUGvQ862qzgqK1N/1FpC1guEy5ZSghIFWIu5I8IyvM75LeXXoa/C5zLnKBBWAhQ1JbnQqOlwQywQ5tFWZYghlJYg6yAN9IFyaAcVXaj7gRkMJnMtMxWmYkyyQmUoJSCE6SeP3qtpDkMo12Kj8fjJql/0xpllUxMwAEtrWAgFDkkK0sAOu7AvLI2qfYi06jK/QNyjGqmAOxUHCmY6dOoFSiaOHCiHDOaiD5GL0S52scAUqrF0ppdJqGr6XjNYbEobudC5MzhY1HeAzKylF9IJAGkt7lHNIejHApUEqCQsEpV7xIS5ToDuwuSQG8YTxNtfYZ4Uw/svn2lAllaVKSB/yATfUabA0Z9STTUWbfr0mZMlB0rGoS3ccQD13YUDVDBtqfOsilplYiaFpMtSivuwCxTpKQCpRqX1gA83LUq9ly11E1jpJF1DSkKTYuSW1Vc86M0NLVSijvLQbH8rtPQha0hSADxJbUxI3qdWk8vaAvBszM1pWl1aAUE1TQEF3BZy4Nh/bYvGZzbD6ECZxVSsqEtuEsX06qOS19/WLMszHvsPMOsnQ+l0gEq7oAkl3BJevNzvHPVy2/IFpY3foawZpLTIBcAhCVOp7Wc77EiwIbYvEcnzBMxClguCXBu40pNG5OH/AAxjMJmeqUCrilploSSkDUlYLWcK3LK2KhV48wWaolo7tJCG1OwUQXLEm9+EbkM9hFo62kRlo02bjDZoJk3QFA6akAGgNBWjvzF2Me5jmwlTEpUKKFCzcWptL7O9+hjDyMYmTOBUsiruojSkaVKBJY6S6GdPIDxZZnm5XKlqUw108iyqmw4eFxzJNq3xatPHfqjPk0lTr0NNhMyRMJ0qfbwIJDGvMEeUHYeekksbEg7WjC5JjdCu90vrCULqCy0gVPLiURypekO5OKYzTyJcJLkK9oFuoIFH9mKw1O7knLT7eDTmu8WpXAPfju3Hh6UgmWofWNEZWyTjSJpVEwIrBcxNS2D7Cp8Ir6CepKPVCKBi082MdOxSRvuBBtXQK4smYHnFomvFAN1LRTi5YUygS4f4wuT9PB2P9RJM0NHQMD0joXcimw+JzVahL0gWLMqhJrUO/wDaTyu14Q51hTrASA9Aw5gb9aGHuW4BRmpZQ0rS9TuwFKXZRHg8W5jLlkgJRqmHU5JIALWDcwfgY8SMtkuD0GrXIhyjUykEOTTSKsGAcgcvrFWcYRlIGwSljVR0gMA/Vn8RDwYVCMOdLy5qeJzUgFwoKYVZ/No9m4dXcSpja1U0qFjUj5/6hdzUtxyimqZn8syxJSVF3BN7ECnza0NMDOWFTQFBLJU2oEsxStBU9mUhmGwtztm4cqSZYBIsQk1a7KpZya9IYYDAESlFagjShPALh3db3NgK8hCyyN8spHGodCrLUHQe8S7y5bqBZwkkBW54gTXdnasajJcKQtMwgaEpVU9SPPakCzMvUjD8RKVgFKUitAWSGewpDU4QJw7KKtSUuQKFVa0FL0aISe52OnaoDzzHAl+9Z0KEssSWJSLc6KAo7Ewmw2TzFTZgK0pSopUhiCkJCSlqgMWdyYMmZGJ80BSlNKSlwwNQXbVSldmt4xdOTMSwDlWxALC51K6OXbeO3exXdXQPjsqmiYnUsOEN7IOlgKFJoCxKXcMwswZfLlGWJplABAKilnBBZ2J5M+9PAND7tKgmUoyzxFRRQ1MspDHUqhICutmhPhcGmWtKQNYUV94DqJWlSQND2IDDarKqxEMmqCn7gGXylTcOlCikTCpKtKSyiFKQApYDDUyqbuqoq8HLx81DE6yFhKVKZtSEsE8VtSlAX5LpUkywGTzE4rXV5ig4pbguA1HDAguw2ilOR4lekrQng1FSQsOtRqBM4tlDb+0HZoo5Qk+GHldh2XSJkpAJlutSphBUeEuAhnLBRB1LJPK9yWMmYqXl8xTFQQGUw0nhLUU/MhTUcbVhZIyyfIYICiH71R9wcBCkJF+LU2p7PG1wstcyRMStZUpfeEhgDUuXAAdy58COUI2r5BJ0uDD4rECZOlFKikLGo8PCEBJJJIJ3NOpPICNLl2H1VQviU/iUkJqA9Kh/M8oUzuzk+bJSokggkFizlyGFGAYFwG86RpMvyfRMSl3YGoF35hrgt6xGVNKl+WduLM6nESJYQkKLpZJar3Db0enWFWR4MyZWI1e6VO5sQWIBq4ctvttGhzTAFaQmoqbG7WBB2gAYRZlTUhgpRWPP3SedQCS3lHSRynxRn8E+hISyQsMSkAcDuA7O4dQJuQ0JMVhZsvElGpTTONwdJHgwLK0hLKq2oHeNljMn0YdACQS2lk0ZOxHg3xhZlWTH9VNnrRxCgJYg6aAe1ZglLdDzh4L1YniUxLj5ySgBI0hKU87XVqUs1U5Be1wAA0GJxK1pKCslCkgB6BJcl9T0vyHwMQ/kBGKmsZYQfZllwxB9mgNGo96+MG4nLpncHgCqsQ+53JDH/cLLcv0jRlFvk9kZgWD11FaTQBwyjqoAxLhTczB+BUStYKjrIJI5AL0gM92a21okrDKK5YYsPB/ZD6gDWvXeD8uyI96tWqvh1L72t6RyU5SA3FDHEZmruVKBKSySRvyJoTcAQzyntEFS0qWNIUCxfkBQUrAeIydRSQGLhqk3+zC0WYfIVIlS5dil1Gu7CldqCPRwPOptsx5VicaNDImpYl6Bx6FjF6VpIbYiFuFy7TdSiK0cMa70rBegAAafgI9aO5x5RgdJ8E5+GBKaVTaF+MLqJ0lxZQsehDiCxIILpHkfvcQP3pKiliH2PxY/aGkuRE+BcqcJitQJ1J2NLXru0W4WaoJIeoJ1pPUuCDuG3iOLkanCkso0JB6UUCLUpAeJmqQmtSkFlPVhZ+bfeM05OCdlYrc0M/1o/ujoyS5mKcs5D04hb/8AmPIxebf+1mnwvlGVyufJTN1kbDumJZ2ZmN6PAkjDLQlRWSpypQYVAF+m9uvWJ4PBESpaSWWAVA8qW9SB5wRlq1qDTElOth5BTE+JNTz84FLks/QjjZSZsskJAmOATYaFOACNq1eBhJIVpqEBwkhTjSD1vvSLpEx9aSK+yzUcKv6EiOzNB/ppuBQ7O9PgS8DaroAQcZpH9MJSArjJoVCzkAs/UAdYZZdNAkqKgAtT6aCwNGO7wnThwSdYJD182P2gsS0rUUF1MHSAGsqvi1fSElCN0NbqwqclI0AuC4USbkmrt5RfLnFgANaSS9S4Ar+eMQxkgrlhQDKBAru/LygvDJoNIFdnZmuRzDD4xNY/qEcqVIp7pUtTsQZgdiageG/ypFaZmleipUWNDfzbaC508LmIOoKApQ7t73MDx3ghIShQZ1MC5FSSedOTRaOKO4EptRITEBToKTpBcB7EgNS4t8IowWG4XKCVAqa9j5RXMnqVMWpEtWuwLvtDLLJign+ok3LmvPwPzikIRsScminBZcSqkkuC4Oo/C3KK89yWYtKUy0d2onj95wBR6w4k4tQbSN9/3ESxuIcpUXvVjSKbYR7X9P8AwlbkuCGRZJ3MssFEm6TYUqwFK2hlMwZ1OEkBj0Z3fyf5wBhMSxoSQ3MHz+UNV4gFNzHShCSHjJrgGRlTSSljdxUUqT9TFuDkMohuflY09IvwxcXU3WJysOASXPn4QJaeLSUUGOV3yCowytzc/WAp2G0pW1yr6xoZWGFIHxuGDNziE9NS4Lxy2ZvHSFFKRyHzb6x5Jwb1TzctsQA3xaHqsA4TyAEeYTABMu1d/SL49LatmeeanwZmXkJ70KO+ncXJqTToTDrFZSyWTuQSb/KGMnCDWSamh22Hh1gqZKiy0kdtE/Hd2jOYfLCVpJLs58X/AHEOUYNithf9/vF0uTV2ghAcmvxjvLqL/kMsrkicmUG2i0pGqK5Sy5asTmJJ3/PKKwppULLhuyRFY8Uk8/URUJdKhJ8Yjo3KfMRfqyPdFxntcN1uP2iuYjWnluDyPSIhj7Kj4X9QaxWslPTmRbzFx4wbsVqkCzuIaVO5o73Gx6EGAlYYvpUWc8JNWWPvSDlnXqSLs46P9Hb1gact1Dkqn/INT4H0jNlLYwGbhE6i8pTuXY0fp0joa96rZiOfOPYzvGvxFtz/ABnyqWkLBFlBKSz11UZjyILeEWy1FYSXLBTarlIuBHR0S9C8iWNy1KSohSi5VuA4YdOvqI9w8hlsWKgU0JoeFiR4u8eR0CHLpi5OE2hliBrSQH1kslhYJdj1HWLMBhkyXTOcrIQpK03Afkernzjo6KTgtjfyRjNt18F2PUhLggK0kElNGdmceDwyy/QoJ1JDMWLbbt8I6Ohca/iHZOhaqQCs6SJYBFrENSnOHeDkpQCpkgAVPM7mOjothXZPM3a+wrmKQJijZrH7QykMdIJd3Nv3jo6BBnS6spxU1UsDu0txbinlF85QNCG5x0dE83qUx9IjhMKAQU1Ae8GS5tS49D9o6Ohsf6RX2HYJYsCYYdzV46OjVj5hbFkqYRLQKRXPwoJ8o6OgzimNF8EEYYN5CI/p6fn2j2OisFwRm7ORLr+faJKlgx0dFH3ROKI/pz5RYJQYx0dCTRSBGXJ2iZlC1I6OhMUVQ2R8nKlDkPSKhKH+o6OirRP2KlyL1fk/0IqIrE8o9p25/wCrx0dE39KtD9umVYmSzLQbG1GIN6/HygKaQpzyVUcjt9o6OiGoVdDYXZw0846Ojo8+/g3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activistangler.com/storage/Wetlands.jpg?__SQUARESPACE_CACHEVERSION=13216354235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74" y="4167831"/>
            <a:ext cx="3461449" cy="23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82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Constructed wetlands mimic the function of natural wetlands </a:t>
            </a:r>
          </a:p>
          <a:p>
            <a:r>
              <a:rPr lang="en-US" dirty="0" smtClean="0"/>
              <a:t>Riparian species</a:t>
            </a:r>
          </a:p>
          <a:p>
            <a:r>
              <a:rPr lang="en-US" dirty="0" smtClean="0"/>
              <a:t>Buffer Between Upland and aquatic</a:t>
            </a:r>
            <a:endParaRPr lang="en-US" dirty="0" smtClean="0"/>
          </a:p>
          <a:p>
            <a:r>
              <a:rPr lang="en-US" dirty="0" smtClean="0"/>
              <a:t>High level of biodiversity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35707"/>
            <a:ext cx="4038600" cy="2208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171861"/>
            <a:ext cx="4343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Fig.1: Diagram showing horizontal flow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0685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Biofilters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8200" y="1905000"/>
            <a:ext cx="4038600" cy="4525963"/>
          </a:xfrm>
        </p:spPr>
        <p:txBody>
          <a:bodyPr/>
          <a:lstStyle/>
          <a:p>
            <a:r>
              <a:rPr lang="en-US" dirty="0" smtClean="0"/>
              <a:t>Vertical flow Path</a:t>
            </a:r>
          </a:p>
          <a:p>
            <a:r>
              <a:rPr lang="en-US" dirty="0" smtClean="0"/>
              <a:t>Layered Media designed to filter </a:t>
            </a:r>
            <a:r>
              <a:rPr lang="en-US" dirty="0" err="1" smtClean="0"/>
              <a:t>stormwater</a:t>
            </a:r>
            <a:endParaRPr lang="en-US" dirty="0" smtClean="0"/>
          </a:p>
          <a:p>
            <a:r>
              <a:rPr lang="en-US" dirty="0" smtClean="0"/>
              <a:t>Compact and space efficient. </a:t>
            </a:r>
          </a:p>
          <a:p>
            <a:r>
              <a:rPr lang="en-US" dirty="0" smtClean="0"/>
              <a:t>Effluent is treated further or stored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76400"/>
            <a:ext cx="4114799" cy="3200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876799"/>
            <a:ext cx="3352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Fig. 2: Diagram of </a:t>
            </a:r>
            <a:r>
              <a:rPr lang="en-US" sz="1500" dirty="0" err="1" smtClean="0"/>
              <a:t>Verical</a:t>
            </a:r>
            <a:r>
              <a:rPr lang="en-US" sz="1500" dirty="0" smtClean="0"/>
              <a:t> Flow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21413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</a:p>
          <a:p>
            <a:r>
              <a:rPr lang="en-US" b="1" dirty="0" smtClean="0"/>
              <a:t>Biofilters VS Wetlands</a:t>
            </a:r>
          </a:p>
          <a:p>
            <a:r>
              <a:rPr lang="en-US" b="1" dirty="0" smtClean="0"/>
              <a:t>Methods</a:t>
            </a:r>
          </a:p>
          <a:p>
            <a:r>
              <a:rPr lang="en-US" b="1" dirty="0" smtClean="0"/>
              <a:t>Results</a:t>
            </a:r>
          </a:p>
          <a:p>
            <a:r>
              <a:rPr lang="en-US" b="1" dirty="0" smtClean="0"/>
              <a:t>References</a:t>
            </a:r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2895600"/>
            <a:ext cx="21336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030" y="1146905"/>
            <a:ext cx="2445204" cy="1630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799" y="2886074"/>
            <a:ext cx="5269513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90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1837</TotalTime>
  <Words>2504</Words>
  <Application>Microsoft Office PowerPoint</Application>
  <PresentationFormat>On-screen Show (4:3)</PresentationFormat>
  <Paragraphs>340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Removal of Stormwater Contaminants in Wetlands and Biofilters</vt:lpstr>
      <vt:lpstr>Slide 2</vt:lpstr>
      <vt:lpstr>Outline</vt:lpstr>
      <vt:lpstr>Objectives</vt:lpstr>
      <vt:lpstr>Outline</vt:lpstr>
      <vt:lpstr>Biofilters VS Wetlands</vt:lpstr>
      <vt:lpstr>Wetlands</vt:lpstr>
      <vt:lpstr>Biofilters</vt:lpstr>
      <vt:lpstr>Outline</vt:lpstr>
      <vt:lpstr>Methods</vt:lpstr>
      <vt:lpstr>Slide 11</vt:lpstr>
      <vt:lpstr>Slide 12</vt:lpstr>
      <vt:lpstr>Class C Standards</vt:lpstr>
      <vt:lpstr>Class C Standards</vt:lpstr>
      <vt:lpstr>Results – Total Suspended Solids</vt:lpstr>
      <vt:lpstr>Results – Total Suspended Solids</vt:lpstr>
      <vt:lpstr>HAMPTON PARK</vt:lpstr>
      <vt:lpstr>Results – Total Suspended Solids</vt:lpstr>
      <vt:lpstr>Results - Escherichia Coli (E. Coli)</vt:lpstr>
      <vt:lpstr>Results - Escherichia Coli (E. Coli)</vt:lpstr>
      <vt:lpstr>Results - Escherichia Coli (E. Coli)</vt:lpstr>
      <vt:lpstr>Results - Escherichia Coli (E. Coli)</vt:lpstr>
      <vt:lpstr>Results - Chlorophyll</vt:lpstr>
      <vt:lpstr>Results - Chlorophyll</vt:lpstr>
      <vt:lpstr>Results – Dissolved Oxygen</vt:lpstr>
      <vt:lpstr>Slide 26</vt:lpstr>
      <vt:lpstr>Slide 27</vt:lpstr>
      <vt:lpstr>Slide 28</vt:lpstr>
      <vt:lpstr>References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Filtration Efficiency in Wetlands and Biofilters</dc:title>
  <dc:creator>kevin</dc:creator>
  <cp:lastModifiedBy>kevin</cp:lastModifiedBy>
  <cp:revision>115</cp:revision>
  <dcterms:created xsi:type="dcterms:W3CDTF">2013-07-28T20:21:06Z</dcterms:created>
  <dcterms:modified xsi:type="dcterms:W3CDTF">2013-08-01T19:25:27Z</dcterms:modified>
</cp:coreProperties>
</file>