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75" r:id="rId5"/>
    <p:sldId id="278" r:id="rId6"/>
    <p:sldId id="274" r:id="rId7"/>
    <p:sldId id="302" r:id="rId8"/>
    <p:sldId id="269" r:id="rId9"/>
    <p:sldId id="270" r:id="rId10"/>
    <p:sldId id="286" r:id="rId11"/>
    <p:sldId id="287" r:id="rId12"/>
    <p:sldId id="283" r:id="rId13"/>
    <p:sldId id="289" r:id="rId14"/>
    <p:sldId id="284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1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5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E3C4-2A84-4255-9C3D-4DD7CF34DE3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995E-6B9B-4ED1-A706-38535072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/>
              <a:t>Plant communities in wetlands and </a:t>
            </a:r>
            <a:r>
              <a:rPr lang="en-US" dirty="0" err="1"/>
              <a:t>biofilters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Richard F. Ambrose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University of California, Los Angeles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49339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84656"/>
            <a:ext cx="2686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9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3528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Vegetation Selection in Los Angeles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40526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Generally native species or </a:t>
            </a:r>
            <a:r>
              <a:rPr lang="en-US" smtClean="0"/>
              <a:t>“climate-appropriate”</a:t>
            </a:r>
            <a:endParaRPr lang="en-US" dirty="0" smtClean="0"/>
          </a:p>
          <a:p>
            <a:r>
              <a:rPr lang="en-US" dirty="0" smtClean="0"/>
              <a:t>Irrigation often used, but ideally would tolerate dry season without irrigation</a:t>
            </a:r>
          </a:p>
          <a:p>
            <a:r>
              <a:rPr lang="en-US" dirty="0" smtClean="0"/>
              <a:t>Criteria for selection of particular species not generally stated</a:t>
            </a:r>
          </a:p>
          <a:p>
            <a:r>
              <a:rPr lang="en-US" dirty="0" smtClean="0"/>
              <a:t>No data on effectiveness of different species or groups of species for improving water quality (in contrast to Australia)</a:t>
            </a:r>
          </a:p>
          <a:p>
            <a:r>
              <a:rPr lang="en-US" dirty="0" smtClean="0"/>
              <a:t>No data on effects on biodiversity (including soil organisms) or other ecosystem services (e.g., carbon sequestration)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25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7" y="533400"/>
            <a:ext cx="4363097" cy="100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8" y="0"/>
            <a:ext cx="4771267" cy="1744683"/>
          </a:xfrm>
        </p:spPr>
        <p:txBody>
          <a:bodyPr/>
          <a:lstStyle/>
          <a:p>
            <a:r>
              <a:rPr lang="en-US" dirty="0" smtClean="0"/>
              <a:t>Role of Plants in </a:t>
            </a:r>
            <a:r>
              <a:rPr lang="en-US" dirty="0" err="1" smtClean="0"/>
              <a:t>Biofilters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" y="1619929"/>
            <a:ext cx="4884716" cy="896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1222"/>
            <a:ext cx="5409371" cy="335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19" y="3580307"/>
            <a:ext cx="3560878" cy="31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86" y="2743200"/>
            <a:ext cx="4980614" cy="921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4838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Photographs\Wetlands\Biofilters\IMG_65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33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Photographs\Wetlands\Biofilters\IMG_65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199" y="2819400"/>
            <a:ext cx="152830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November 2013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50234" y="3736769"/>
            <a:ext cx="152830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November 2013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33010" y="133596"/>
            <a:ext cx="219322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rtlCol="0">
            <a:spAutoFit/>
          </a:bodyPr>
          <a:lstStyle/>
          <a:p>
            <a:r>
              <a:rPr lang="en-US" sz="1600" dirty="0" err="1" smtClean="0"/>
              <a:t>Beldon</a:t>
            </a:r>
            <a:r>
              <a:rPr lang="en-US" sz="1600" dirty="0" smtClean="0"/>
              <a:t> and Morris 2011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3048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" y="990600"/>
            <a:ext cx="4020787" cy="182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Elmer Ave 2011 report:</a:t>
            </a:r>
          </a:p>
          <a:p>
            <a:pPr lvl="1"/>
            <a:r>
              <a:rPr lang="en-US" sz="2000" dirty="0" smtClean="0"/>
              <a:t>Plant survival high</a:t>
            </a:r>
          </a:p>
          <a:p>
            <a:pPr lvl="1"/>
            <a:r>
              <a:rPr lang="en-US" sz="2000" dirty="0" smtClean="0"/>
              <a:t>Sediments in east side</a:t>
            </a:r>
          </a:p>
          <a:p>
            <a:pPr lvl="1"/>
            <a:r>
              <a:rPr lang="en-US" sz="2000" dirty="0" smtClean="0"/>
              <a:t>Some bare spots</a:t>
            </a:r>
          </a:p>
          <a:p>
            <a:r>
              <a:rPr lang="en-US" sz="2400" dirty="0" smtClean="0"/>
              <a:t>2013 observations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63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Biofilter</a:t>
            </a:r>
            <a:r>
              <a:rPr lang="en-US" dirty="0" smtClean="0"/>
              <a:t> design should minimize maintenance requirements</a:t>
            </a:r>
          </a:p>
          <a:p>
            <a:r>
              <a:rPr lang="en-US" dirty="0" smtClean="0"/>
              <a:t>Selection of plant species could reduce maintenance</a:t>
            </a:r>
          </a:p>
          <a:p>
            <a:pPr lvl="1"/>
            <a:r>
              <a:rPr lang="en-US" dirty="0" smtClean="0"/>
              <a:t>Roots can influence hydraulic conductivity</a:t>
            </a:r>
          </a:p>
          <a:p>
            <a:pPr lvl="2"/>
            <a:r>
              <a:rPr lang="en-US" dirty="0" smtClean="0"/>
              <a:t>There may be a trade-off with pollutant removal</a:t>
            </a:r>
          </a:p>
          <a:p>
            <a:pPr lvl="1"/>
            <a:r>
              <a:rPr lang="en-US" dirty="0" smtClean="0"/>
              <a:t>Some species can survive without supplemental water (and maintain attractive appearance)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consistent monitoring of </a:t>
            </a:r>
            <a:r>
              <a:rPr lang="en-US" u="sng" dirty="0" err="1" smtClean="0">
                <a:solidFill>
                  <a:srgbClr val="FF0000"/>
                </a:solidFill>
              </a:rPr>
              <a:t>biofilter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Need better availability of monitoring results</a:t>
            </a:r>
          </a:p>
          <a:p>
            <a:r>
              <a:rPr lang="en-US" dirty="0" smtClean="0"/>
              <a:t>Need well designed experiments to evaluate different factors influencing </a:t>
            </a:r>
            <a:r>
              <a:rPr lang="en-US" dirty="0" err="1" smtClean="0"/>
              <a:t>biofilter</a:t>
            </a:r>
            <a:r>
              <a:rPr lang="en-US" dirty="0" smtClean="0"/>
              <a:t>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Vegetation</a:t>
            </a:r>
          </a:p>
          <a:p>
            <a:pPr lvl="1"/>
            <a:r>
              <a:rPr lang="en-US" dirty="0" smtClean="0"/>
              <a:t>Influence of plant species and plant functional traits on </a:t>
            </a:r>
            <a:r>
              <a:rPr lang="en-US" dirty="0" err="1" smtClean="0"/>
              <a:t>biofilter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err="1" smtClean="0"/>
              <a:t>Mesocosms</a:t>
            </a:r>
            <a:r>
              <a:rPr lang="en-US" dirty="0" smtClean="0"/>
              <a:t> and field </a:t>
            </a:r>
            <a:r>
              <a:rPr lang="en-US" dirty="0" smtClean="0"/>
              <a:t>trials</a:t>
            </a:r>
          </a:p>
          <a:p>
            <a:pPr lvl="1"/>
            <a:r>
              <a:rPr lang="en-US" dirty="0" smtClean="0"/>
              <a:t>Collaboration with Los Angeles agencies/UCLA</a:t>
            </a:r>
            <a:endParaRPr lang="en-US" dirty="0" smtClean="0"/>
          </a:p>
          <a:p>
            <a:r>
              <a:rPr lang="en-US" dirty="0" smtClean="0"/>
              <a:t>Comparison </a:t>
            </a:r>
            <a:r>
              <a:rPr lang="en-US" dirty="0" smtClean="0"/>
              <a:t>of Australian </a:t>
            </a:r>
            <a:r>
              <a:rPr lang="en-US" dirty="0" err="1" smtClean="0"/>
              <a:t>biofilter</a:t>
            </a:r>
            <a:r>
              <a:rPr lang="en-US" dirty="0" smtClean="0"/>
              <a:t> design and effectiveness with southern California </a:t>
            </a:r>
            <a:r>
              <a:rPr lang="en-US" dirty="0" err="1" smtClean="0"/>
              <a:t>biofilters</a:t>
            </a:r>
            <a:endParaRPr lang="en-US" dirty="0" smtClean="0"/>
          </a:p>
          <a:p>
            <a:r>
              <a:rPr lang="en-US" dirty="0" smtClean="0"/>
              <a:t>Collaborative studies in Australia</a:t>
            </a:r>
          </a:p>
          <a:p>
            <a:pPr lvl="1"/>
            <a:r>
              <a:rPr lang="en-US" dirty="0" smtClean="0"/>
              <a:t>Vegetation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9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03" y="0"/>
            <a:ext cx="4968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9" y="120259"/>
            <a:ext cx="3625067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 Angeles area </a:t>
            </a:r>
            <a:r>
              <a:rPr lang="en-US" dirty="0" err="1" smtClean="0"/>
              <a:t>biofilters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02703" y="5720547"/>
            <a:ext cx="1371599" cy="1104902"/>
            <a:chOff x="371474" y="3549134"/>
            <a:chExt cx="1579699" cy="110490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81400"/>
              <a:ext cx="190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" y="4336866"/>
              <a:ext cx="2000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3955495"/>
              <a:ext cx="1905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1500" y="3549134"/>
              <a:ext cx="13796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Green Street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99" y="3918466"/>
              <a:ext cx="13404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Rain Garden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" y="4284704"/>
              <a:ext cx="7312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Other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3"/>
          <p:cNvSpPr txBox="1">
            <a:spLocks/>
          </p:cNvSpPr>
          <p:nvPr/>
        </p:nvSpPr>
        <p:spPr>
          <a:xfrm>
            <a:off x="228600" y="1600200"/>
            <a:ext cx="3276600" cy="504142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Green Streets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Elmer Avenue</a:t>
            </a:r>
          </a:p>
          <a:p>
            <a:pPr lvl="1"/>
            <a:r>
              <a:rPr lang="en-US" dirty="0" smtClean="0"/>
              <a:t>Hope Street</a:t>
            </a:r>
          </a:p>
          <a:p>
            <a:pPr lvl="1"/>
            <a:r>
              <a:rPr lang="en-US" dirty="0" err="1" smtClean="0"/>
              <a:t>Oros</a:t>
            </a:r>
            <a:r>
              <a:rPr lang="en-US" dirty="0" smtClean="0"/>
              <a:t> Street</a:t>
            </a:r>
          </a:p>
          <a:p>
            <a:pPr lvl="1"/>
            <a:r>
              <a:rPr lang="en-US" dirty="0" smtClean="0"/>
              <a:t>Riverdale Avenue</a:t>
            </a:r>
          </a:p>
          <a:p>
            <a:pPr lvl="1"/>
            <a:r>
              <a:rPr lang="en-US" dirty="0" smtClean="0"/>
              <a:t>Bicknell Avenue</a:t>
            </a:r>
          </a:p>
          <a:p>
            <a:pPr lvl="1"/>
            <a:r>
              <a:rPr lang="en-US" dirty="0" smtClean="0"/>
              <a:t>Baldwin Avenue</a:t>
            </a:r>
          </a:p>
          <a:p>
            <a:r>
              <a:rPr lang="en-US" dirty="0" smtClean="0"/>
              <a:t>Rain Gardens</a:t>
            </a:r>
          </a:p>
          <a:p>
            <a:pPr lvl="1"/>
            <a:r>
              <a:rPr lang="en-US" dirty="0" smtClean="0"/>
              <a:t>Culver City</a:t>
            </a:r>
          </a:p>
          <a:p>
            <a:pPr lvl="1"/>
            <a:r>
              <a:rPr lang="en-US" dirty="0" smtClean="0"/>
              <a:t>Carson</a:t>
            </a:r>
          </a:p>
          <a:p>
            <a:pPr lvl="1"/>
            <a:r>
              <a:rPr lang="en-US" dirty="0" smtClean="0"/>
              <a:t>Westside Park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Lynwood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" y="55882"/>
            <a:ext cx="8984468" cy="67882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429000" cy="715962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Elmer Avenue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mer residence before the retrof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" y="3464755"/>
            <a:ext cx="4510306" cy="33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mer Avenue residence after the retrofit with rain barrel, drought tolerant and native plantings, swale and permeable pavem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44" y="3464755"/>
            <a:ext cx="4495800" cy="33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lmer Avenue public right-of-way looking north from southeast corner at beginning of proj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" y="464201"/>
            <a:ext cx="4510306" cy="30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lmer Avenue after retrofit with meandering sidewalk, bio-swales, drought tolerant and native plants, and native street trees, April 20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98" y="448423"/>
            <a:ext cx="4524498" cy="30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9614" y="6549321"/>
            <a:ext cx="140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Watershedhealth.org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-110838"/>
            <a:ext cx="392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Before Construction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042031" y="-110839"/>
            <a:ext cx="36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After Construction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16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ection of bio-sw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05303"/>
            <a:ext cx="6096000" cy="50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/>
              <a:t>Elmer Avenue Design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6579" y="6488668"/>
            <a:ext cx="22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www.lafoundation.org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" y="830836"/>
            <a:ext cx="6365034" cy="28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59721"/>
            <a:ext cx="193565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Parkway </a:t>
            </a:r>
            <a:r>
              <a:rPr lang="en-US" dirty="0" err="1" smtClean="0">
                <a:solidFill>
                  <a:schemeClr val="bg1"/>
                </a:solidFill>
              </a:rPr>
              <a:t>bioswales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4024" y="3212560"/>
            <a:ext cx="126015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Catch basin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319274"/>
            <a:ext cx="184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gallery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987" y="0"/>
            <a:ext cx="8229600" cy="868362"/>
          </a:xfrm>
        </p:spPr>
        <p:txBody>
          <a:bodyPr/>
          <a:lstStyle/>
          <a:p>
            <a:r>
              <a:rPr lang="en-US" dirty="0" smtClean="0"/>
              <a:t>Before and After Rain</a:t>
            </a:r>
            <a:endParaRPr lang="en-US" dirty="0"/>
          </a:p>
        </p:txBody>
      </p:sp>
      <p:pic>
        <p:nvPicPr>
          <p:cNvPr id="2050" name="Picture 2" descr="Newly constructed bio-swale in public right-of-w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7314"/>
            <a:ext cx="4281983" cy="57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-swale collecting runoff after a 1/2&quot; storm ev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87" y="804345"/>
            <a:ext cx="4343400" cy="57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4487" y="6516624"/>
            <a:ext cx="22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www.lafoundation.org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37214"/>
            <a:ext cx="4038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UCLA </a:t>
            </a:r>
            <a:r>
              <a:rPr lang="en-US" dirty="0" err="1" smtClean="0"/>
              <a:t>Biofilters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6846376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65" y="3712482"/>
            <a:ext cx="5562600" cy="31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igital images\wetlands\Biofilters\US Biofilters\Jackson Ave rain garden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32004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VEGETATION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Maintenance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6026" y="6153834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Jackson Ave rain garden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Photo: B. Winfrey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Native species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aximize ecological value</a:t>
            </a:r>
          </a:p>
          <a:p>
            <a:pPr lvl="1"/>
            <a:r>
              <a:rPr lang="en-US" dirty="0" smtClean="0"/>
              <a:t>Tolerate seasonal rainfall</a:t>
            </a:r>
          </a:p>
          <a:p>
            <a:r>
              <a:rPr lang="en-US" dirty="0" smtClean="0"/>
              <a:t>Aesthetics</a:t>
            </a:r>
          </a:p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Improving water quality, hydrology</a:t>
            </a:r>
          </a:p>
          <a:p>
            <a:pPr lvl="1"/>
            <a:r>
              <a:rPr lang="en-US" dirty="0" smtClean="0"/>
              <a:t>Low maintenance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C:\Photographs\Wetlands\Biofilters\IMG_6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81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Photographs\Wetlands\Biofilters\IMG_65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90945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303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Plant communities in wetlands and biofilters</vt:lpstr>
      <vt:lpstr>Los Angeles area biofilters</vt:lpstr>
      <vt:lpstr>Elmer Avenue</vt:lpstr>
      <vt:lpstr>PowerPoint Presentation</vt:lpstr>
      <vt:lpstr>Elmer Avenue Design Elements</vt:lpstr>
      <vt:lpstr>Before and After Rain</vt:lpstr>
      <vt:lpstr>UCLA Biofilters</vt:lpstr>
      <vt:lpstr>Issues</vt:lpstr>
      <vt:lpstr>Vegetation</vt:lpstr>
      <vt:lpstr>Vegetation Selection in Los Angeles</vt:lpstr>
      <vt:lpstr>Role of Plants in Biofilters</vt:lpstr>
      <vt:lpstr>Maintenance</vt:lpstr>
      <vt:lpstr>Maintenance</vt:lpstr>
      <vt:lpstr>Monitoring</vt:lpstr>
      <vt:lpstr>Future Plans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 Biofilters</dc:title>
  <dc:creator>Richard Ambrose</dc:creator>
  <cp:lastModifiedBy>Richard Ambrose</cp:lastModifiedBy>
  <cp:revision>77</cp:revision>
  <dcterms:created xsi:type="dcterms:W3CDTF">2013-11-11T00:09:51Z</dcterms:created>
  <dcterms:modified xsi:type="dcterms:W3CDTF">2014-01-24T23:17:58Z</dcterms:modified>
</cp:coreProperties>
</file>