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howGuides="1">
      <p:cViewPr>
        <p:scale>
          <a:sx n="100" d="100"/>
          <a:sy n="100" d="100"/>
        </p:scale>
        <p:origin x="-872" y="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3A6D4C-87BE-401D-AE4D-839B1A5C651D}"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A6D4C-87BE-401D-AE4D-839B1A5C651D}"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A6D4C-87BE-401D-AE4D-839B1A5C651D}"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A6D4C-87BE-401D-AE4D-839B1A5C651D}"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3A6D4C-87BE-401D-AE4D-839B1A5C651D}"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3A6D4C-87BE-401D-AE4D-839B1A5C651D}" type="datetimeFigureOut">
              <a:rPr lang="en-US" smtClean="0"/>
              <a:pPr/>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3A6D4C-87BE-401D-AE4D-839B1A5C651D}" type="datetimeFigureOut">
              <a:rPr lang="en-US" smtClean="0"/>
              <a:pPr/>
              <a:t>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3A6D4C-87BE-401D-AE4D-839B1A5C651D}" type="datetimeFigureOut">
              <a:rPr lang="en-US" smtClean="0"/>
              <a:pPr/>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A6D4C-87BE-401D-AE4D-839B1A5C651D}" type="datetimeFigureOut">
              <a:rPr lang="en-US" smtClean="0"/>
              <a:pPr/>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A6D4C-87BE-401D-AE4D-839B1A5C651D}" type="datetimeFigureOut">
              <a:rPr lang="en-US" smtClean="0"/>
              <a:pPr/>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A6D4C-87BE-401D-AE4D-839B1A5C651D}" type="datetimeFigureOut">
              <a:rPr lang="en-US" smtClean="0"/>
              <a:pPr/>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517DF-0D52-4EEB-8966-10175B9394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A6D4C-87BE-401D-AE4D-839B1A5C651D}" type="datetimeFigureOut">
              <a:rPr lang="en-US" smtClean="0"/>
              <a:pPr/>
              <a:t>1/24/14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517DF-0D52-4EEB-8966-10175B9394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1175"/>
            <a:ext cx="7772400" cy="1470025"/>
          </a:xfrm>
        </p:spPr>
        <p:txBody>
          <a:bodyPr>
            <a:noAutofit/>
          </a:bodyPr>
          <a:lstStyle/>
          <a:p>
            <a:r>
              <a:rPr lang="en-US" sz="3200" b="1" dirty="0"/>
              <a:t>Impacts of catchment-scale flow regime management on channel flooding and geomorphic stability</a:t>
            </a:r>
            <a:endParaRPr lang="en-US" sz="3200" dirty="0"/>
          </a:p>
        </p:txBody>
      </p:sp>
      <p:sp>
        <p:nvSpPr>
          <p:cNvPr id="3" name="Subtitle 2"/>
          <p:cNvSpPr>
            <a:spLocks noGrp="1"/>
          </p:cNvSpPr>
          <p:nvPr>
            <p:ph type="subTitle" idx="1"/>
          </p:nvPr>
        </p:nvSpPr>
        <p:spPr>
          <a:xfrm>
            <a:off x="1371600" y="4038600"/>
            <a:ext cx="6400800" cy="2362200"/>
          </a:xfrm>
        </p:spPr>
        <p:txBody>
          <a:bodyPr>
            <a:normAutofit fontScale="77500" lnSpcReduction="20000"/>
          </a:bodyPr>
          <a:lstStyle/>
          <a:p>
            <a:r>
              <a:rPr lang="en-US" sz="3100" dirty="0" smtClean="0"/>
              <a:t>Brett Sanders (PI UCI)</a:t>
            </a:r>
          </a:p>
          <a:p>
            <a:r>
              <a:rPr lang="en-US" sz="3100" dirty="0" err="1" smtClean="0"/>
              <a:t>Jochen</a:t>
            </a:r>
            <a:r>
              <a:rPr lang="en-US" sz="3100" dirty="0" smtClean="0"/>
              <a:t> Schubert (post-doc UCI)</a:t>
            </a:r>
          </a:p>
          <a:p>
            <a:r>
              <a:rPr lang="en-US" sz="3100" dirty="0" smtClean="0"/>
              <a:t>Tim Fletcher (PI </a:t>
            </a:r>
            <a:r>
              <a:rPr lang="en-US" sz="3100" dirty="0" err="1" smtClean="0"/>
              <a:t>UoM</a:t>
            </a:r>
            <a:r>
              <a:rPr lang="en-US" sz="3100" dirty="0" smtClean="0"/>
              <a:t>)</a:t>
            </a:r>
          </a:p>
          <a:p>
            <a:r>
              <a:rPr lang="en-US" sz="3100" dirty="0" smtClean="0"/>
              <a:t>Matt Burns (post-doc </a:t>
            </a:r>
            <a:r>
              <a:rPr lang="en-US" sz="3100" dirty="0" err="1" smtClean="0"/>
              <a:t>UoM</a:t>
            </a:r>
            <a:r>
              <a:rPr lang="en-US" sz="3100" dirty="0" smtClean="0"/>
              <a:t>)</a:t>
            </a:r>
          </a:p>
          <a:p>
            <a:r>
              <a:rPr lang="en-US" sz="3100" dirty="0" smtClean="0"/>
              <a:t>Geoff </a:t>
            </a:r>
            <a:r>
              <a:rPr lang="en-US" sz="3100" dirty="0" err="1" smtClean="0"/>
              <a:t>Vietz</a:t>
            </a:r>
            <a:r>
              <a:rPr lang="en-US" sz="3100" dirty="0" smtClean="0"/>
              <a:t> (research fellow </a:t>
            </a:r>
            <a:r>
              <a:rPr lang="en-US" sz="3100" dirty="0" err="1" smtClean="0"/>
              <a:t>UoM</a:t>
            </a:r>
            <a:r>
              <a:rPr lang="en-US" sz="3100" dirty="0" smtClean="0"/>
              <a:t>)</a:t>
            </a:r>
          </a:p>
          <a:p>
            <a:r>
              <a:rPr lang="en-US" sz="3100" dirty="0" smtClean="0"/>
              <a:t>Jasper </a:t>
            </a:r>
            <a:r>
              <a:rPr lang="en-US" sz="3100" dirty="0" err="1" smtClean="0"/>
              <a:t>Kunapo</a:t>
            </a:r>
            <a:r>
              <a:rPr lang="en-US" sz="3100" dirty="0" smtClean="0"/>
              <a:t> (research fellow </a:t>
            </a:r>
            <a:r>
              <a:rPr lang="en-US" sz="3100" dirty="0" err="1" smtClean="0"/>
              <a:t>UoM</a:t>
            </a:r>
            <a:r>
              <a:rPr lang="en-US" sz="3100" dirty="0" smtClean="0"/>
              <a:t>)</a:t>
            </a:r>
          </a:p>
          <a:p>
            <a:endParaRPr lang="en-US" dirty="0"/>
          </a:p>
        </p:txBody>
      </p:sp>
      <p:grpSp>
        <p:nvGrpSpPr>
          <p:cNvPr id="4" name="Group 3"/>
          <p:cNvGrpSpPr/>
          <p:nvPr/>
        </p:nvGrpSpPr>
        <p:grpSpPr>
          <a:xfrm>
            <a:off x="319087" y="2438400"/>
            <a:ext cx="8443913" cy="1246188"/>
            <a:chOff x="323528" y="2491308"/>
            <a:chExt cx="8443913" cy="1246188"/>
          </a:xfrm>
        </p:grpSpPr>
        <p:pic>
          <p:nvPicPr>
            <p:cNvPr id="5" name="Picture 8" descr="IMG_4647"/>
            <p:cNvPicPr>
              <a:picLocks noChangeAspect="1" noChangeArrowheads="1"/>
            </p:cNvPicPr>
            <p:nvPr/>
          </p:nvPicPr>
          <p:blipFill>
            <a:blip r:embed="rId2" cstate="screen">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xt>
              </a:extLst>
            </a:blip>
            <a:srcRect/>
            <a:stretch>
              <a:fillRect/>
            </a:stretch>
          </p:blipFill>
          <p:spPr bwMode="auto">
            <a:xfrm>
              <a:off x="323528" y="2492896"/>
              <a:ext cx="1165225" cy="1209675"/>
            </a:xfrm>
            <a:prstGeom prst="rect">
              <a:avLst/>
            </a:prstGeom>
            <a:noFill/>
            <a:ln w="25400">
              <a:solidFill>
                <a:schemeClr val="tx2">
                  <a:lumMod val="75000"/>
                </a:schemeClr>
              </a:solidFill>
              <a:miter lim="800000"/>
              <a:headEnd/>
              <a:tailEnd/>
            </a:ln>
          </p:spPr>
        </p:pic>
        <p:pic>
          <p:nvPicPr>
            <p:cNvPr id="6" name="Picture 5" descr="HereRdAfter.jpg"/>
            <p:cNvPicPr>
              <a:picLocks noChangeAspect="1"/>
            </p:cNvPicPr>
            <p:nvPr/>
          </p:nvPicPr>
          <p:blipFill>
            <a:blip r:embed="rId3" cstate="screen">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xt>
              </a:extLst>
            </a:blip>
            <a:stretch>
              <a:fillRect/>
            </a:stretch>
          </p:blipFill>
          <p:spPr>
            <a:xfrm>
              <a:off x="3627116" y="2492896"/>
              <a:ext cx="1655762" cy="1233487"/>
            </a:xfrm>
            <a:prstGeom prst="rect">
              <a:avLst/>
            </a:prstGeom>
            <a:ln w="25400" cap="sq">
              <a:solidFill>
                <a:schemeClr val="tx2">
                  <a:lumMod val="75000"/>
                </a:schemeClr>
              </a:solidFill>
              <a:prstDash val="solid"/>
              <a:miter lim="800000"/>
            </a:ln>
            <a:effectLst/>
          </p:spPr>
        </p:pic>
        <p:pic>
          <p:nvPicPr>
            <p:cNvPr id="7" name="Picture 4" descr="94 Fernhill-9"/>
            <p:cNvPicPr>
              <a:picLocks noChangeAspect="1" noChangeArrowheads="1"/>
            </p:cNvPicPr>
            <p:nvPr/>
          </p:nvPicPr>
          <p:blipFill>
            <a:blip r:embed="rId4" cstate="screen">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xt>
              </a:extLst>
            </a:blip>
            <a:srcRect/>
            <a:stretch>
              <a:fillRect/>
            </a:stretch>
          </p:blipFill>
          <p:spPr bwMode="auto">
            <a:xfrm>
              <a:off x="5568628" y="2491308"/>
              <a:ext cx="1655763" cy="1243013"/>
            </a:xfrm>
            <a:prstGeom prst="rect">
              <a:avLst/>
            </a:prstGeom>
            <a:noFill/>
            <a:ln w="25400">
              <a:solidFill>
                <a:schemeClr val="tx2">
                  <a:lumMod val="75000"/>
                </a:schemeClr>
              </a:solidFill>
              <a:miter lim="800000"/>
              <a:headEnd/>
              <a:tailEnd/>
            </a:ln>
          </p:spPr>
        </p:pic>
        <p:pic>
          <p:nvPicPr>
            <p:cNvPr id="8" name="Picture 7" descr="9 oconnor-4"/>
            <p:cNvPicPr>
              <a:picLocks noChangeAspect="1" noChangeArrowheads="1"/>
            </p:cNvPicPr>
            <p:nvPr/>
          </p:nvPicPr>
          <p:blipFill>
            <a:blip r:embed="rId5" cstate="screen">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xt>
              </a:extLst>
            </a:blip>
            <a:srcRect/>
            <a:stretch>
              <a:fillRect/>
            </a:stretch>
          </p:blipFill>
          <p:spPr bwMode="auto">
            <a:xfrm>
              <a:off x="1737991" y="2492896"/>
              <a:ext cx="1616075" cy="1227137"/>
            </a:xfrm>
            <a:prstGeom prst="rect">
              <a:avLst/>
            </a:prstGeom>
            <a:noFill/>
            <a:ln w="25400">
              <a:solidFill>
                <a:schemeClr val="tx2">
                  <a:lumMod val="75000"/>
                </a:schemeClr>
              </a:solidFill>
              <a:miter lim="800000"/>
              <a:headEnd/>
              <a:tailEnd/>
            </a:ln>
          </p:spPr>
        </p:pic>
        <p:pic>
          <p:nvPicPr>
            <p:cNvPr id="9" name="Picture 6" descr="9 WattleValley-1"/>
            <p:cNvPicPr>
              <a:picLocks noChangeAspect="1" noChangeArrowheads="1"/>
            </p:cNvPicPr>
            <p:nvPr/>
          </p:nvPicPr>
          <p:blipFill>
            <a:blip r:embed="rId6" cstate="screen">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xt>
              </a:extLst>
            </a:blip>
            <a:srcRect/>
            <a:stretch>
              <a:fillRect/>
            </a:stretch>
          </p:blipFill>
          <p:spPr bwMode="auto">
            <a:xfrm>
              <a:off x="7508553" y="2492896"/>
              <a:ext cx="1258888" cy="1244600"/>
            </a:xfrm>
            <a:prstGeom prst="rect">
              <a:avLst/>
            </a:prstGeom>
            <a:noFill/>
            <a:ln w="25400">
              <a:solidFill>
                <a:schemeClr val="tx2">
                  <a:lumMod val="75000"/>
                </a:schemeClr>
              </a:solidFill>
              <a:miter lim="800000"/>
              <a:headEnd/>
              <a:tailEnd/>
            </a:ln>
          </p:spPr>
        </p:pic>
      </p:grpSp>
      <p:pic>
        <p:nvPicPr>
          <p:cNvPr id="3074" name="Picture 2"/>
          <p:cNvPicPr>
            <a:picLocks noChangeAspect="1" noChangeArrowheads="1"/>
          </p:cNvPicPr>
          <p:nvPr/>
        </p:nvPicPr>
        <p:blipFill>
          <a:blip r:embed="rId7" cstate="print"/>
          <a:srcRect/>
          <a:stretch>
            <a:fillRect/>
          </a:stretch>
        </p:blipFill>
        <p:spPr bwMode="auto">
          <a:xfrm>
            <a:off x="152400" y="6248400"/>
            <a:ext cx="1219200" cy="525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t="22616" b="5012"/>
          <a:stretch>
            <a:fillRect/>
          </a:stretch>
        </p:blipFill>
        <p:spPr bwMode="auto">
          <a:xfrm>
            <a:off x="3886200" y="4699458"/>
            <a:ext cx="5257800" cy="215854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9677400" y="2209800"/>
            <a:ext cx="5114925" cy="37338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Motivation and Research Objectives</a:t>
            </a:r>
            <a:endParaRPr lang="en-US" dirty="0"/>
          </a:p>
        </p:txBody>
      </p:sp>
      <p:sp>
        <p:nvSpPr>
          <p:cNvPr id="3" name="Content Placeholder 2"/>
          <p:cNvSpPr>
            <a:spLocks noGrp="1"/>
          </p:cNvSpPr>
          <p:nvPr>
            <p:ph idx="1"/>
          </p:nvPr>
        </p:nvSpPr>
        <p:spPr>
          <a:xfrm>
            <a:off x="152400" y="914400"/>
            <a:ext cx="8839200" cy="3733800"/>
          </a:xfrm>
        </p:spPr>
        <p:txBody>
          <a:bodyPr>
            <a:noAutofit/>
          </a:bodyPr>
          <a:lstStyle/>
          <a:p>
            <a:pPr algn="just"/>
            <a:r>
              <a:rPr lang="en-US" sz="1800" dirty="0" smtClean="0"/>
              <a:t>Impervious surfaces in urban areas produce excessive runoff which is directly channeled to streams. To address channel stability and for hydraulic efficiency streams are often hard-lined.</a:t>
            </a:r>
          </a:p>
          <a:p>
            <a:pPr algn="just"/>
            <a:r>
              <a:rPr lang="en-US" sz="1800" dirty="0" smtClean="0"/>
              <a:t>Result is</a:t>
            </a:r>
            <a:r>
              <a:rPr lang="en-US" sz="1800" dirty="0" smtClean="0"/>
              <a:t> flashy hydrology</a:t>
            </a:r>
            <a:r>
              <a:rPr lang="en-US" sz="1800" dirty="0" smtClean="0"/>
              <a:t>,</a:t>
            </a:r>
            <a:r>
              <a:rPr lang="en-US" sz="1800" dirty="0" smtClean="0"/>
              <a:t> loss of </a:t>
            </a:r>
            <a:r>
              <a:rPr lang="en-US" sz="1800" dirty="0" smtClean="0"/>
              <a:t>water quality</a:t>
            </a:r>
            <a:r>
              <a:rPr lang="en-US" sz="1800" dirty="0" smtClean="0"/>
              <a:t>, and ecological degradation.</a:t>
            </a:r>
          </a:p>
          <a:p>
            <a:pPr algn="just"/>
            <a:r>
              <a:rPr lang="en-US" sz="1800" dirty="0" err="1" smtClean="0"/>
              <a:t>Stormwater</a:t>
            </a:r>
            <a:r>
              <a:rPr lang="en-US" sz="1800" dirty="0" smtClean="0"/>
              <a:t> </a:t>
            </a:r>
            <a:r>
              <a:rPr lang="en-US" sz="1800" dirty="0" smtClean="0"/>
              <a:t>control measures (SCMs) are being implemented in the Little Stringybark Creek watershed to disconnect impervious surfaces and deliver appropriate quality and quantity of flows to receiving waters, reducing peak stream flows during heavy rainfall.</a:t>
            </a:r>
          </a:p>
        </p:txBody>
      </p:sp>
      <p:sp>
        <p:nvSpPr>
          <p:cNvPr id="6" name="Content Placeholder 2"/>
          <p:cNvSpPr txBox="1">
            <a:spLocks/>
          </p:cNvSpPr>
          <p:nvPr/>
        </p:nvSpPr>
        <p:spPr>
          <a:xfrm>
            <a:off x="152400" y="4876800"/>
            <a:ext cx="3657600" cy="15240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Study the effects of implementing a flow-regime management approach on channel flooding and geomorphic stability.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LocationMap_LS.jpg"/>
          <p:cNvPicPr>
            <a:picLocks noChangeAspect="1"/>
          </p:cNvPicPr>
          <p:nvPr/>
        </p:nvPicPr>
        <p:blipFill>
          <a:blip r:embed="rId2" cstate="print"/>
          <a:stretch>
            <a:fillRect/>
          </a:stretch>
        </p:blipFill>
        <p:spPr>
          <a:xfrm>
            <a:off x="152400" y="4267200"/>
            <a:ext cx="3559696" cy="2518998"/>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smtClean="0"/>
              <a:t>Approach</a:t>
            </a:r>
            <a:endParaRPr lang="en-US" dirty="0"/>
          </a:p>
        </p:txBody>
      </p:sp>
      <p:sp>
        <p:nvSpPr>
          <p:cNvPr id="3" name="Content Placeholder 2"/>
          <p:cNvSpPr>
            <a:spLocks noGrp="1"/>
          </p:cNvSpPr>
          <p:nvPr>
            <p:ph idx="1"/>
          </p:nvPr>
        </p:nvSpPr>
        <p:spPr>
          <a:xfrm>
            <a:off x="152400" y="990600"/>
            <a:ext cx="8839200" cy="3276600"/>
          </a:xfrm>
        </p:spPr>
        <p:txBody>
          <a:bodyPr>
            <a:normAutofit fontScale="62500" lnSpcReduction="20000"/>
          </a:bodyPr>
          <a:lstStyle/>
          <a:p>
            <a:pPr>
              <a:buNone/>
            </a:pPr>
            <a:r>
              <a:rPr lang="en-US" b="1" dirty="0" smtClean="0"/>
              <a:t>Four research questions:</a:t>
            </a:r>
          </a:p>
          <a:p>
            <a:pPr>
              <a:buNone/>
            </a:pPr>
            <a:endParaRPr lang="en-US" dirty="0"/>
          </a:p>
          <a:p>
            <a:pPr marL="228600" indent="-228600">
              <a:buFont typeface="+mj-lt"/>
              <a:buAutoNum type="arabicPeriod"/>
            </a:pPr>
            <a:r>
              <a:rPr lang="en-US" sz="2300" dirty="0" smtClean="0"/>
              <a:t>What </a:t>
            </a:r>
            <a:r>
              <a:rPr lang="en-US" sz="2300" dirty="0"/>
              <a:t>is the impact of SCMs on channel flow velocities and shear stress acting on channels during storm </a:t>
            </a:r>
            <a:r>
              <a:rPr lang="en-US" sz="2300" dirty="0" smtClean="0"/>
              <a:t>events, and </a:t>
            </a:r>
            <a:r>
              <a:rPr lang="en-US" sz="2300" dirty="0"/>
              <a:t>how does the impact vary with the </a:t>
            </a:r>
            <a:r>
              <a:rPr lang="en-US" sz="2300" dirty="0" err="1"/>
              <a:t>exceedance</a:t>
            </a:r>
            <a:r>
              <a:rPr lang="en-US" sz="2300" dirty="0"/>
              <a:t> probability of the storm event</a:t>
            </a:r>
            <a:r>
              <a:rPr lang="en-US" sz="2300" dirty="0" smtClean="0"/>
              <a:t>?</a:t>
            </a:r>
          </a:p>
          <a:p>
            <a:pPr marL="228600" indent="-228600">
              <a:buFont typeface="+mj-lt"/>
              <a:buAutoNum type="arabicPeriod"/>
            </a:pPr>
            <a:endParaRPr lang="en-US" sz="2300" dirty="0"/>
          </a:p>
          <a:p>
            <a:pPr marL="228600" indent="-228600">
              <a:buFont typeface="+mj-lt"/>
              <a:buAutoNum type="arabicPeriod"/>
            </a:pPr>
            <a:r>
              <a:rPr lang="en-US" sz="2300" dirty="0" smtClean="0"/>
              <a:t>How </a:t>
            </a:r>
            <a:r>
              <a:rPr lang="en-US" sz="2300" dirty="0"/>
              <a:t>does channel and floodplain storage affect peak flow hydrology? What channel and floodplain morphologies are most effective in attenuating downstream hydrologic </a:t>
            </a:r>
            <a:r>
              <a:rPr lang="en-US" sz="2300" dirty="0" smtClean="0"/>
              <a:t>impacts? Can </a:t>
            </a:r>
            <a:r>
              <a:rPr lang="en-US" sz="2300" dirty="0"/>
              <a:t>channels and floodplains be reconfigured to reduce the peak flows experienced by downstream reaches</a:t>
            </a:r>
            <a:r>
              <a:rPr lang="en-US" sz="2300" dirty="0" smtClean="0"/>
              <a:t>?</a:t>
            </a:r>
          </a:p>
          <a:p>
            <a:pPr marL="228600" indent="-228600">
              <a:buFont typeface="+mj-lt"/>
              <a:buAutoNum type="arabicPeriod"/>
            </a:pPr>
            <a:endParaRPr lang="en-US" sz="2300" dirty="0"/>
          </a:p>
          <a:p>
            <a:pPr marL="228600" indent="-228600">
              <a:buFont typeface="+mj-lt"/>
              <a:buAutoNum type="arabicPeriod"/>
            </a:pPr>
            <a:r>
              <a:rPr lang="en-US" sz="2300" dirty="0" smtClean="0"/>
              <a:t>How </a:t>
            </a:r>
            <a:r>
              <a:rPr lang="en-US" sz="2300" dirty="0"/>
              <a:t>will SCMs affect the occurrence and extent of overbank flows, particularly those flows that represent a hazard to development ("flooding")? Which SCMs appear most promising relative to flood hazard reduction</a:t>
            </a:r>
            <a:r>
              <a:rPr lang="en-US" sz="2300" dirty="0" smtClean="0"/>
              <a:t>?</a:t>
            </a:r>
          </a:p>
          <a:p>
            <a:pPr marL="228600" indent="-228600">
              <a:buFont typeface="+mj-lt"/>
              <a:buAutoNum type="arabicPeriod"/>
            </a:pPr>
            <a:endParaRPr lang="en-US" sz="2300" dirty="0"/>
          </a:p>
          <a:p>
            <a:pPr marL="228600" indent="-228600">
              <a:buFont typeface="+mj-lt"/>
              <a:buAutoNum type="arabicPeriod"/>
            </a:pPr>
            <a:r>
              <a:rPr lang="en-US" sz="2300" dirty="0" smtClean="0"/>
              <a:t>Given </a:t>
            </a:r>
            <a:r>
              <a:rPr lang="en-US" sz="2300" dirty="0"/>
              <a:t>a hydrologic/hydraulic modeling framework such as </a:t>
            </a:r>
            <a:r>
              <a:rPr lang="en-US" sz="2300" dirty="0" err="1"/>
              <a:t>MUSIC+BreZo</a:t>
            </a:r>
            <a:r>
              <a:rPr lang="en-US" sz="2300" dirty="0"/>
              <a:t>, does it become possible to link specific SCMs to specific flood risk reduction benefits (e.g., shallower flooding at a factory)? Could this information help with the development of more effective SCM incentive programs?</a:t>
            </a:r>
          </a:p>
        </p:txBody>
      </p:sp>
      <p:sp>
        <p:nvSpPr>
          <p:cNvPr id="20" name="TextBox 19"/>
          <p:cNvSpPr txBox="1"/>
          <p:nvPr/>
        </p:nvSpPr>
        <p:spPr>
          <a:xfrm>
            <a:off x="1219200" y="4343400"/>
            <a:ext cx="2286000" cy="507831"/>
          </a:xfrm>
          <a:prstGeom prst="rect">
            <a:avLst/>
          </a:prstGeom>
          <a:noFill/>
          <a:ln>
            <a:noFill/>
          </a:ln>
        </p:spPr>
        <p:txBody>
          <a:bodyPr wrap="square" rtlCol="0">
            <a:spAutoFit/>
          </a:bodyPr>
          <a:lstStyle/>
          <a:p>
            <a:pPr algn="ctr"/>
            <a:r>
              <a:rPr lang="en-US" sz="900" dirty="0" smtClean="0">
                <a:solidFill>
                  <a:srgbClr val="FF0000"/>
                </a:solidFill>
              </a:rPr>
              <a:t>Little Stringybark Creek—a peri-urban catchment, with most development in the headwaters</a:t>
            </a:r>
          </a:p>
        </p:txBody>
      </p:sp>
      <p:sp>
        <p:nvSpPr>
          <p:cNvPr id="21" name="Content Placeholder 2"/>
          <p:cNvSpPr txBox="1">
            <a:spLocks/>
          </p:cNvSpPr>
          <p:nvPr/>
        </p:nvSpPr>
        <p:spPr>
          <a:xfrm>
            <a:off x="4419600" y="4419600"/>
            <a:ext cx="3733800" cy="838200"/>
          </a:xfrm>
          <a:prstGeom prst="rect">
            <a:avLst/>
          </a:prstGeom>
        </p:spPr>
        <p:txBody>
          <a:bodyPr vert="horz" lIns="91440" tIns="45720" rIns="91440" bIns="45720" rtlCol="0">
            <a:noAutofit/>
          </a:bodyPr>
          <a:lstStyle/>
          <a:p>
            <a:pPr algn="ctr"/>
            <a:r>
              <a:rPr lang="en-US" sz="1200" b="1" dirty="0" smtClean="0">
                <a:latin typeface="Century Gothic" pitchFamily="34" charset="0"/>
              </a:rPr>
              <a:t>Model the hydrology of the catchment under different development scenarios</a:t>
            </a:r>
          </a:p>
          <a:p>
            <a:pPr algn="ctr"/>
            <a:r>
              <a:rPr lang="en-US" sz="1200" b="1" dirty="0" smtClean="0">
                <a:latin typeface="Century Gothic" pitchFamily="34" charset="0"/>
              </a:rPr>
              <a:t>(e.g. current, intensive application of stormwater source control measures, etc)</a:t>
            </a:r>
          </a:p>
        </p:txBody>
      </p:sp>
      <p:sp>
        <p:nvSpPr>
          <p:cNvPr id="22" name="Content Placeholder 2"/>
          <p:cNvSpPr txBox="1">
            <a:spLocks/>
          </p:cNvSpPr>
          <p:nvPr/>
        </p:nvSpPr>
        <p:spPr>
          <a:xfrm>
            <a:off x="6324600" y="5867400"/>
            <a:ext cx="2667000" cy="838200"/>
          </a:xfrm>
          <a:prstGeom prst="rect">
            <a:avLst/>
          </a:prstGeom>
        </p:spPr>
        <p:txBody>
          <a:bodyPr vert="horz" lIns="91440" tIns="45720" rIns="91440" bIns="45720" rtlCol="0">
            <a:noAutofit/>
          </a:bodyPr>
          <a:lstStyle/>
          <a:p>
            <a:pPr algn="ctr"/>
            <a:r>
              <a:rPr lang="en-US" sz="1200" b="1" dirty="0" smtClean="0">
                <a:latin typeface="Century Gothic" pitchFamily="34" charset="0"/>
              </a:rPr>
              <a:t>Hydrologic outputs become input to a hydraulic model which is used to understand local flood impacts</a:t>
            </a:r>
          </a:p>
        </p:txBody>
      </p:sp>
      <p:cxnSp>
        <p:nvCxnSpPr>
          <p:cNvPr id="24" name="Straight Arrow Connector 23"/>
          <p:cNvCxnSpPr>
            <a:stCxn id="8" idx="3"/>
            <a:endCxn id="21" idx="1"/>
          </p:cNvCxnSpPr>
          <p:nvPr/>
        </p:nvCxnSpPr>
        <p:spPr>
          <a:xfrm flipV="1">
            <a:off x="3712096" y="4838700"/>
            <a:ext cx="707504" cy="687999"/>
          </a:xfrm>
          <a:prstGeom prst="straightConnector1">
            <a:avLst/>
          </a:prstGeom>
          <a:ln w="444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2"/>
            <a:endCxn id="22" idx="0"/>
          </p:cNvCxnSpPr>
          <p:nvPr/>
        </p:nvCxnSpPr>
        <p:spPr>
          <a:xfrm>
            <a:off x="6286500" y="5257800"/>
            <a:ext cx="1371600" cy="609600"/>
          </a:xfrm>
          <a:prstGeom prst="straightConnector1">
            <a:avLst/>
          </a:prstGeom>
          <a:ln w="444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Results to Date (work in progress)</a:t>
            </a:r>
            <a:endParaRPr lang="en-US" dirty="0"/>
          </a:p>
        </p:txBody>
      </p:sp>
      <p:sp>
        <p:nvSpPr>
          <p:cNvPr id="3" name="Content Placeholder 2"/>
          <p:cNvSpPr>
            <a:spLocks noGrp="1"/>
          </p:cNvSpPr>
          <p:nvPr>
            <p:ph idx="1"/>
          </p:nvPr>
        </p:nvSpPr>
        <p:spPr>
          <a:xfrm>
            <a:off x="152400" y="1066800"/>
            <a:ext cx="8839200" cy="3428999"/>
          </a:xfrm>
        </p:spPr>
        <p:txBody>
          <a:bodyPr>
            <a:normAutofit fontScale="85000" lnSpcReduction="20000"/>
          </a:bodyPr>
          <a:lstStyle/>
          <a:p>
            <a:r>
              <a:rPr lang="en-US" dirty="0" smtClean="0"/>
              <a:t>Hydrologic model calibration (</a:t>
            </a:r>
            <a:r>
              <a:rPr lang="en-US" dirty="0" err="1" smtClean="0"/>
              <a:t>UoM</a:t>
            </a:r>
            <a:r>
              <a:rPr lang="en-US" dirty="0" smtClean="0"/>
              <a:t>)</a:t>
            </a:r>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Stream Conditioning (UCI)</a:t>
            </a:r>
          </a:p>
          <a:p>
            <a:endParaRPr lang="en-US" dirty="0"/>
          </a:p>
          <a:p>
            <a:endParaRPr lang="en-US" dirty="0" smtClean="0"/>
          </a:p>
          <a:p>
            <a:endParaRPr lang="en-US" dirty="0"/>
          </a:p>
        </p:txBody>
      </p:sp>
      <p:pic>
        <p:nvPicPr>
          <p:cNvPr id="10" name="Picture 6" descr="C:\Projects\Stringybark Creek\DTM\Stream_burning\Graphics_for_MW\Un-Conditioned_DTM.jpg"/>
          <p:cNvPicPr>
            <a:picLocks noChangeAspect="1" noChangeArrowheads="1"/>
          </p:cNvPicPr>
          <p:nvPr/>
        </p:nvPicPr>
        <p:blipFill>
          <a:blip r:embed="rId2" cstate="print"/>
          <a:srcRect l="57318" t="23679" r="4202" b="48117"/>
          <a:stretch>
            <a:fillRect/>
          </a:stretch>
        </p:blipFill>
        <p:spPr bwMode="auto">
          <a:xfrm>
            <a:off x="228600" y="4383881"/>
            <a:ext cx="3124200" cy="2245519"/>
          </a:xfrm>
          <a:prstGeom prst="rect">
            <a:avLst/>
          </a:prstGeom>
          <a:noFill/>
        </p:spPr>
      </p:pic>
      <p:pic>
        <p:nvPicPr>
          <p:cNvPr id="12" name="Picture 11"/>
          <p:cNvPicPr>
            <a:picLocks noChangeAspect="1"/>
          </p:cNvPicPr>
          <p:nvPr/>
        </p:nvPicPr>
        <p:blipFill>
          <a:blip r:embed="rId3" cstate="print"/>
          <a:stretch>
            <a:fillRect/>
          </a:stretch>
        </p:blipFill>
        <p:spPr>
          <a:xfrm>
            <a:off x="4343400" y="1406992"/>
            <a:ext cx="4438114" cy="2250608"/>
          </a:xfrm>
          <a:prstGeom prst="rect">
            <a:avLst/>
          </a:prstGeom>
        </p:spPr>
      </p:pic>
      <p:pic>
        <p:nvPicPr>
          <p:cNvPr id="13" name="Picture 12" descr="Test_Roof_10.jpg"/>
          <p:cNvPicPr>
            <a:picLocks noChangeAspect="1"/>
          </p:cNvPicPr>
          <p:nvPr/>
        </p:nvPicPr>
        <p:blipFill>
          <a:blip r:embed="rId4" cstate="print"/>
          <a:stretch>
            <a:fillRect/>
          </a:stretch>
        </p:blipFill>
        <p:spPr>
          <a:xfrm>
            <a:off x="533400" y="1599217"/>
            <a:ext cx="2514600" cy="1905983"/>
          </a:xfrm>
          <a:prstGeom prst="rect">
            <a:avLst/>
          </a:prstGeom>
        </p:spPr>
      </p:pic>
      <p:sp>
        <p:nvSpPr>
          <p:cNvPr id="18" name="TextBox 17"/>
          <p:cNvSpPr txBox="1"/>
          <p:nvPr/>
        </p:nvSpPr>
        <p:spPr>
          <a:xfrm>
            <a:off x="2057400" y="1905000"/>
            <a:ext cx="22860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19" name="TextBox 18"/>
          <p:cNvSpPr txBox="1"/>
          <p:nvPr/>
        </p:nvSpPr>
        <p:spPr>
          <a:xfrm>
            <a:off x="1752600" y="2209800"/>
            <a:ext cx="22860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20" name="TextBox 19"/>
          <p:cNvSpPr txBox="1"/>
          <p:nvPr/>
        </p:nvSpPr>
        <p:spPr>
          <a:xfrm>
            <a:off x="1524000" y="2678668"/>
            <a:ext cx="22860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21" name="TextBox 20"/>
          <p:cNvSpPr txBox="1"/>
          <p:nvPr/>
        </p:nvSpPr>
        <p:spPr>
          <a:xfrm>
            <a:off x="1447800" y="2450068"/>
            <a:ext cx="2286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cxnSp>
        <p:nvCxnSpPr>
          <p:cNvPr id="22" name="Straight Arrow Connector 21"/>
          <p:cNvCxnSpPr>
            <a:stCxn id="18" idx="3"/>
          </p:cNvCxnSpPr>
          <p:nvPr/>
        </p:nvCxnSpPr>
        <p:spPr>
          <a:xfrm flipV="1">
            <a:off x="2286000" y="1905000"/>
            <a:ext cx="2133600" cy="184666"/>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3"/>
          </p:cNvCxnSpPr>
          <p:nvPr/>
        </p:nvCxnSpPr>
        <p:spPr>
          <a:xfrm flipV="1">
            <a:off x="1981200" y="2362200"/>
            <a:ext cx="2438400" cy="32266"/>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0" idx="3"/>
          </p:cNvCxnSpPr>
          <p:nvPr/>
        </p:nvCxnSpPr>
        <p:spPr>
          <a:xfrm flipV="1">
            <a:off x="1752600" y="2819400"/>
            <a:ext cx="2667000" cy="43934"/>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1" idx="3"/>
          </p:cNvCxnSpPr>
          <p:nvPr/>
        </p:nvCxnSpPr>
        <p:spPr>
          <a:xfrm>
            <a:off x="1676400" y="2634734"/>
            <a:ext cx="2743200" cy="641866"/>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4" descr="DSC00843.JPG"/>
          <p:cNvPicPr>
            <a:picLocks noChangeAspect="1"/>
          </p:cNvPicPr>
          <p:nvPr/>
        </p:nvPicPr>
        <p:blipFill>
          <a:blip r:embed="rId5" cstate="print"/>
          <a:srcRect/>
          <a:stretch>
            <a:fillRect/>
          </a:stretch>
        </p:blipFill>
        <p:spPr bwMode="auto">
          <a:xfrm>
            <a:off x="3352800" y="4419600"/>
            <a:ext cx="1257300" cy="1676400"/>
          </a:xfrm>
          <a:prstGeom prst="rect">
            <a:avLst/>
          </a:prstGeom>
          <a:noFill/>
          <a:ln w="9525">
            <a:noFill/>
            <a:miter lim="800000"/>
            <a:headEnd/>
            <a:tailEnd/>
          </a:ln>
        </p:spPr>
      </p:pic>
      <p:pic>
        <p:nvPicPr>
          <p:cNvPr id="39" name="Content Placeholder 5" descr="DSC00841.JPG"/>
          <p:cNvPicPr>
            <a:picLocks noChangeAspect="1"/>
          </p:cNvPicPr>
          <p:nvPr/>
        </p:nvPicPr>
        <p:blipFill>
          <a:blip r:embed="rId6" cstate="print"/>
          <a:srcRect/>
          <a:stretch>
            <a:fillRect/>
          </a:stretch>
        </p:blipFill>
        <p:spPr>
          <a:xfrm>
            <a:off x="4191000" y="5638800"/>
            <a:ext cx="2057400" cy="1131491"/>
          </a:xfrm>
          <a:prstGeom prst="rect">
            <a:avLst/>
          </a:prstGeom>
        </p:spPr>
      </p:pic>
      <p:cxnSp>
        <p:nvCxnSpPr>
          <p:cNvPr id="40" name="Straight Arrow Connector 39"/>
          <p:cNvCxnSpPr/>
          <p:nvPr/>
        </p:nvCxnSpPr>
        <p:spPr>
          <a:xfrm>
            <a:off x="3352800" y="4572000"/>
            <a:ext cx="25908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7" descr="C:\Projects\Stringybark Creek\DTM\Stream_burning\Graphics_for_MW\Conditioned_DTM.jpg"/>
          <p:cNvPicPr>
            <a:picLocks noChangeAspect="1" noChangeArrowheads="1"/>
          </p:cNvPicPr>
          <p:nvPr/>
        </p:nvPicPr>
        <p:blipFill>
          <a:blip r:embed="rId7" cstate="print"/>
          <a:srcRect l="54416" t="24136" r="10066" b="47497"/>
          <a:stretch>
            <a:fillRect/>
          </a:stretch>
        </p:blipFill>
        <p:spPr bwMode="auto">
          <a:xfrm>
            <a:off x="5932383" y="4379976"/>
            <a:ext cx="3059217" cy="22494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Results to Date (work in progress)</a:t>
            </a:r>
            <a:endParaRPr lang="en-US" dirty="0"/>
          </a:p>
        </p:txBody>
      </p:sp>
      <p:sp>
        <p:nvSpPr>
          <p:cNvPr id="3" name="Content Placeholder 2"/>
          <p:cNvSpPr>
            <a:spLocks noGrp="1"/>
          </p:cNvSpPr>
          <p:nvPr>
            <p:ph idx="1"/>
          </p:nvPr>
        </p:nvSpPr>
        <p:spPr>
          <a:xfrm>
            <a:off x="152400" y="1066801"/>
            <a:ext cx="8839200" cy="2971800"/>
          </a:xfrm>
        </p:spPr>
        <p:txBody>
          <a:bodyPr>
            <a:normAutofit/>
          </a:bodyPr>
          <a:lstStyle/>
          <a:p>
            <a:r>
              <a:rPr lang="en-US" dirty="0" smtClean="0"/>
              <a:t>Hydraulic Modeling (UCI)</a:t>
            </a:r>
            <a:endParaRPr lang="en-US" dirty="0"/>
          </a:p>
        </p:txBody>
      </p:sp>
      <p:pic>
        <p:nvPicPr>
          <p:cNvPr id="1028" name="Picture 4" descr="C:\Projects\Stringybark Creek\Models\LSC_2p25_5_4tribs\Analysis\Figure1.jpg"/>
          <p:cNvPicPr>
            <a:picLocks noChangeAspect="1" noChangeArrowheads="1"/>
          </p:cNvPicPr>
          <p:nvPr/>
        </p:nvPicPr>
        <p:blipFill>
          <a:blip r:embed="rId2" cstate="print"/>
          <a:srcRect/>
          <a:stretch>
            <a:fillRect/>
          </a:stretch>
        </p:blipFill>
        <p:spPr bwMode="auto">
          <a:xfrm>
            <a:off x="228600" y="1600199"/>
            <a:ext cx="3661787" cy="3657601"/>
          </a:xfrm>
          <a:prstGeom prst="rect">
            <a:avLst/>
          </a:prstGeom>
          <a:noFill/>
        </p:spPr>
      </p:pic>
      <p:pic>
        <p:nvPicPr>
          <p:cNvPr id="1029" name="Picture 5" descr="C:\Projects\Stringybark Creek\Models\LSC_2p25_5_4tribs\Analysis\Figure2.jpg"/>
          <p:cNvPicPr>
            <a:picLocks noChangeAspect="1" noChangeArrowheads="1"/>
          </p:cNvPicPr>
          <p:nvPr/>
        </p:nvPicPr>
        <p:blipFill>
          <a:blip r:embed="rId3" cstate="print"/>
          <a:srcRect/>
          <a:stretch>
            <a:fillRect/>
          </a:stretch>
        </p:blipFill>
        <p:spPr bwMode="auto">
          <a:xfrm>
            <a:off x="4291855" y="1622010"/>
            <a:ext cx="4699745" cy="2111790"/>
          </a:xfrm>
          <a:prstGeom prst="rect">
            <a:avLst/>
          </a:prstGeom>
          <a:noFill/>
        </p:spPr>
      </p:pic>
      <p:sp>
        <p:nvSpPr>
          <p:cNvPr id="9" name="Content Placeholder 2"/>
          <p:cNvSpPr txBox="1">
            <a:spLocks/>
          </p:cNvSpPr>
          <p:nvPr/>
        </p:nvSpPr>
        <p:spPr>
          <a:xfrm>
            <a:off x="152400" y="5334000"/>
            <a:ext cx="8382000" cy="14478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Still to do: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Complete hydrologic model calibration and provide inflows for various scenarios.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Extend hydraulic model to encompass urban areas.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Validate stream conditioning by measuring distributed channel bottom elevations.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Collect data to parameterize distributed channel surfaces and vegetation and in hydraulic model.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Validate hydraulic model over extended area which includes</a:t>
            </a:r>
            <a:r>
              <a:rPr kumimoji="0" lang="en-US" sz="3200" b="0" i="0" u="none" strike="noStrike" kern="1200" cap="none" spc="0" normalizeH="0" noProof="0" dirty="0" smtClean="0">
                <a:ln>
                  <a:noFill/>
                </a:ln>
                <a:solidFill>
                  <a:schemeClr val="tx1"/>
                </a:solidFill>
                <a:effectLst/>
                <a:uLnTx/>
                <a:uFillTx/>
                <a:latin typeface="+mn-lt"/>
                <a:ea typeface="+mn-ea"/>
                <a:cs typeface="+mn-cs"/>
              </a:rPr>
              <a:t> culvers.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Model</a:t>
            </a:r>
            <a:r>
              <a:rPr kumimoji="0" lang="en-US" sz="3200" b="0" i="0" u="none" strike="noStrike" kern="1200" cap="none" spc="0" normalizeH="0" noProof="0" dirty="0" smtClean="0">
                <a:ln>
                  <a:noFill/>
                </a:ln>
                <a:solidFill>
                  <a:schemeClr val="tx1"/>
                </a:solidFill>
                <a:effectLst/>
                <a:uLnTx/>
                <a:uFillTx/>
                <a:latin typeface="+mn-lt"/>
                <a:ea typeface="+mn-ea"/>
                <a:cs typeface="+mn-cs"/>
              </a:rPr>
              <a:t> event able to produce flood stage.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5" descr="DSC01196.JPG"/>
          <p:cNvPicPr>
            <a:picLocks noChangeAspect="1"/>
          </p:cNvPicPr>
          <p:nvPr/>
        </p:nvPicPr>
        <p:blipFill>
          <a:blip r:embed="rId4" cstate="print"/>
          <a:srcRect/>
          <a:stretch>
            <a:fillRect/>
          </a:stretch>
        </p:blipFill>
        <p:spPr bwMode="auto">
          <a:xfrm>
            <a:off x="7162800" y="3886200"/>
            <a:ext cx="1828800" cy="1371388"/>
          </a:xfrm>
          <a:prstGeom prst="rect">
            <a:avLst/>
          </a:prstGeom>
          <a:noFill/>
          <a:ln w="9525">
            <a:noFill/>
            <a:miter lim="800000"/>
            <a:headEnd/>
            <a:tailEnd/>
          </a:ln>
        </p:spPr>
      </p:pic>
      <p:pic>
        <p:nvPicPr>
          <p:cNvPr id="15" name="Content Placeholder 3" descr="RIMG0019.JPG"/>
          <p:cNvPicPr>
            <a:picLocks noChangeAspect="1"/>
          </p:cNvPicPr>
          <p:nvPr/>
        </p:nvPicPr>
        <p:blipFill>
          <a:blip r:embed="rId5" cstate="print"/>
          <a:srcRect t="-90"/>
          <a:stretch>
            <a:fillRect/>
          </a:stretch>
        </p:blipFill>
        <p:spPr>
          <a:xfrm>
            <a:off x="7162800" y="5334000"/>
            <a:ext cx="1828800" cy="1371600"/>
          </a:xfrm>
          <a:prstGeom prst="rect">
            <a:avLst/>
          </a:prstGeom>
        </p:spPr>
      </p:pic>
      <p:pic>
        <p:nvPicPr>
          <p:cNvPr id="17" name="Content Placeholder 3" descr="RIMG0017.JPG"/>
          <p:cNvPicPr>
            <a:picLocks noChangeAspect="1"/>
          </p:cNvPicPr>
          <p:nvPr/>
        </p:nvPicPr>
        <p:blipFill>
          <a:blip r:embed="rId6" cstate="print"/>
          <a:srcRect/>
          <a:stretch>
            <a:fillRect/>
          </a:stretch>
        </p:blipFill>
        <p:spPr>
          <a:xfrm>
            <a:off x="4287808" y="3886200"/>
            <a:ext cx="2493992"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TotalTime>
  <Words>490</Words>
  <Application>Microsoft Office PowerPoint</Application>
  <PresentationFormat>On-screen Show (4:3)</PresentationFormat>
  <Paragraphs>49</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Impacts of catchment-scale flow regime management on channel flooding and geomorphic stability</vt:lpstr>
      <vt:lpstr>Motivation and Research Objectives</vt:lpstr>
      <vt:lpstr>Approach</vt:lpstr>
      <vt:lpstr>Results to Date (work in progress)</vt:lpstr>
      <vt:lpstr>Results to Date (work in progress)</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Stringy</dc:title>
  <dc:creator>J_Schubert</dc:creator>
  <cp:lastModifiedBy>Brett Sanders</cp:lastModifiedBy>
  <cp:revision>298</cp:revision>
  <dcterms:created xsi:type="dcterms:W3CDTF">2014-01-24T18:49:46Z</dcterms:created>
  <dcterms:modified xsi:type="dcterms:W3CDTF">2014-01-24T18:57:09Z</dcterms:modified>
</cp:coreProperties>
</file>