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3671" r:id="rId2"/>
    <p:sldMasterId id="2147483678" r:id="rId3"/>
    <p:sldMasterId id="2147483683" r:id="rId4"/>
    <p:sldMasterId id="2147483691" r:id="rId5"/>
    <p:sldMasterId id="2147483706" r:id="rId6"/>
  </p:sldMasterIdLst>
  <p:notesMasterIdLst>
    <p:notesMasterId r:id="rId23"/>
  </p:notesMasterIdLst>
  <p:handoutMasterIdLst>
    <p:handoutMasterId r:id="rId24"/>
  </p:handoutMasterIdLst>
  <p:sldIdLst>
    <p:sldId id="1332" r:id="rId7"/>
    <p:sldId id="1561" r:id="rId8"/>
    <p:sldId id="1562" r:id="rId9"/>
    <p:sldId id="1563" r:id="rId10"/>
    <p:sldId id="1568" r:id="rId11"/>
    <p:sldId id="1574" r:id="rId12"/>
    <p:sldId id="1575" r:id="rId13"/>
    <p:sldId id="1576" r:id="rId14"/>
    <p:sldId id="1583" r:id="rId15"/>
    <p:sldId id="1578" r:id="rId16"/>
    <p:sldId id="1579" r:id="rId17"/>
    <p:sldId id="1580" r:id="rId18"/>
    <p:sldId id="1584" r:id="rId19"/>
    <p:sldId id="1581" r:id="rId20"/>
    <p:sldId id="1582" r:id="rId21"/>
    <p:sldId id="1573" r:id="rId22"/>
  </p:sldIdLst>
  <p:sldSz cx="9144000" cy="6858000" type="overhead"/>
  <p:notesSz cx="7077075" cy="93837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Font typeface="Marlett" pitchFamily="2" charset="2"/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7136" algn="l" rtl="0" eaLnBrk="0" fontAlgn="base" hangingPunct="0">
      <a:spcBef>
        <a:spcPct val="0"/>
      </a:spcBef>
      <a:spcAft>
        <a:spcPct val="0"/>
      </a:spcAft>
      <a:buFont typeface="Marlett" pitchFamily="2" charset="2"/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4272" algn="l" rtl="0" eaLnBrk="0" fontAlgn="base" hangingPunct="0">
      <a:spcBef>
        <a:spcPct val="0"/>
      </a:spcBef>
      <a:spcAft>
        <a:spcPct val="0"/>
      </a:spcAft>
      <a:buFont typeface="Marlett" pitchFamily="2" charset="2"/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71407" algn="l" rtl="0" eaLnBrk="0" fontAlgn="base" hangingPunct="0">
      <a:spcBef>
        <a:spcPct val="0"/>
      </a:spcBef>
      <a:spcAft>
        <a:spcPct val="0"/>
      </a:spcAft>
      <a:buFont typeface="Marlett" pitchFamily="2" charset="2"/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8542" algn="l" rtl="0" eaLnBrk="0" fontAlgn="base" hangingPunct="0">
      <a:spcBef>
        <a:spcPct val="0"/>
      </a:spcBef>
      <a:spcAft>
        <a:spcPct val="0"/>
      </a:spcAft>
      <a:buFont typeface="Marlett" pitchFamily="2" charset="2"/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5678" algn="l" defTabSz="914272" rtl="0" eaLnBrk="1" latinLnBrk="0" hangingPunct="1"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2814" algn="l" defTabSz="914272" rtl="0" eaLnBrk="1" latinLnBrk="0" hangingPunct="1"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7pPr>
    <a:lvl8pPr marL="3199950" algn="l" defTabSz="914272" rtl="0" eaLnBrk="1" latinLnBrk="0" hangingPunct="1"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086" algn="l" defTabSz="914272" rtl="0" eaLnBrk="1" latinLnBrk="0" hangingPunct="1">
      <a:defRPr sz="2400" b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4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B71"/>
    <a:srgbClr val="0033CC"/>
    <a:srgbClr val="FF5D5D"/>
    <a:srgbClr val="D4DEFF"/>
    <a:srgbClr val="FF1515"/>
    <a:srgbClr val="FFFF99"/>
    <a:srgbClr val="8488C4"/>
    <a:srgbClr val="96AB94"/>
    <a:srgbClr val="FF99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6565" autoAdjust="0"/>
    <p:restoredTop sz="79298" autoAdjust="0"/>
  </p:normalViewPr>
  <p:slideViewPr>
    <p:cSldViewPr snapToGrid="0">
      <p:cViewPr varScale="1">
        <p:scale>
          <a:sx n="62" d="100"/>
          <a:sy n="62" d="100"/>
        </p:scale>
        <p:origin x="72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894"/>
    </p:cViewPr>
  </p:sorterViewPr>
  <p:notesViewPr>
    <p:cSldViewPr snapToGrid="0">
      <p:cViewPr varScale="1">
        <p:scale>
          <a:sx n="84" d="100"/>
          <a:sy n="84" d="100"/>
        </p:scale>
        <p:origin x="-3738" y="-96"/>
      </p:cViewPr>
      <p:guideLst>
        <p:guide orient="horz" pos="2954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338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0"/>
            <a:ext cx="30686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19" tIns="0" rIns="19719" bIns="0" numCol="1" anchor="t" anchorCtr="0" compatLnSpc="1">
            <a:prstTxWarp prst="textNoShape">
              <a:avLst/>
            </a:prstTxWarp>
          </a:bodyPr>
          <a:lstStyle>
            <a:lvl1pPr defTabSz="946654">
              <a:buFontTx/>
              <a:buNone/>
              <a:defRPr sz="1000" b="0" i="1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0025" y="0"/>
            <a:ext cx="30686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19" tIns="0" rIns="19719" bIns="0" numCol="1" anchor="t" anchorCtr="0" compatLnSpc="1">
            <a:prstTxWarp prst="textNoShape">
              <a:avLst/>
            </a:prstTxWarp>
          </a:bodyPr>
          <a:lstStyle>
            <a:lvl1pPr algn="r" defTabSz="946654">
              <a:buFontTx/>
              <a:buNone/>
              <a:defRPr sz="1000" b="0" i="1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915400"/>
            <a:ext cx="30686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19" tIns="0" rIns="19719" bIns="0" numCol="1" anchor="b" anchorCtr="0" compatLnSpc="1">
            <a:prstTxWarp prst="textNoShape">
              <a:avLst/>
            </a:prstTxWarp>
          </a:bodyPr>
          <a:lstStyle>
            <a:lvl1pPr defTabSz="946654">
              <a:buFontTx/>
              <a:buNone/>
              <a:defRPr sz="1000" b="0" i="1" u="none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0025" y="8915400"/>
            <a:ext cx="3068638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719" tIns="0" rIns="19719" bIns="0" numCol="1" anchor="b" anchorCtr="0" compatLnSpc="1">
            <a:prstTxWarp prst="textNoShape">
              <a:avLst/>
            </a:prstTxWarp>
          </a:bodyPr>
          <a:lstStyle>
            <a:lvl1pPr algn="r" defTabSz="946654">
              <a:buFontTx/>
              <a:buNone/>
              <a:defRPr sz="1000" b="0" i="1" u="none">
                <a:latin typeface="Times New Roman" pitchFamily="18" charset="0"/>
              </a:defRPr>
            </a:lvl1pPr>
          </a:lstStyle>
          <a:p>
            <a:pPr>
              <a:defRPr/>
            </a:pPr>
            <a:fld id="{BB00733C-AB86-4042-ABBB-29FA46D87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1388" y="4481513"/>
            <a:ext cx="51943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11" tIns="46012" rIns="95311" bIns="460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506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731838"/>
            <a:ext cx="4689475" cy="3516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90968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845" indent="-2857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2839" indent="-2285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99974" indent="-2285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111" indent="-2285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678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14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50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86" algn="l" defTabSz="9142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3800" y="704850"/>
            <a:ext cx="4689475" cy="351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E9FAC9-21D7-4481-B7F5-A3B019FBE9B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71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3" indent="-171423">
              <a:buFont typeface="Arial" pitchFamily="34" charset="0"/>
              <a:buChar char="•"/>
            </a:pPr>
            <a:r>
              <a:rPr lang="en-US" dirty="0" smtClean="0"/>
              <a:t>First of a kind demonstration</a:t>
            </a:r>
            <a:endParaRPr lang="en-US" dirty="0"/>
          </a:p>
          <a:p>
            <a:pPr marL="171423" indent="-171423">
              <a:buFont typeface="Arial" pitchFamily="34" charset="0"/>
              <a:buChar char="•"/>
            </a:pPr>
            <a:r>
              <a:rPr lang="en-US" dirty="0" smtClean="0"/>
              <a:t>Example of strategic alliance fostered by the NFCRC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2DA652-336E-4001-BAA8-4DD8FF80A0C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6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0552" eaLnBrk="1" hangingPunct="1">
              <a:defRPr/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7713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1990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12185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989"/>
            <a:fld id="{041B493B-5CA2-4D36-822F-AA6528774F27}" type="slidenum">
              <a:rPr lang="en-US" smtClean="0"/>
              <a:pPr defTabSz="918989"/>
              <a:t>12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3961592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0D492-37C6-4782-8D4B-6B11D695A72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833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407181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42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685800" y="914400"/>
            <a:ext cx="7772400" cy="14478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0" u="non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122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2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80753" y="155938"/>
            <a:ext cx="8825024" cy="6858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0" u="non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53" y="136409"/>
            <a:ext cx="8825024" cy="71596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3" y="999461"/>
            <a:ext cx="8825024" cy="5414158"/>
          </a:xfrm>
        </p:spPr>
        <p:txBody>
          <a:bodyPr/>
          <a:lstStyle>
            <a:lvl1pPr>
              <a:spcBef>
                <a:spcPts val="0"/>
              </a:spcBef>
              <a:defRPr sz="2400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000" b="1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21" y="5975469"/>
            <a:ext cx="876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85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>
          <a:xfrm>
            <a:off x="457200" y="304800"/>
            <a:ext cx="8229600" cy="6858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0" u="none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3"/>
            <a:ext cx="4038600" cy="4906963"/>
          </a:xfrm>
        </p:spPr>
        <p:txBody>
          <a:bodyPr/>
          <a:lstStyle>
            <a:lvl1pPr>
              <a:spcBef>
                <a:spcPts val="0"/>
              </a:spcBef>
              <a:defRPr sz="2400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000" b="1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3"/>
            <a:ext cx="4038600" cy="4906963"/>
          </a:xfrm>
        </p:spPr>
        <p:txBody>
          <a:bodyPr/>
          <a:lstStyle>
            <a:lvl1pPr>
              <a:spcBef>
                <a:spcPts val="0"/>
              </a:spcBef>
              <a:defRPr sz="2400" b="1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000" b="1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21" y="5975469"/>
            <a:ext cx="876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5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F883E42E-0259-4457-9143-A7C2B7A21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3949"/>
            <a:ext cx="2133600" cy="365125"/>
          </a:xfrm>
          <a:prstGeom prst="rect">
            <a:avLst/>
          </a:prstGeom>
        </p:spPr>
        <p:txBody>
          <a:bodyPr/>
          <a:lstStyle/>
          <a:p>
            <a:fld id="{67DC8313-05FC-4888-A998-05922B8E78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27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2" indent="0">
              <a:buNone/>
              <a:defRPr sz="1600" b="1"/>
            </a:lvl5pPr>
            <a:lvl6pPr marL="2285678" indent="0">
              <a:buNone/>
              <a:defRPr sz="1600" b="1"/>
            </a:lvl6pPr>
            <a:lvl7pPr marL="2742814" indent="0">
              <a:buNone/>
              <a:defRPr sz="1600" b="1"/>
            </a:lvl7pPr>
            <a:lvl8pPr marL="3199950" indent="0">
              <a:buNone/>
              <a:defRPr sz="1600" b="1"/>
            </a:lvl8pPr>
            <a:lvl9pPr marL="36570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2" indent="0">
              <a:buNone/>
              <a:defRPr sz="1600" b="1"/>
            </a:lvl5pPr>
            <a:lvl6pPr marL="2285678" indent="0">
              <a:buNone/>
              <a:defRPr sz="1600" b="1"/>
            </a:lvl6pPr>
            <a:lvl7pPr marL="2742814" indent="0">
              <a:buNone/>
              <a:defRPr sz="1600" b="1"/>
            </a:lvl7pPr>
            <a:lvl8pPr marL="3199950" indent="0">
              <a:buNone/>
              <a:defRPr sz="1600" b="1"/>
            </a:lvl8pPr>
            <a:lvl9pPr marL="36570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F883E42E-0259-4457-9143-A7C2B7A217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83949"/>
            <a:ext cx="2133600" cy="365125"/>
          </a:xfrm>
          <a:prstGeom prst="rect">
            <a:avLst/>
          </a:prstGeom>
        </p:spPr>
        <p:txBody>
          <a:bodyPr/>
          <a:lstStyle/>
          <a:p>
            <a:fld id="{67DC8313-05FC-4888-A998-05922B8E78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8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30" y="163711"/>
            <a:ext cx="8777432" cy="105519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8015" y="927200"/>
            <a:ext cx="4134715" cy="55899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273" y="927202"/>
            <a:ext cx="4134716" cy="27235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1273" y="3793632"/>
            <a:ext cx="4134716" cy="27235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14593" y="6563323"/>
            <a:ext cx="929409" cy="2946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ED5EBD-C054-4177-B81E-85A7BE25CBA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>
                <a:solidFill>
                  <a:prstClr val="black">
                    <a:tint val="75000"/>
                  </a:prstClr>
                </a:solidFill>
              </a:rPr>
              <a:t> of 18</a:t>
            </a:r>
          </a:p>
        </p:txBody>
      </p:sp>
    </p:spTree>
    <p:extLst>
      <p:ext uri="{BB962C8B-B14F-4D97-AF65-F5344CB8AC3E}">
        <p14:creationId xmlns:p14="http://schemas.microsoft.com/office/powerpoint/2010/main" val="244427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24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6" indent="0" algn="ctr">
              <a:buNone/>
              <a:defRPr/>
            </a:lvl2pPr>
            <a:lvl3pPr marL="914272" indent="0" algn="ctr">
              <a:buNone/>
              <a:defRPr/>
            </a:lvl3pPr>
            <a:lvl4pPr marL="1371407" indent="0" algn="ctr">
              <a:buNone/>
              <a:defRPr/>
            </a:lvl4pPr>
            <a:lvl5pPr marL="1828542" indent="0" algn="ctr">
              <a:buNone/>
              <a:defRPr/>
            </a:lvl5pPr>
            <a:lvl6pPr marL="2285678" indent="0" algn="ctr">
              <a:buNone/>
              <a:defRPr/>
            </a:lvl6pPr>
            <a:lvl7pPr marL="2742814" indent="0" algn="ctr">
              <a:buNone/>
              <a:defRPr/>
            </a:lvl7pPr>
            <a:lvl8pPr marL="3199950" indent="0" algn="ctr">
              <a:buNone/>
              <a:defRPr/>
            </a:lvl8pPr>
            <a:lvl9pPr marL="365708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61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00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6" indent="0">
              <a:buNone/>
              <a:defRPr sz="1800"/>
            </a:lvl2pPr>
            <a:lvl3pPr marL="914272" indent="0">
              <a:buNone/>
              <a:defRPr sz="1600"/>
            </a:lvl3pPr>
            <a:lvl4pPr marL="1371407" indent="0">
              <a:buNone/>
              <a:defRPr sz="1400"/>
            </a:lvl4pPr>
            <a:lvl5pPr marL="1828542" indent="0">
              <a:buNone/>
              <a:defRPr sz="1400"/>
            </a:lvl5pPr>
            <a:lvl6pPr marL="2285678" indent="0">
              <a:buNone/>
              <a:defRPr sz="1400"/>
            </a:lvl6pPr>
            <a:lvl7pPr marL="2742814" indent="0">
              <a:buNone/>
              <a:defRPr sz="1400"/>
            </a:lvl7pPr>
            <a:lvl8pPr marL="3199950" indent="0">
              <a:buNone/>
              <a:defRPr sz="1400"/>
            </a:lvl8pPr>
            <a:lvl9pPr marL="365708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39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685800" y="914400"/>
            <a:ext cx="7772400" cy="14478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0" u="non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122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27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927102"/>
            <a:ext cx="4127500" cy="558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7102"/>
            <a:ext cx="4127500" cy="558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66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2" indent="0">
              <a:buNone/>
              <a:defRPr sz="1600" b="1"/>
            </a:lvl5pPr>
            <a:lvl6pPr marL="2285678" indent="0">
              <a:buNone/>
              <a:defRPr sz="1600" b="1"/>
            </a:lvl6pPr>
            <a:lvl7pPr marL="2742814" indent="0">
              <a:buNone/>
              <a:defRPr sz="1600" b="1"/>
            </a:lvl7pPr>
            <a:lvl8pPr marL="3199950" indent="0">
              <a:buNone/>
              <a:defRPr sz="1600" b="1"/>
            </a:lvl8pPr>
            <a:lvl9pPr marL="36570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2" indent="0">
              <a:buNone/>
              <a:defRPr sz="1600" b="1"/>
            </a:lvl5pPr>
            <a:lvl6pPr marL="2285678" indent="0">
              <a:buNone/>
              <a:defRPr sz="1600" b="1"/>
            </a:lvl6pPr>
            <a:lvl7pPr marL="2742814" indent="0">
              <a:buNone/>
              <a:defRPr sz="1600" b="1"/>
            </a:lvl7pPr>
            <a:lvl8pPr marL="3199950" indent="0">
              <a:buNone/>
              <a:defRPr sz="1600" b="1"/>
            </a:lvl8pPr>
            <a:lvl9pPr marL="36570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0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333399">
                  <a:shade val="30000"/>
                  <a:satMod val="115000"/>
                </a:srgbClr>
              </a:gs>
              <a:gs pos="50000">
                <a:srgbClr val="333399">
                  <a:shade val="67500"/>
                  <a:satMod val="115000"/>
                </a:srgbClr>
              </a:gs>
              <a:gs pos="100000">
                <a:srgbClr val="333399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9255" tIns="49628" rIns="99255" bIns="49628" numCol="1" anchor="ctr" anchorCtr="0" compatLnSpc="1">
            <a:prstTxWarp prst="textNoShape">
              <a:avLst/>
            </a:prstTxWarp>
          </a:bodyPr>
          <a:lstStyle>
            <a:lvl1pPr algn="ctr" defTabSz="992050" rtl="0" eaLnBrk="0" fontAlgn="base" hangingPunct="0">
              <a:spcBef>
                <a:spcPct val="0"/>
              </a:spcBef>
              <a:spcAft>
                <a:spcPct val="0"/>
              </a:spcAft>
              <a:defRPr lang="en-US" sz="3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28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692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2" indent="0">
              <a:buNone/>
              <a:defRPr sz="900"/>
            </a:lvl5pPr>
            <a:lvl6pPr marL="2285678" indent="0">
              <a:buNone/>
              <a:defRPr sz="900"/>
            </a:lvl6pPr>
            <a:lvl7pPr marL="2742814" indent="0">
              <a:buNone/>
              <a:defRPr sz="900"/>
            </a:lvl7pPr>
            <a:lvl8pPr marL="3199950" indent="0">
              <a:buNone/>
              <a:defRPr sz="900"/>
            </a:lvl8pPr>
            <a:lvl9pPr marL="36570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87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7" indent="0">
              <a:buNone/>
              <a:defRPr sz="2000"/>
            </a:lvl4pPr>
            <a:lvl5pPr marL="1828542" indent="0">
              <a:buNone/>
              <a:defRPr sz="2000"/>
            </a:lvl5pPr>
            <a:lvl6pPr marL="2285678" indent="0">
              <a:buNone/>
              <a:defRPr sz="2000"/>
            </a:lvl6pPr>
            <a:lvl7pPr marL="2742814" indent="0">
              <a:buNone/>
              <a:defRPr sz="2000"/>
            </a:lvl7pPr>
            <a:lvl8pPr marL="3199950" indent="0">
              <a:buNone/>
              <a:defRPr sz="2000"/>
            </a:lvl8pPr>
            <a:lvl9pPr marL="365708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2" indent="0">
              <a:buNone/>
              <a:defRPr sz="900"/>
            </a:lvl5pPr>
            <a:lvl6pPr marL="2285678" indent="0">
              <a:buNone/>
              <a:defRPr sz="900"/>
            </a:lvl6pPr>
            <a:lvl7pPr marL="2742814" indent="0">
              <a:buNone/>
              <a:defRPr sz="900"/>
            </a:lvl7pPr>
            <a:lvl8pPr marL="3199950" indent="0">
              <a:buNone/>
              <a:defRPr sz="900"/>
            </a:lvl8pPr>
            <a:lvl9pPr marL="36570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05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41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90" y="163513"/>
            <a:ext cx="2225675" cy="6353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1" y="163513"/>
            <a:ext cx="6529388" cy="6353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24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2" y="163513"/>
            <a:ext cx="8907463" cy="608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8300" y="927101"/>
            <a:ext cx="8407400" cy="271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797300"/>
            <a:ext cx="8407400" cy="2719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40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2" y="163513"/>
            <a:ext cx="8907463" cy="608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8300" y="927102"/>
            <a:ext cx="4127500" cy="5589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7102"/>
            <a:ext cx="4127500" cy="5589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2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2"/>
            <a:ext cx="7772400" cy="1470025"/>
          </a:xfrm>
          <a:prstGeom prst="rect">
            <a:avLst/>
          </a:prstGeom>
        </p:spPr>
        <p:txBody>
          <a:bodyPr lIns="91427" tIns="45714" rIns="91427" bIns="45714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70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2" y="163513"/>
            <a:ext cx="8907463" cy="608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8300" y="927102"/>
            <a:ext cx="4127500" cy="5589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27101"/>
            <a:ext cx="4127500" cy="271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97300"/>
            <a:ext cx="4127500" cy="2719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627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36" indent="0" algn="ctr">
              <a:buNone/>
              <a:defRPr/>
            </a:lvl2pPr>
            <a:lvl3pPr marL="914272" indent="0" algn="ctr">
              <a:buNone/>
              <a:defRPr/>
            </a:lvl3pPr>
            <a:lvl4pPr marL="1371407" indent="0" algn="ctr">
              <a:buNone/>
              <a:defRPr/>
            </a:lvl4pPr>
            <a:lvl5pPr marL="1828542" indent="0" algn="ctr">
              <a:buNone/>
              <a:defRPr/>
            </a:lvl5pPr>
            <a:lvl6pPr marL="2285678" indent="0" algn="ctr">
              <a:buNone/>
              <a:defRPr/>
            </a:lvl6pPr>
            <a:lvl7pPr marL="2742814" indent="0" algn="ctr">
              <a:buNone/>
              <a:defRPr/>
            </a:lvl7pPr>
            <a:lvl8pPr marL="3199950" indent="0" algn="ctr">
              <a:buNone/>
              <a:defRPr/>
            </a:lvl8pPr>
            <a:lvl9pPr marL="365708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37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01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6" indent="0">
              <a:buNone/>
              <a:defRPr sz="1800"/>
            </a:lvl2pPr>
            <a:lvl3pPr marL="914272" indent="0">
              <a:buNone/>
              <a:defRPr sz="1600"/>
            </a:lvl3pPr>
            <a:lvl4pPr marL="1371407" indent="0">
              <a:buNone/>
              <a:defRPr sz="1400"/>
            </a:lvl4pPr>
            <a:lvl5pPr marL="1828542" indent="0">
              <a:buNone/>
              <a:defRPr sz="1400"/>
            </a:lvl5pPr>
            <a:lvl6pPr marL="2285678" indent="0">
              <a:buNone/>
              <a:defRPr sz="1400"/>
            </a:lvl6pPr>
            <a:lvl7pPr marL="2742814" indent="0">
              <a:buNone/>
              <a:defRPr sz="1400"/>
            </a:lvl7pPr>
            <a:lvl8pPr marL="3199950" indent="0">
              <a:buNone/>
              <a:defRPr sz="1400"/>
            </a:lvl8pPr>
            <a:lvl9pPr marL="365708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824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0" y="927102"/>
            <a:ext cx="4127500" cy="558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7102"/>
            <a:ext cx="4127500" cy="5589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17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2" indent="0">
              <a:buNone/>
              <a:defRPr sz="1600" b="1"/>
            </a:lvl5pPr>
            <a:lvl6pPr marL="2285678" indent="0">
              <a:buNone/>
              <a:defRPr sz="1600" b="1"/>
            </a:lvl6pPr>
            <a:lvl7pPr marL="2742814" indent="0">
              <a:buNone/>
              <a:defRPr sz="1600" b="1"/>
            </a:lvl7pPr>
            <a:lvl8pPr marL="3199950" indent="0">
              <a:buNone/>
              <a:defRPr sz="1600" b="1"/>
            </a:lvl8pPr>
            <a:lvl9pPr marL="36570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6" indent="0">
              <a:buNone/>
              <a:defRPr sz="2000" b="1"/>
            </a:lvl2pPr>
            <a:lvl3pPr marL="914272" indent="0">
              <a:buNone/>
              <a:defRPr sz="1800" b="1"/>
            </a:lvl3pPr>
            <a:lvl4pPr marL="1371407" indent="0">
              <a:buNone/>
              <a:defRPr sz="1600" b="1"/>
            </a:lvl4pPr>
            <a:lvl5pPr marL="1828542" indent="0">
              <a:buNone/>
              <a:defRPr sz="1600" b="1"/>
            </a:lvl5pPr>
            <a:lvl6pPr marL="2285678" indent="0">
              <a:buNone/>
              <a:defRPr sz="1600" b="1"/>
            </a:lvl6pPr>
            <a:lvl7pPr marL="2742814" indent="0">
              <a:buNone/>
              <a:defRPr sz="1600" b="1"/>
            </a:lvl7pPr>
            <a:lvl8pPr marL="3199950" indent="0">
              <a:buNone/>
              <a:defRPr sz="1600" b="1"/>
            </a:lvl8pPr>
            <a:lvl9pPr marL="365708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59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333399">
                  <a:shade val="30000"/>
                  <a:satMod val="115000"/>
                </a:srgbClr>
              </a:gs>
              <a:gs pos="50000">
                <a:srgbClr val="333399">
                  <a:shade val="67500"/>
                  <a:satMod val="115000"/>
                </a:srgbClr>
              </a:gs>
              <a:gs pos="100000">
                <a:srgbClr val="333399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9255" tIns="49628" rIns="99255" bIns="49628" numCol="1" anchor="ctr" anchorCtr="0" compatLnSpc="1">
            <a:prstTxWarp prst="textNoShape">
              <a:avLst/>
            </a:prstTxWarp>
          </a:bodyPr>
          <a:lstStyle>
            <a:lvl1pPr algn="ctr" defTabSz="992050" rtl="0" eaLnBrk="0" fontAlgn="base" hangingPunct="0">
              <a:spcBef>
                <a:spcPct val="0"/>
              </a:spcBef>
              <a:spcAft>
                <a:spcPct val="0"/>
              </a:spcAft>
              <a:defRPr lang="en-US" sz="31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810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14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2" indent="0">
              <a:buNone/>
              <a:defRPr sz="900"/>
            </a:lvl5pPr>
            <a:lvl6pPr marL="2285678" indent="0">
              <a:buNone/>
              <a:defRPr sz="900"/>
            </a:lvl6pPr>
            <a:lvl7pPr marL="2742814" indent="0">
              <a:buNone/>
              <a:defRPr sz="900"/>
            </a:lvl7pPr>
            <a:lvl8pPr marL="3199950" indent="0">
              <a:buNone/>
              <a:defRPr sz="900"/>
            </a:lvl8pPr>
            <a:lvl9pPr marL="36570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30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36" indent="0">
              <a:buNone/>
              <a:defRPr sz="2800"/>
            </a:lvl2pPr>
            <a:lvl3pPr marL="914272" indent="0">
              <a:buNone/>
              <a:defRPr sz="2400"/>
            </a:lvl3pPr>
            <a:lvl4pPr marL="1371407" indent="0">
              <a:buNone/>
              <a:defRPr sz="2000"/>
            </a:lvl4pPr>
            <a:lvl5pPr marL="1828542" indent="0">
              <a:buNone/>
              <a:defRPr sz="2000"/>
            </a:lvl5pPr>
            <a:lvl6pPr marL="2285678" indent="0">
              <a:buNone/>
              <a:defRPr sz="2000"/>
            </a:lvl6pPr>
            <a:lvl7pPr marL="2742814" indent="0">
              <a:buNone/>
              <a:defRPr sz="2000"/>
            </a:lvl7pPr>
            <a:lvl8pPr marL="3199950" indent="0">
              <a:buNone/>
              <a:defRPr sz="2000"/>
            </a:lvl8pPr>
            <a:lvl9pPr marL="365708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36" indent="0">
              <a:buNone/>
              <a:defRPr sz="1200"/>
            </a:lvl2pPr>
            <a:lvl3pPr marL="914272" indent="0">
              <a:buNone/>
              <a:defRPr sz="1000"/>
            </a:lvl3pPr>
            <a:lvl4pPr marL="1371407" indent="0">
              <a:buNone/>
              <a:defRPr sz="900"/>
            </a:lvl4pPr>
            <a:lvl5pPr marL="1828542" indent="0">
              <a:buNone/>
              <a:defRPr sz="900"/>
            </a:lvl5pPr>
            <a:lvl6pPr marL="2285678" indent="0">
              <a:buNone/>
              <a:defRPr sz="900"/>
            </a:lvl6pPr>
            <a:lvl7pPr marL="2742814" indent="0">
              <a:buNone/>
              <a:defRPr sz="900"/>
            </a:lvl7pPr>
            <a:lvl8pPr marL="3199950" indent="0">
              <a:buNone/>
              <a:defRPr sz="900"/>
            </a:lvl8pPr>
            <a:lvl9pPr marL="365708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342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25104"/>
            <a:ext cx="8686800" cy="1143000"/>
          </a:xfrm>
          <a:prstGeom prst="rect">
            <a:avLst/>
          </a:prstGeom>
        </p:spPr>
        <p:txBody>
          <a:bodyPr lIns="91427" tIns="45714" rIns="91427" bIns="45714"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>
            <a:off x="0" y="6553200"/>
            <a:ext cx="22860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pic>
        <p:nvPicPr>
          <p:cNvPr id="14" name="Picture 3" descr="O:\XDrive\APEP Administration\Image Library\LOGOS\Others\CASFCC\WEB logo versions\ShortRectangle_version\CaSFCC_rectang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792" y="6221104"/>
            <a:ext cx="1067912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74407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77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90" y="163513"/>
            <a:ext cx="2225675" cy="6353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1" y="163513"/>
            <a:ext cx="6529388" cy="6353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671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2" y="163513"/>
            <a:ext cx="8907463" cy="608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8300" y="927101"/>
            <a:ext cx="8407400" cy="271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300" y="3797300"/>
            <a:ext cx="8407400" cy="2719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239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2" y="163513"/>
            <a:ext cx="8907463" cy="608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8300" y="927102"/>
            <a:ext cx="4127500" cy="5589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7102"/>
            <a:ext cx="4127500" cy="5589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77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2" y="163513"/>
            <a:ext cx="8907463" cy="608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68300" y="927102"/>
            <a:ext cx="4127500" cy="5589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27101"/>
            <a:ext cx="4127500" cy="271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97300"/>
            <a:ext cx="4127500" cy="2719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152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2"/>
            <a:ext cx="7772400" cy="1470025"/>
          </a:xfrm>
          <a:prstGeom prst="rect">
            <a:avLst/>
          </a:prstGeom>
        </p:spPr>
        <p:txBody>
          <a:bodyPr lIns="91427" tIns="45714" rIns="91427" bIns="45714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0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2"/>
            <a:ext cx="7772400" cy="1470025"/>
          </a:xfrm>
          <a:prstGeom prst="rect">
            <a:avLst/>
          </a:prstGeom>
        </p:spPr>
        <p:txBody>
          <a:bodyPr lIns="91427" tIns="45714" rIns="91427" bIns="45714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6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2"/>
            <a:ext cx="7772400" cy="1470025"/>
          </a:xfrm>
          <a:prstGeom prst="rect">
            <a:avLst/>
          </a:prstGeom>
        </p:spPr>
        <p:txBody>
          <a:bodyPr lIns="91427" tIns="45714" rIns="91427" bIns="45714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6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2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4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685800" y="914400"/>
            <a:ext cx="7772400" cy="1447800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800" b="0" u="none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1228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7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32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21" y="5975469"/>
            <a:ext cx="876300" cy="876300"/>
          </a:xfrm>
          <a:prstGeom prst="rect">
            <a:avLst/>
          </a:prstGeom>
        </p:spPr>
      </p:pic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7620000" y="6644620"/>
            <a:ext cx="762000" cy="2526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  <a:effectLst/>
        </p:spPr>
        <p:txBody>
          <a:bodyPr lIns="91427" tIns="45714" rIns="91427" bIns="45714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fld id="{C4700BE6-16FF-487B-A202-BD4252622678}" type="slidenum">
              <a:rPr lang="en-US" sz="1000" b="0" u="none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r>
              <a:rPr lang="en-US" sz="1000" b="0" u="none" dirty="0" smtClean="0">
                <a:solidFill>
                  <a:srgbClr val="000000"/>
                </a:solidFill>
                <a:latin typeface="Arial" pitchFamily="34" charset="0"/>
              </a:rPr>
              <a:t>/24</a:t>
            </a:r>
            <a:endParaRPr lang="en-US" sz="1000" b="0" u="none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05296" y="6609288"/>
            <a:ext cx="3441551" cy="2526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  <a:effectLst/>
        </p:spPr>
        <p:txBody>
          <a:bodyPr wrap="square" lIns="91427" tIns="45714" rIns="91427" bIns="45714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000" b="0" u="none" dirty="0" smtClean="0">
                <a:solidFill>
                  <a:srgbClr val="000000"/>
                </a:solidFill>
                <a:sym typeface="Symbol"/>
              </a:rPr>
              <a:t>  2013 </a:t>
            </a:r>
            <a:r>
              <a:rPr lang="en-US" sz="1000" b="0" u="none" dirty="0" err="1" smtClean="0">
                <a:solidFill>
                  <a:srgbClr val="000000"/>
                </a:solidFill>
                <a:sym typeface="Symbol"/>
              </a:rPr>
              <a:t>UC</a:t>
            </a:r>
            <a:r>
              <a:rPr lang="en-US" sz="1000" b="0" u="none" dirty="0" smtClean="0">
                <a:solidFill>
                  <a:srgbClr val="000000"/>
                </a:solidFill>
                <a:sym typeface="Symbol"/>
              </a:rPr>
              <a:t> Irvine Advanced Power and Energy Program</a:t>
            </a:r>
            <a:endParaRPr lang="en-US" sz="1000" b="0" u="none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03078"/>
            <a:ext cx="41148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42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1" indent="-34285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5" indent="-2857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9" indent="-2285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4" indent="-2285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1" indent="-2285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6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2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8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3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8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572057"/>
            <a:ext cx="64008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b="0" u="none">
              <a:solidFill>
                <a:prstClr val="white"/>
              </a:solidFill>
            </a:endParaRPr>
          </a:p>
        </p:txBody>
      </p:sp>
      <p:sp>
        <p:nvSpPr>
          <p:cNvPr id="5" name="Rectangle 35"/>
          <p:cNvSpPr>
            <a:spLocks noChangeArrowheads="1"/>
          </p:cNvSpPr>
          <p:nvPr/>
        </p:nvSpPr>
        <p:spPr bwMode="auto">
          <a:xfrm>
            <a:off x="0" y="6587135"/>
            <a:ext cx="1981200" cy="27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4204" tIns="42102" rIns="84204" bIns="42102"/>
          <a:lstStyle/>
          <a:p>
            <a:pPr algn="r" eaLnBrk="1" fontAlgn="auto" hangingPunct="1">
              <a:spcAft>
                <a:spcPts val="0"/>
              </a:spcAft>
              <a:buFontTx/>
              <a:buNone/>
            </a:pPr>
            <a:r>
              <a:rPr lang="en-US" sz="1200" b="0" u="none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January 30, 2013</a:t>
            </a:r>
            <a:endParaRPr lang="en-US" sz="1200" b="0" u="none" dirty="0">
              <a:solidFill>
                <a:prstClr val="black"/>
              </a:solidFill>
              <a:latin typeface="Calibri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6453691"/>
            <a:ext cx="762000" cy="281531"/>
          </a:xfrm>
          <a:prstGeom prst="rect">
            <a:avLst/>
          </a:prstGeom>
          <a:noFill/>
        </p:spPr>
        <p:txBody>
          <a:bodyPr wrap="square" lIns="91427" tIns="45714" rIns="91427" bIns="45714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CBDB6233-4FE1-4E4E-9F61-2F23D583C04A}" type="slidenum">
              <a:rPr lang="en-US" sz="1200" b="0" u="none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r>
              <a:rPr lang="en-US" sz="1200" b="0" u="none" dirty="0" smtClean="0">
                <a:solidFill>
                  <a:prstClr val="black"/>
                </a:solidFill>
                <a:latin typeface="Calibri"/>
              </a:rPr>
              <a:t>/32</a:t>
            </a:r>
            <a:endParaRPr lang="en-US" sz="1200" b="0" u="none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3" descr="O:\XDrive\APEP Administration\Image Library\LOGOS\Others\CASFCC\WEB logo versions\ShortRectangle_version\CaSFCC_rectangl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8792" y="6221104"/>
            <a:ext cx="1067912" cy="609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-27296" y="6524775"/>
            <a:ext cx="2743200" cy="457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sz="1800" b="0" u="non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21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1" indent="-34285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5" indent="-2857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9" indent="-2285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4" indent="-2285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1" indent="-2285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6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2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8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3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8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21" y="5975469"/>
            <a:ext cx="876300" cy="876300"/>
          </a:xfrm>
          <a:prstGeom prst="rect">
            <a:avLst/>
          </a:prstGeom>
        </p:spPr>
      </p:pic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7620000" y="6644620"/>
            <a:ext cx="762000" cy="2526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  <a:effectLst/>
        </p:spPr>
        <p:txBody>
          <a:bodyPr lIns="91427" tIns="45714" rIns="91427" bIns="45714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fld id="{C4700BE6-16FF-487B-A202-BD4252622678}" type="slidenum">
              <a:rPr lang="en-US" sz="1000" b="0" u="none" smtClean="0">
                <a:solidFill>
                  <a:srgbClr val="000000"/>
                </a:solidFill>
                <a:latin typeface="Arial" pitchFamily="34" charset="0"/>
              </a:rPr>
              <a:pPr>
                <a:spcBef>
                  <a:spcPct val="50000"/>
                </a:spcBef>
                <a:buFontTx/>
                <a:buNone/>
                <a:defRPr/>
              </a:pPr>
              <a:t>‹#›</a:t>
            </a:fld>
            <a:r>
              <a:rPr lang="en-US" sz="1000" b="0" u="none" dirty="0" smtClean="0">
                <a:solidFill>
                  <a:srgbClr val="000000"/>
                </a:solidFill>
                <a:latin typeface="Arial" pitchFamily="34" charset="0"/>
              </a:rPr>
              <a:t>/24</a:t>
            </a:r>
            <a:endParaRPr lang="en-US" sz="1000" b="0" u="none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05296" y="6609288"/>
            <a:ext cx="3441551" cy="25267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med" len="lg"/>
          </a:ln>
          <a:effectLst/>
        </p:spPr>
        <p:txBody>
          <a:bodyPr wrap="square" lIns="91427" tIns="45714" rIns="91427" bIns="45714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000" b="0" u="none" dirty="0" smtClean="0">
                <a:solidFill>
                  <a:srgbClr val="000000"/>
                </a:solidFill>
                <a:sym typeface="Symbol"/>
              </a:rPr>
              <a:t>  2013 </a:t>
            </a:r>
            <a:r>
              <a:rPr lang="en-US" sz="1000" b="0" u="none" dirty="0" err="1" smtClean="0">
                <a:solidFill>
                  <a:srgbClr val="000000"/>
                </a:solidFill>
                <a:sym typeface="Symbol"/>
              </a:rPr>
              <a:t>UC</a:t>
            </a:r>
            <a:r>
              <a:rPr lang="en-US" sz="1000" b="0" u="none" dirty="0" smtClean="0">
                <a:solidFill>
                  <a:srgbClr val="000000"/>
                </a:solidFill>
                <a:sym typeface="Symbol"/>
              </a:rPr>
              <a:t> Irvine Advanced Power and Energy Program</a:t>
            </a:r>
            <a:endParaRPr lang="en-US" sz="1000" b="0" u="none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6603078"/>
            <a:ext cx="4114800" cy="0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65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1" indent="-342851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5" indent="-2857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9" indent="-2285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4" indent="-2285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1" indent="-22856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6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2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8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3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8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27" tIns="45714" rIns="91427" bIns="457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buFontTx/>
              <a:buNone/>
              <a:defRPr/>
            </a:pPr>
            <a:endParaRPr lang="en-US" b="0" u="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/>
        </p:nvSpPr>
        <p:spPr>
          <a:xfrm>
            <a:off x="457200" y="6544273"/>
            <a:ext cx="5486400" cy="365125"/>
          </a:xfrm>
          <a:prstGeom prst="rect">
            <a:avLst/>
          </a:prstGeom>
        </p:spPr>
        <p:txBody>
          <a:bodyPr lIns="91427" tIns="45714" rIns="91427" bIns="45714"/>
          <a:lstStyle>
            <a:lvl1pPr algn="l">
              <a:defRPr sz="1400" b="1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u="none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00" b="0" u="none" dirty="0" smtClean="0">
                <a:solidFill>
                  <a:prstClr val="black"/>
                </a:solidFill>
                <a:latin typeface="Calibri"/>
              </a:rPr>
              <a:t>© Advanced Power and Energy Program, University of California, Irvine</a:t>
            </a: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7162800" y="6544273"/>
            <a:ext cx="762000" cy="365125"/>
          </a:xfrm>
          <a:prstGeom prst="rect">
            <a:avLst/>
          </a:prstGeom>
        </p:spPr>
        <p:txBody>
          <a:bodyPr lIns="91427" tIns="45714" rIns="91427" bIns="45714"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fld id="{27A6E8A0-A49B-4D92-91A1-C200C5C30A39}" type="slidenum">
              <a:rPr lang="en-US" sz="1400" b="0" u="none" smtClean="0">
                <a:solidFill>
                  <a:prstClr val="black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t>‹#›</a:t>
            </a:fld>
            <a:r>
              <a:rPr lang="en-US" sz="1400" b="0" u="none" dirty="0" smtClean="0">
                <a:solidFill>
                  <a:prstClr val="black"/>
                </a:solidFill>
                <a:latin typeface="Calibri"/>
              </a:rPr>
              <a:t>/</a:t>
            </a:r>
            <a:r>
              <a:rPr lang="en-US" sz="1400" b="0" u="none" dirty="0" smtClean="0">
                <a:solidFill>
                  <a:prstClr val="black"/>
                </a:solidFill>
                <a:latin typeface="Calibri"/>
              </a:rPr>
              <a:t>16</a:t>
            </a:r>
            <a:endParaRPr lang="en-US" sz="1400" b="0" u="none" dirty="0" smtClean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57200" y="6528396"/>
            <a:ext cx="7467600" cy="158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83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721" r:id="rId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0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4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1" indent="-34285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5" indent="-2857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9" indent="-228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4" indent="-228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11" indent="-22856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6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2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8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53" indent="-228568" algn="l" defTabSz="91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8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2" y="163513"/>
            <a:ext cx="8907463" cy="608012"/>
          </a:xfrm>
          <a:prstGeom prst="rect">
            <a:avLst/>
          </a:prstGeom>
          <a:gradFill flip="none" rotWithShape="1">
            <a:gsLst>
              <a:gs pos="0">
                <a:srgbClr val="333399">
                  <a:shade val="30000"/>
                  <a:satMod val="115000"/>
                </a:srgbClr>
              </a:gs>
              <a:gs pos="50000">
                <a:srgbClr val="333399">
                  <a:shade val="67500"/>
                  <a:satMod val="115000"/>
                </a:srgbClr>
              </a:gs>
              <a:gs pos="100000">
                <a:srgbClr val="333399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9255" tIns="49628" rIns="99255" bIns="496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927102"/>
            <a:ext cx="84074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buFontTx/>
              <a:buNone/>
              <a:defRPr/>
            </a:pPr>
            <a:endParaRPr lang="en-US" b="0" u="none">
              <a:solidFill>
                <a:srgbClr val="000000"/>
              </a:solidFill>
            </a:endParaRP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>
              <a:buFontTx/>
              <a:buNone/>
              <a:defRPr/>
            </a:pPr>
            <a:endParaRPr lang="en-US" b="0" u="none">
              <a:solidFill>
                <a:srgbClr val="000000"/>
              </a:solidFill>
            </a:endParaRP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69852" y="6599240"/>
            <a:ext cx="62388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4186" tIns="42093" rIns="84186" bIns="42093"/>
          <a:lstStyle/>
          <a:p>
            <a:pPr defTabSz="841257" eaLnBrk="1" hangingPunct="1">
              <a:buFontTx/>
              <a:buNone/>
              <a:defRPr/>
            </a:pPr>
            <a:r>
              <a:rPr lang="en-US" sz="1100" u="none" dirty="0">
                <a:solidFill>
                  <a:srgbClr val="000000"/>
                </a:solidFill>
                <a:latin typeface="Times New Roman" pitchFamily="18" charset="0"/>
              </a:rPr>
              <a:t>© Advanced Power and Energy Program, </a:t>
            </a:r>
            <a:r>
              <a:rPr lang="en-US" sz="1100" u="none" dirty="0" err="1">
                <a:solidFill>
                  <a:srgbClr val="000000"/>
                </a:solidFill>
                <a:latin typeface="Times New Roman" pitchFamily="18" charset="0"/>
              </a:rPr>
              <a:t>UC</a:t>
            </a:r>
            <a:r>
              <a:rPr lang="en-US" sz="110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u="none" dirty="0" smtClean="0">
                <a:solidFill>
                  <a:srgbClr val="000000"/>
                </a:solidFill>
                <a:latin typeface="Times New Roman" pitchFamily="18" charset="0"/>
              </a:rPr>
              <a:t>Irvine, 2013</a:t>
            </a:r>
            <a:endParaRPr lang="en-US" sz="1100" u="non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7" name="Line 7"/>
          <p:cNvSpPr>
            <a:spLocks noChangeShapeType="1"/>
          </p:cNvSpPr>
          <p:nvPr/>
        </p:nvSpPr>
        <p:spPr bwMode="auto">
          <a:xfrm>
            <a:off x="138113" y="6599238"/>
            <a:ext cx="5822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pPr algn="ctr">
              <a:buFontTx/>
              <a:buNone/>
              <a:defRPr/>
            </a:pPr>
            <a:endParaRPr lang="en-US" sz="1800" b="0" u="none">
              <a:solidFill>
                <a:srgbClr val="000000"/>
              </a:solidFill>
              <a:latin typeface="Garamond" pitchFamily="18" charset="0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8443913" y="6153152"/>
          <a:ext cx="6540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465" name="Photo Editor Photo" r:id="rId17" imgW="6144483" imgH="6114286" progId="">
                  <p:embed/>
                </p:oleObj>
              </mc:Choice>
              <mc:Fallback>
                <p:oleObj name="Photo Editor Photo" r:id="rId17" imgW="6144483" imgH="6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3913" y="6153152"/>
                        <a:ext cx="6540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7104065" y="6526213"/>
            <a:ext cx="673383" cy="3312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186" tIns="42093" rIns="84186" bIns="42093">
            <a:spAutoFit/>
          </a:bodyPr>
          <a:lstStyle/>
          <a:p>
            <a:pPr defTabSz="841257">
              <a:buFontTx/>
              <a:buNone/>
              <a:defRPr/>
            </a:pPr>
            <a:fld id="{5DACDDAB-A03F-44A7-9E03-AA97BF5E1C8B}" type="slidenum">
              <a:rPr lang="en-US" sz="1600" b="0" u="none" smtClean="0">
                <a:solidFill>
                  <a:srgbClr val="000000"/>
                </a:solidFill>
                <a:latin typeface="Times New Roman" pitchFamily="18" charset="0"/>
              </a:rPr>
              <a:pPr defTabSz="841257">
                <a:buFontTx/>
                <a:buNone/>
                <a:defRPr/>
              </a:pPr>
              <a:t>‹#›</a:t>
            </a:fld>
            <a:r>
              <a:rPr lang="en-US" sz="1600" b="0" u="none" dirty="0" smtClean="0">
                <a:solidFill>
                  <a:srgbClr val="000000"/>
                </a:solidFill>
                <a:latin typeface="Times New Roman" pitchFamily="18" charset="0"/>
              </a:rPr>
              <a:t>/66</a:t>
            </a:r>
            <a:endParaRPr lang="en-US" sz="1600" b="0" u="none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1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xStyles>
    <p:titleStyle>
      <a:lvl1pPr algn="ctr" defTabSz="992050" rtl="0" eaLnBrk="0" fontAlgn="base" hangingPunct="0">
        <a:spcBef>
          <a:spcPct val="0"/>
        </a:spcBef>
        <a:spcAft>
          <a:spcPct val="0"/>
        </a:spcAft>
        <a:defRPr lang="en-US" sz="3100" b="1" smtClean="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136" algn="ctr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272" algn="ctr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407" algn="ctr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542" algn="ctr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851" indent="-342851" algn="l" rtl="0" eaLnBrk="0" fontAlgn="base" hangingPunct="0">
        <a:spcBef>
          <a:spcPct val="20000"/>
        </a:spcBef>
        <a:spcAft>
          <a:spcPct val="0"/>
        </a:spcAft>
        <a:buSzPct val="130000"/>
        <a:buChar char="•"/>
        <a:defRPr sz="2200" b="1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845" indent="-2857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effectLst/>
          <a:latin typeface="+mn-lt"/>
        </a:defRPr>
      </a:lvl2pPr>
      <a:lvl3pPr marL="1142839" indent="-228568" algn="l" rtl="0" eaLnBrk="0" fontAlgn="base" hangingPunct="0">
        <a:spcBef>
          <a:spcPct val="20000"/>
        </a:spcBef>
        <a:spcAft>
          <a:spcPct val="0"/>
        </a:spcAft>
        <a:buSzPct val="130000"/>
        <a:buChar char="•"/>
        <a:defRPr b="1">
          <a:solidFill>
            <a:schemeClr val="tx1"/>
          </a:solidFill>
          <a:latin typeface="+mn-lt"/>
        </a:defRPr>
      </a:lvl3pPr>
      <a:lvl4pPr marL="1599974" indent="-228568" algn="l" rtl="0" eaLnBrk="0" fontAlgn="base" hangingPunct="0">
        <a:spcBef>
          <a:spcPct val="20000"/>
        </a:spcBef>
        <a:spcAft>
          <a:spcPct val="0"/>
        </a:spcAft>
        <a:buSzPct val="130000"/>
        <a:buFont typeface="Arial" charset="0"/>
        <a:buChar char="–"/>
        <a:defRPr sz="1500" b="1">
          <a:solidFill>
            <a:schemeClr val="tx1"/>
          </a:solidFill>
          <a:latin typeface="+mn-lt"/>
        </a:defRPr>
      </a:lvl4pPr>
      <a:lvl5pPr marL="2057111" indent="-228568" algn="l" rtl="0" eaLnBrk="0" fontAlgn="base" hangingPunct="0">
        <a:spcBef>
          <a:spcPct val="20000"/>
        </a:spcBef>
        <a:spcAft>
          <a:spcPct val="0"/>
        </a:spcAft>
        <a:buSzPct val="130000"/>
        <a:buChar char="»"/>
        <a:defRPr sz="1300" b="1">
          <a:solidFill>
            <a:schemeClr val="tx1"/>
          </a:solidFill>
          <a:latin typeface="+mn-lt"/>
        </a:defRPr>
      </a:lvl5pPr>
      <a:lvl6pPr marL="2514246" indent="-228568" algn="l" rtl="0" fontAlgn="base">
        <a:spcBef>
          <a:spcPct val="20000"/>
        </a:spcBef>
        <a:spcAft>
          <a:spcPct val="0"/>
        </a:spcAft>
        <a:buSzPct val="130000"/>
        <a:buChar char="»"/>
        <a:defRPr sz="1300" b="1">
          <a:solidFill>
            <a:schemeClr val="tx1"/>
          </a:solidFill>
          <a:latin typeface="+mn-lt"/>
        </a:defRPr>
      </a:lvl6pPr>
      <a:lvl7pPr marL="2971382" indent="-228568" algn="l" rtl="0" fontAlgn="base">
        <a:spcBef>
          <a:spcPct val="20000"/>
        </a:spcBef>
        <a:spcAft>
          <a:spcPct val="0"/>
        </a:spcAft>
        <a:buSzPct val="130000"/>
        <a:buChar char="»"/>
        <a:defRPr sz="1300" b="1">
          <a:solidFill>
            <a:schemeClr val="tx1"/>
          </a:solidFill>
          <a:latin typeface="+mn-lt"/>
        </a:defRPr>
      </a:lvl7pPr>
      <a:lvl8pPr marL="3428518" indent="-228568" algn="l" rtl="0" fontAlgn="base">
        <a:spcBef>
          <a:spcPct val="20000"/>
        </a:spcBef>
        <a:spcAft>
          <a:spcPct val="0"/>
        </a:spcAft>
        <a:buSzPct val="130000"/>
        <a:buChar char="»"/>
        <a:defRPr sz="1300" b="1">
          <a:solidFill>
            <a:schemeClr val="tx1"/>
          </a:solidFill>
          <a:latin typeface="+mn-lt"/>
        </a:defRPr>
      </a:lvl8pPr>
      <a:lvl9pPr marL="3885653" indent="-228568" algn="l" rtl="0" fontAlgn="base">
        <a:spcBef>
          <a:spcPct val="20000"/>
        </a:spcBef>
        <a:spcAft>
          <a:spcPct val="0"/>
        </a:spcAft>
        <a:buSzPct val="130000"/>
        <a:buChar char="»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8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2" y="163513"/>
            <a:ext cx="8907463" cy="608012"/>
          </a:xfrm>
          <a:prstGeom prst="rect">
            <a:avLst/>
          </a:prstGeom>
          <a:gradFill flip="none" rotWithShape="1">
            <a:gsLst>
              <a:gs pos="0">
                <a:srgbClr val="333399">
                  <a:shade val="30000"/>
                  <a:satMod val="115000"/>
                </a:srgbClr>
              </a:gs>
              <a:gs pos="50000">
                <a:srgbClr val="333399">
                  <a:shade val="67500"/>
                  <a:satMod val="115000"/>
                </a:srgbClr>
              </a:gs>
              <a:gs pos="100000">
                <a:srgbClr val="333399">
                  <a:shade val="100000"/>
                  <a:satMod val="115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9255" tIns="49628" rIns="99255" bIns="496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0" y="927102"/>
            <a:ext cx="8407400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buFontTx/>
              <a:buNone/>
              <a:defRPr/>
            </a:pPr>
            <a:endParaRPr lang="en-US" b="0" u="none">
              <a:solidFill>
                <a:srgbClr val="000000"/>
              </a:solidFill>
            </a:endParaRPr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1" tIns="45701" rIns="91401" bIns="4570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algn="ctr">
              <a:buFontTx/>
              <a:buNone/>
              <a:defRPr/>
            </a:pPr>
            <a:endParaRPr lang="en-US" b="0" u="none">
              <a:solidFill>
                <a:srgbClr val="000000"/>
              </a:solidFill>
            </a:endParaRP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69852" y="6599240"/>
            <a:ext cx="62388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4186" tIns="42093" rIns="84186" bIns="42093"/>
          <a:lstStyle/>
          <a:p>
            <a:pPr defTabSz="841257" eaLnBrk="1" hangingPunct="1">
              <a:buFontTx/>
              <a:buNone/>
              <a:defRPr/>
            </a:pPr>
            <a:r>
              <a:rPr lang="en-US" sz="1100" u="none" dirty="0">
                <a:solidFill>
                  <a:srgbClr val="000000"/>
                </a:solidFill>
                <a:latin typeface="Times New Roman" pitchFamily="18" charset="0"/>
              </a:rPr>
              <a:t>© Advanced Power and Energy Program, </a:t>
            </a:r>
            <a:r>
              <a:rPr lang="en-US" sz="1100" u="none" dirty="0" err="1">
                <a:solidFill>
                  <a:srgbClr val="000000"/>
                </a:solidFill>
                <a:latin typeface="Times New Roman" pitchFamily="18" charset="0"/>
              </a:rPr>
              <a:t>UC</a:t>
            </a:r>
            <a:r>
              <a:rPr lang="en-US" sz="1100" u="none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100" u="none" dirty="0" smtClean="0">
                <a:solidFill>
                  <a:srgbClr val="000000"/>
                </a:solidFill>
                <a:latin typeface="Times New Roman" pitchFamily="18" charset="0"/>
              </a:rPr>
              <a:t>Irvine, 2013</a:t>
            </a:r>
            <a:endParaRPr lang="en-US" sz="1100" u="none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367" name="Line 7"/>
          <p:cNvSpPr>
            <a:spLocks noChangeShapeType="1"/>
          </p:cNvSpPr>
          <p:nvPr/>
        </p:nvSpPr>
        <p:spPr bwMode="auto">
          <a:xfrm>
            <a:off x="138113" y="6599238"/>
            <a:ext cx="5822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pPr algn="ctr">
              <a:buFontTx/>
              <a:buNone/>
              <a:defRPr/>
            </a:pPr>
            <a:endParaRPr lang="en-US" sz="1800" b="0" u="none">
              <a:solidFill>
                <a:srgbClr val="000000"/>
              </a:solidFill>
              <a:latin typeface="Garamond" pitchFamily="18" charset="0"/>
            </a:endParaRP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8443913" y="6153152"/>
          <a:ext cx="6540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89" name="Photo Editor Photo" r:id="rId17" imgW="6144483" imgH="6114286" progId="">
                  <p:embed/>
                </p:oleObj>
              </mc:Choice>
              <mc:Fallback>
                <p:oleObj name="Photo Editor Photo" r:id="rId17" imgW="6144483" imgH="61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3913" y="6153152"/>
                        <a:ext cx="6540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7104065" y="6526213"/>
            <a:ext cx="673383" cy="3312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84186" tIns="42093" rIns="84186" bIns="42093">
            <a:spAutoFit/>
          </a:bodyPr>
          <a:lstStyle/>
          <a:p>
            <a:pPr defTabSz="841257">
              <a:buFontTx/>
              <a:buNone/>
              <a:defRPr/>
            </a:pPr>
            <a:fld id="{5DACDDAB-A03F-44A7-9E03-AA97BF5E1C8B}" type="slidenum">
              <a:rPr lang="en-US" sz="1600" b="0" u="none" smtClean="0">
                <a:solidFill>
                  <a:srgbClr val="000000"/>
                </a:solidFill>
                <a:latin typeface="Times New Roman" pitchFamily="18" charset="0"/>
              </a:rPr>
              <a:pPr defTabSz="841257">
                <a:buFontTx/>
                <a:buNone/>
                <a:defRPr/>
              </a:pPr>
              <a:t>‹#›</a:t>
            </a:fld>
            <a:r>
              <a:rPr lang="en-US" sz="1600" b="0" u="none" dirty="0" smtClean="0">
                <a:solidFill>
                  <a:srgbClr val="000000"/>
                </a:solidFill>
                <a:latin typeface="Times New Roman" pitchFamily="18" charset="0"/>
              </a:rPr>
              <a:t>/66</a:t>
            </a:r>
            <a:endParaRPr lang="en-US" sz="1600" b="0" u="none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5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xStyles>
    <p:titleStyle>
      <a:lvl1pPr algn="ctr" defTabSz="992050" rtl="0" eaLnBrk="0" fontAlgn="base" hangingPunct="0">
        <a:spcBef>
          <a:spcPct val="0"/>
        </a:spcBef>
        <a:spcAft>
          <a:spcPct val="0"/>
        </a:spcAft>
        <a:defRPr lang="en-US" sz="3100" b="1" smtClean="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136" algn="ctr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272" algn="ctr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407" algn="ctr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542" algn="ctr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851" indent="-342851" algn="l" rtl="0" eaLnBrk="0" fontAlgn="base" hangingPunct="0">
        <a:spcBef>
          <a:spcPct val="20000"/>
        </a:spcBef>
        <a:spcAft>
          <a:spcPct val="0"/>
        </a:spcAft>
        <a:buSzPct val="130000"/>
        <a:buChar char="•"/>
        <a:defRPr sz="2200" b="1">
          <a:solidFill>
            <a:srgbClr val="00206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845" indent="-28571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tx1"/>
          </a:solidFill>
          <a:effectLst/>
          <a:latin typeface="+mn-lt"/>
        </a:defRPr>
      </a:lvl2pPr>
      <a:lvl3pPr marL="1142839" indent="-228568" algn="l" rtl="0" eaLnBrk="0" fontAlgn="base" hangingPunct="0">
        <a:spcBef>
          <a:spcPct val="20000"/>
        </a:spcBef>
        <a:spcAft>
          <a:spcPct val="0"/>
        </a:spcAft>
        <a:buSzPct val="130000"/>
        <a:buChar char="•"/>
        <a:defRPr b="1">
          <a:solidFill>
            <a:schemeClr val="tx1"/>
          </a:solidFill>
          <a:latin typeface="+mn-lt"/>
        </a:defRPr>
      </a:lvl3pPr>
      <a:lvl4pPr marL="1599974" indent="-228568" algn="l" rtl="0" eaLnBrk="0" fontAlgn="base" hangingPunct="0">
        <a:spcBef>
          <a:spcPct val="20000"/>
        </a:spcBef>
        <a:spcAft>
          <a:spcPct val="0"/>
        </a:spcAft>
        <a:buSzPct val="130000"/>
        <a:buFont typeface="Arial" charset="0"/>
        <a:buChar char="–"/>
        <a:defRPr sz="1500" b="1">
          <a:solidFill>
            <a:schemeClr val="tx1"/>
          </a:solidFill>
          <a:latin typeface="+mn-lt"/>
        </a:defRPr>
      </a:lvl4pPr>
      <a:lvl5pPr marL="2057111" indent="-228568" algn="l" rtl="0" eaLnBrk="0" fontAlgn="base" hangingPunct="0">
        <a:spcBef>
          <a:spcPct val="20000"/>
        </a:spcBef>
        <a:spcAft>
          <a:spcPct val="0"/>
        </a:spcAft>
        <a:buSzPct val="130000"/>
        <a:buChar char="»"/>
        <a:defRPr sz="1300" b="1">
          <a:solidFill>
            <a:schemeClr val="tx1"/>
          </a:solidFill>
          <a:latin typeface="+mn-lt"/>
        </a:defRPr>
      </a:lvl5pPr>
      <a:lvl6pPr marL="2514246" indent="-228568" algn="l" rtl="0" fontAlgn="base">
        <a:spcBef>
          <a:spcPct val="20000"/>
        </a:spcBef>
        <a:spcAft>
          <a:spcPct val="0"/>
        </a:spcAft>
        <a:buSzPct val="130000"/>
        <a:buChar char="»"/>
        <a:defRPr sz="1300" b="1">
          <a:solidFill>
            <a:schemeClr val="tx1"/>
          </a:solidFill>
          <a:latin typeface="+mn-lt"/>
        </a:defRPr>
      </a:lvl6pPr>
      <a:lvl7pPr marL="2971382" indent="-228568" algn="l" rtl="0" fontAlgn="base">
        <a:spcBef>
          <a:spcPct val="20000"/>
        </a:spcBef>
        <a:spcAft>
          <a:spcPct val="0"/>
        </a:spcAft>
        <a:buSzPct val="130000"/>
        <a:buChar char="»"/>
        <a:defRPr sz="1300" b="1">
          <a:solidFill>
            <a:schemeClr val="tx1"/>
          </a:solidFill>
          <a:latin typeface="+mn-lt"/>
        </a:defRPr>
      </a:lvl7pPr>
      <a:lvl8pPr marL="3428518" indent="-228568" algn="l" rtl="0" fontAlgn="base">
        <a:spcBef>
          <a:spcPct val="20000"/>
        </a:spcBef>
        <a:spcAft>
          <a:spcPct val="0"/>
        </a:spcAft>
        <a:buSzPct val="130000"/>
        <a:buChar char="»"/>
        <a:defRPr sz="1300" b="1">
          <a:solidFill>
            <a:schemeClr val="tx1"/>
          </a:solidFill>
          <a:latin typeface="+mn-lt"/>
        </a:defRPr>
      </a:lvl8pPr>
      <a:lvl9pPr marL="3885653" indent="-228568" algn="l" rtl="0" fontAlgn="base">
        <a:spcBef>
          <a:spcPct val="20000"/>
        </a:spcBef>
        <a:spcAft>
          <a:spcPct val="0"/>
        </a:spcAft>
        <a:buSzPct val="130000"/>
        <a:buChar char="»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7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2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8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4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0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86" algn="l" defTabSz="91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7.emf"/><Relationship Id="rId18" Type="http://schemas.openxmlformats.org/officeDocument/2006/relationships/oleObject" Target="../embeddings/oleObject10.bin"/><Relationship Id="rId26" Type="http://schemas.openxmlformats.org/officeDocument/2006/relationships/image" Target="../media/image27.jpeg"/><Relationship Id="rId3" Type="http://schemas.openxmlformats.org/officeDocument/2006/relationships/image" Target="../media/image22.png"/><Relationship Id="rId21" Type="http://schemas.openxmlformats.org/officeDocument/2006/relationships/image" Target="../media/image24.png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9.emf"/><Relationship Id="rId25" Type="http://schemas.openxmlformats.org/officeDocument/2006/relationships/image" Target="../media/image26.emf"/><Relationship Id="rId2" Type="http://schemas.openxmlformats.org/officeDocument/2006/relationships/slideLayout" Target="../slideLayouts/slideLayout11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emf"/><Relationship Id="rId24" Type="http://schemas.openxmlformats.org/officeDocument/2006/relationships/image" Target="../media/image21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oleObject" Target="../embeddings/oleObject11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20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emf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25.png"/><Relationship Id="rId27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“Energy Opportunities” related to PIRE</a:t>
            </a:r>
          </a:p>
        </p:txBody>
      </p:sp>
      <p:sp>
        <p:nvSpPr>
          <p:cNvPr id="34" name="Subtitle 33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Advanced Power and Energy Program</a:t>
            </a:r>
          </a:p>
          <a:p>
            <a:r>
              <a:rPr lang="en-US" sz="2600" dirty="0" smtClean="0"/>
              <a:t>University of California, Irvine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PIRE Workshop</a:t>
            </a:r>
          </a:p>
          <a:p>
            <a:r>
              <a:rPr lang="en-US" dirty="0" smtClean="0"/>
              <a:t>January 25, 2014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77" y="3370729"/>
            <a:ext cx="2082053" cy="208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0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107068" y="5823064"/>
            <a:ext cx="1036935" cy="931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238" tIns="45120" rIns="90238" bIns="45120" rtlCol="0" anchor="ctr"/>
          <a:lstStyle/>
          <a:p>
            <a:pPr algn="ctr"/>
            <a:endParaRPr lang="en-US" sz="2182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091" dirty="0" smtClean="0"/>
              <a:t>Distributed Power</a:t>
            </a:r>
            <a:endParaRPr lang="en-US" sz="3091" dirty="0"/>
          </a:p>
        </p:txBody>
      </p:sp>
      <p:pic>
        <p:nvPicPr>
          <p:cNvPr id="308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989" y="1427311"/>
            <a:ext cx="9169978" cy="499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"/>
          <p:cNvGrpSpPr/>
          <p:nvPr/>
        </p:nvGrpSpPr>
        <p:grpSpPr>
          <a:xfrm>
            <a:off x="193833" y="1613479"/>
            <a:ext cx="8950169" cy="4782705"/>
            <a:chOff x="193830" y="1556742"/>
            <a:chExt cx="8950169" cy="4932164"/>
          </a:xfrm>
        </p:grpSpPr>
        <p:sp>
          <p:nvSpPr>
            <p:cNvPr id="3086" name="Rectangle 10"/>
            <p:cNvSpPr>
              <a:spLocks noChangeArrowheads="1"/>
            </p:cNvSpPr>
            <p:nvPr/>
          </p:nvSpPr>
          <p:spPr bwMode="auto">
            <a:xfrm>
              <a:off x="462664" y="2008015"/>
              <a:ext cx="8681335" cy="4480891"/>
            </a:xfrm>
            <a:prstGeom prst="rect">
              <a:avLst/>
            </a:prstGeom>
            <a:solidFill>
              <a:schemeClr val="bg1">
                <a:alpha val="36078"/>
              </a:schemeClr>
            </a:solidFill>
            <a:ln w="12700" algn="ctr">
              <a:noFill/>
              <a:round/>
              <a:headEnd type="none" w="sm" len="sm"/>
              <a:tailEnd type="none" w="sm" len="sm"/>
            </a:ln>
          </p:spPr>
          <p:txBody>
            <a:bodyPr lIns="76560" tIns="38280" rIns="76560" bIns="38280"/>
            <a:lstStyle/>
            <a:p>
              <a:pPr eaLnBrk="0" hangingPunct="0"/>
              <a:endParaRPr lang="en-US" sz="2182" b="0"/>
            </a:p>
          </p:txBody>
        </p:sp>
        <p:graphicFrame>
          <p:nvGraphicFramePr>
            <p:cNvPr id="1026" name="CP1"/>
            <p:cNvGraphicFramePr>
              <a:graphicFrameLocks noChangeAspect="1"/>
            </p:cNvGraphicFramePr>
            <p:nvPr/>
          </p:nvGraphicFramePr>
          <p:xfrm>
            <a:off x="1887682" y="1556742"/>
            <a:ext cx="2505364" cy="22681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436" name="Visio" r:id="rId4" imgW="2755392" imgH="2419032" progId="Visio.Drawing.11">
                    <p:embed/>
                  </p:oleObj>
                </mc:Choice>
                <mc:Fallback>
                  <p:oleObj name="Visio" r:id="rId4" imgW="2755392" imgH="241903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7682" y="1556742"/>
                          <a:ext cx="2505364" cy="22681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CP2"/>
            <p:cNvGraphicFramePr>
              <a:graphicFrameLocks noChangeAspect="1"/>
            </p:cNvGraphicFramePr>
            <p:nvPr/>
          </p:nvGraphicFramePr>
          <p:xfrm>
            <a:off x="1544205" y="2809875"/>
            <a:ext cx="1945409" cy="2214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437" name="Visio" r:id="rId6" imgW="2140458" imgH="2362518" progId="Visio.Drawing.11">
                    <p:embed/>
                  </p:oleObj>
                </mc:Choice>
                <mc:Fallback>
                  <p:oleObj name="Visio" r:id="rId6" imgW="2140458" imgH="236251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4205" y="2809875"/>
                          <a:ext cx="1945409" cy="2214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UC1,6"/>
            <p:cNvGraphicFramePr>
              <a:graphicFrameLocks noChangeAspect="1"/>
            </p:cNvGraphicFramePr>
            <p:nvPr/>
          </p:nvGraphicFramePr>
          <p:xfrm>
            <a:off x="798081" y="2733974"/>
            <a:ext cx="1404215" cy="3031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438" name="Visio" r:id="rId8" imgW="1544193" imgH="3233738" progId="Visio.Drawing.11">
                    <p:embed/>
                  </p:oleObj>
                </mc:Choice>
                <mc:Fallback>
                  <p:oleObj name="Visio" r:id="rId8" imgW="1544193" imgH="323373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081" y="2733974"/>
                          <a:ext cx="1404215" cy="3031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UC2"/>
            <p:cNvGraphicFramePr>
              <a:graphicFrameLocks noChangeAspect="1"/>
            </p:cNvGraphicFramePr>
            <p:nvPr/>
          </p:nvGraphicFramePr>
          <p:xfrm>
            <a:off x="512331" y="3123903"/>
            <a:ext cx="1168977" cy="27280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439" name="Visio" r:id="rId10" imgW="1286256" imgH="2909252" progId="Visio.Drawing.11">
                    <p:embed/>
                  </p:oleObj>
                </mc:Choice>
                <mc:Fallback>
                  <p:oleObj name="Visio" r:id="rId10" imgW="1286256" imgH="290925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331" y="3123903"/>
                          <a:ext cx="1168977" cy="27280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UC3"/>
            <p:cNvGraphicFramePr>
              <a:graphicFrameLocks noChangeAspect="1"/>
            </p:cNvGraphicFramePr>
            <p:nvPr/>
          </p:nvGraphicFramePr>
          <p:xfrm>
            <a:off x="802409" y="2144614"/>
            <a:ext cx="1743364" cy="3687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440" name="Visio" r:id="rId12" imgW="1918335" imgH="3934142" progId="Visio.Drawing.11">
                    <p:embed/>
                  </p:oleObj>
                </mc:Choice>
                <mc:Fallback>
                  <p:oleObj name="Visio" r:id="rId12" imgW="1918335" imgH="393414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2409" y="2144614"/>
                          <a:ext cx="1743364" cy="36879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UC4"/>
            <p:cNvGraphicFramePr>
              <a:graphicFrameLocks noChangeAspect="1"/>
            </p:cNvGraphicFramePr>
            <p:nvPr/>
          </p:nvGraphicFramePr>
          <p:xfrm>
            <a:off x="832717" y="2567286"/>
            <a:ext cx="1728932" cy="3271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441" name="Visio" r:id="rId14" imgW="1901190" imgH="3489960" progId="Visio.Drawing.11">
                    <p:embed/>
                  </p:oleObj>
                </mc:Choice>
                <mc:Fallback>
                  <p:oleObj name="Visio" r:id="rId14" imgW="1901190" imgH="348996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717" y="2567286"/>
                          <a:ext cx="1728932" cy="3271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3" name="ES"/>
            <p:cNvGraphicFramePr>
              <a:graphicFrameLocks noChangeAspect="1"/>
            </p:cNvGraphicFramePr>
            <p:nvPr/>
          </p:nvGraphicFramePr>
          <p:xfrm>
            <a:off x="4061114" y="2986981"/>
            <a:ext cx="4853421" cy="1858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442" name="Visio" r:id="rId16" imgW="5338572" imgH="1983105" progId="Visio.Drawing.11">
                    <p:embed/>
                  </p:oleObj>
                </mc:Choice>
                <mc:Fallback>
                  <p:oleObj name="Visio" r:id="rId16" imgW="5338572" imgH="1983105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1114" y="2986981"/>
                          <a:ext cx="4853421" cy="1858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4" name="UC9"/>
            <p:cNvGraphicFramePr>
              <a:graphicFrameLocks noChangeAspect="1"/>
            </p:cNvGraphicFramePr>
            <p:nvPr/>
          </p:nvGraphicFramePr>
          <p:xfrm>
            <a:off x="769905" y="1815990"/>
            <a:ext cx="5052579" cy="4088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443" name="Visio" r:id="rId18" imgW="5557266" imgH="4361498" progId="Visio.Drawing.11">
                    <p:embed/>
                  </p:oleObj>
                </mc:Choice>
                <mc:Fallback>
                  <p:oleObj name="Visio" r:id="rId18" imgW="5557266" imgH="436149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9905" y="1815990"/>
                          <a:ext cx="5052579" cy="4088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4883727" y="4833937"/>
              <a:ext cx="1235364" cy="1493783"/>
            </a:xfrm>
            <a:prstGeom prst="rect">
              <a:avLst/>
            </a:prstGeom>
            <a:noFill/>
          </p:spPr>
          <p:txBody>
            <a:bodyPr lIns="76560" tIns="38280" rIns="76560" bIns="38280">
              <a:spAutoFit/>
            </a:bodyPr>
            <a:lstStyle/>
            <a:p>
              <a:pPr>
                <a:defRPr/>
              </a:pPr>
              <a:r>
                <a:rPr lang="en-US" sz="1273" dirty="0">
                  <a:latin typeface="+mn-lt"/>
                </a:rPr>
                <a:t>Univ. Substation 1</a:t>
              </a:r>
            </a:p>
            <a:p>
              <a:pPr>
                <a:defRPr/>
              </a:pPr>
              <a:r>
                <a:rPr lang="en-US" sz="1273" dirty="0">
                  <a:latin typeface="+mn-lt"/>
                </a:rPr>
                <a:t>UC 1A/1B</a:t>
              </a:r>
            </a:p>
            <a:p>
              <a:pPr>
                <a:defRPr/>
              </a:pPr>
              <a:r>
                <a:rPr lang="en-US" sz="1273" dirty="0">
                  <a:latin typeface="+mn-lt"/>
                </a:rPr>
                <a:t>UC 2</a:t>
              </a:r>
            </a:p>
            <a:p>
              <a:pPr>
                <a:defRPr/>
              </a:pPr>
              <a:r>
                <a:rPr lang="en-US" sz="1273" dirty="0">
                  <a:latin typeface="+mn-lt"/>
                </a:rPr>
                <a:t>UC 3</a:t>
              </a:r>
            </a:p>
            <a:p>
              <a:pPr>
                <a:defRPr/>
              </a:pPr>
              <a:r>
                <a:rPr lang="en-US" sz="1273" dirty="0">
                  <a:latin typeface="+mn-lt"/>
                </a:rPr>
                <a:t>UC 4</a:t>
              </a:r>
            </a:p>
            <a:p>
              <a:pPr>
                <a:defRPr/>
              </a:pPr>
              <a:r>
                <a:rPr lang="en-US" sz="1273" dirty="0">
                  <a:latin typeface="+mn-lt"/>
                </a:rPr>
                <a:t>UC 5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07727" y="4833937"/>
              <a:ext cx="1235364" cy="1493783"/>
            </a:xfrm>
            <a:prstGeom prst="rect">
              <a:avLst/>
            </a:prstGeom>
            <a:noFill/>
          </p:spPr>
          <p:txBody>
            <a:bodyPr lIns="76560" tIns="38280" rIns="76560" bIns="38280">
              <a:spAutoFit/>
            </a:bodyPr>
            <a:lstStyle/>
            <a:p>
              <a:pPr>
                <a:defRPr/>
              </a:pPr>
              <a:r>
                <a:rPr lang="en-US" sz="1273" dirty="0">
                  <a:latin typeface="+mn-lt"/>
                </a:rPr>
                <a:t>Univ. Substation 2</a:t>
              </a:r>
            </a:p>
            <a:p>
              <a:pPr>
                <a:defRPr/>
              </a:pPr>
              <a:r>
                <a:rPr lang="en-US" sz="1273" dirty="0">
                  <a:latin typeface="+mn-lt"/>
                </a:rPr>
                <a:t>UC 6A/6B</a:t>
              </a:r>
            </a:p>
            <a:p>
              <a:pPr>
                <a:defRPr/>
              </a:pPr>
              <a:r>
                <a:rPr lang="en-US" sz="1273" dirty="0">
                  <a:latin typeface="+mn-lt"/>
                </a:rPr>
                <a:t>(UC 7)</a:t>
              </a:r>
            </a:p>
            <a:p>
              <a:pPr>
                <a:defRPr/>
              </a:pPr>
              <a:r>
                <a:rPr lang="en-US" sz="1273" dirty="0">
                  <a:latin typeface="+mn-lt"/>
                </a:rPr>
                <a:t>UC 8</a:t>
              </a:r>
            </a:p>
            <a:p>
              <a:pPr>
                <a:defRPr/>
              </a:pPr>
              <a:r>
                <a:rPr lang="en-US" sz="1273" dirty="0">
                  <a:latin typeface="+mn-lt"/>
                </a:rPr>
                <a:t>UC 9A/9B</a:t>
              </a:r>
            </a:p>
            <a:p>
              <a:pPr>
                <a:defRPr/>
              </a:pPr>
              <a:r>
                <a:rPr lang="en-US" sz="1273" dirty="0">
                  <a:latin typeface="+mn-lt"/>
                </a:rPr>
                <a:t>UC 10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89364" y="5584032"/>
              <a:ext cx="1050636" cy="483741"/>
            </a:xfrm>
            <a:prstGeom prst="rect">
              <a:avLst/>
            </a:prstGeom>
            <a:noFill/>
          </p:spPr>
          <p:txBody>
            <a:bodyPr lIns="76560" tIns="38280" rIns="76560" bIns="38280">
              <a:spAutoFit/>
            </a:bodyPr>
            <a:lstStyle/>
            <a:p>
              <a:pPr>
                <a:defRPr/>
              </a:pPr>
              <a:r>
                <a:rPr lang="en-US" sz="1273" dirty="0">
                  <a:latin typeface="+mn-lt"/>
                </a:rPr>
                <a:t>University Substation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50636" y="2345532"/>
              <a:ext cx="1166091" cy="281732"/>
            </a:xfrm>
            <a:prstGeom prst="rect">
              <a:avLst/>
            </a:prstGeom>
            <a:noFill/>
          </p:spPr>
          <p:txBody>
            <a:bodyPr lIns="76560" tIns="38280" rIns="76560" bIns="38280">
              <a:spAutoFit/>
            </a:bodyPr>
            <a:lstStyle/>
            <a:p>
              <a:pPr>
                <a:defRPr/>
              </a:pPr>
              <a:r>
                <a:rPr lang="en-US" sz="1273" dirty="0">
                  <a:latin typeface="+mn-lt"/>
                </a:rPr>
                <a:t>Central Plant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03273" y="2345532"/>
              <a:ext cx="1085273" cy="483741"/>
            </a:xfrm>
            <a:prstGeom prst="rect">
              <a:avLst/>
            </a:prstGeom>
            <a:noFill/>
          </p:spPr>
          <p:txBody>
            <a:bodyPr lIns="76560" tIns="38280" rIns="76560" bIns="38280">
              <a:spAutoFit/>
            </a:bodyPr>
            <a:lstStyle/>
            <a:p>
              <a:pPr>
                <a:defRPr/>
              </a:pPr>
              <a:r>
                <a:rPr lang="en-US" sz="1273" dirty="0">
                  <a:latin typeface="+mn-lt"/>
                </a:rPr>
                <a:t>East Substation</a:t>
              </a:r>
            </a:p>
          </p:txBody>
        </p:sp>
        <p:pic>
          <p:nvPicPr>
            <p:cNvPr id="714764" name="Picture 12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3830" y="4005075"/>
              <a:ext cx="115252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5-Point Star 23"/>
            <p:cNvSpPr/>
            <p:nvPr/>
          </p:nvSpPr>
          <p:spPr bwMode="auto">
            <a:xfrm flipH="1">
              <a:off x="5691909" y="2809875"/>
              <a:ext cx="277091" cy="273844"/>
            </a:xfrm>
            <a:prstGeom prst="star5">
              <a:avLst/>
            </a:prstGeom>
            <a:solidFill>
              <a:srgbClr val="FFFF00"/>
            </a:solidFill>
            <a:ln w="25400" cap="flat" cmpd="sng" algn="ctr">
              <a:solidFill>
                <a:srgbClr val="3333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76560" tIns="38280" rIns="76560" bIns="38280"/>
            <a:lstStyle/>
            <a:p>
              <a:pPr eaLnBrk="0" hangingPunct="0">
                <a:defRPr/>
              </a:pPr>
              <a:endParaRPr lang="en-US" sz="2182" b="0"/>
            </a:p>
          </p:txBody>
        </p:sp>
        <p:sp>
          <p:nvSpPr>
            <p:cNvPr id="25" name="5-Point Star 24"/>
            <p:cNvSpPr/>
            <p:nvPr/>
          </p:nvSpPr>
          <p:spPr bwMode="auto">
            <a:xfrm flipH="1">
              <a:off x="2205182" y="2631281"/>
              <a:ext cx="277091" cy="273844"/>
            </a:xfrm>
            <a:prstGeom prst="star5">
              <a:avLst/>
            </a:prstGeom>
            <a:solidFill>
              <a:srgbClr val="FFFF00"/>
            </a:solidFill>
            <a:ln w="25400" cap="flat" cmpd="sng" algn="ctr">
              <a:solidFill>
                <a:srgbClr val="3333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76560" tIns="38280" rIns="76560" bIns="38280"/>
            <a:lstStyle/>
            <a:p>
              <a:pPr eaLnBrk="0" hangingPunct="0">
                <a:defRPr/>
              </a:pPr>
              <a:endParaRPr lang="en-US" sz="2182" b="0"/>
            </a:p>
          </p:txBody>
        </p:sp>
        <p:pic>
          <p:nvPicPr>
            <p:cNvPr id="714763" name="Picture 11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39366" y="5310845"/>
              <a:ext cx="1843440" cy="883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4765" name="Picture 13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23525" y="3582620"/>
              <a:ext cx="1819275" cy="2228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32" name="UC10"/>
            <p:cNvGraphicFramePr>
              <a:graphicFrameLocks noChangeAspect="1"/>
            </p:cNvGraphicFramePr>
            <p:nvPr/>
          </p:nvGraphicFramePr>
          <p:xfrm>
            <a:off x="1016001" y="5774532"/>
            <a:ext cx="206375" cy="2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444" name="Visio" r:id="rId23" imgW="226695" imgH="227012" progId="Visio.Drawing.11">
                    <p:embed/>
                  </p:oleObj>
                </mc:Choice>
                <mc:Fallback>
                  <p:oleObj name="Visio" r:id="rId23" imgW="226695" imgH="22701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6001" y="5774532"/>
                          <a:ext cx="206375" cy="212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5-Point Star 25"/>
            <p:cNvSpPr/>
            <p:nvPr/>
          </p:nvSpPr>
          <p:spPr bwMode="auto">
            <a:xfrm flipH="1">
              <a:off x="1212273" y="5619750"/>
              <a:ext cx="277091" cy="273844"/>
            </a:xfrm>
            <a:prstGeom prst="star5">
              <a:avLst/>
            </a:prstGeom>
            <a:solidFill>
              <a:srgbClr val="FFFF00"/>
            </a:solidFill>
            <a:ln w="25400" cap="flat" cmpd="sng" algn="ctr">
              <a:solidFill>
                <a:srgbClr val="3333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lIns="76560" tIns="38280" rIns="76560" bIns="38280"/>
            <a:lstStyle/>
            <a:p>
              <a:pPr eaLnBrk="0" hangingPunct="0">
                <a:defRPr/>
              </a:pPr>
              <a:endParaRPr lang="en-US" sz="2182" b="0"/>
            </a:p>
          </p:txBody>
        </p:sp>
      </p:grp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696202" y="4965761"/>
            <a:ext cx="685799" cy="4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153402" y="4965761"/>
            <a:ext cx="685799" cy="4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Content Placeholder 206" descr="photo.JPG"/>
          <p:cNvPicPr>
            <a:picLocks noGrp="1" noChangeAspect="1"/>
          </p:cNvPicPr>
          <p:nvPr>
            <p:ph idx="1"/>
          </p:nvPr>
        </p:nvPicPr>
        <p:blipFill rotWithShape="1">
          <a:blip r:embed="rId26" cstate="print"/>
          <a:srcRect t="27522" b="13345"/>
          <a:stretch/>
        </p:blipFill>
        <p:spPr>
          <a:xfrm rot="10800000">
            <a:off x="852487" y="1703478"/>
            <a:ext cx="7356764" cy="3262116"/>
          </a:xfrm>
        </p:spPr>
      </p:pic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8363108" y="4392114"/>
            <a:ext cx="445424" cy="36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458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0.19791 L -3.33333E-6 4.44444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12" y="153070"/>
            <a:ext cx="8791864" cy="67829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Distributed Power (with Storage)</a:t>
            </a:r>
            <a:endParaRPr lang="en-US" dirty="0" smtClean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66" y="953944"/>
            <a:ext cx="8745682" cy="5463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9460" name="Picture 41" descr="nfcrc_cir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7785" y="5878080"/>
            <a:ext cx="857250" cy="83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00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Distributed Power (with Storage)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639002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278535" y="985694"/>
            <a:ext cx="8579715" cy="529792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altLang="zh-CN" smtClean="0">
                <a:ea typeface="宋体" pitchFamily="2" charset="-122"/>
              </a:rPr>
              <a:t>4.2 kW RFC Supply &amp; Demand Power Flow:</a:t>
            </a:r>
            <a:endParaRPr lang="zh-CN" altLang="en-US" smtClean="0">
              <a:ea typeface="宋体" pitchFamily="2" charset="-122"/>
            </a:endParaRPr>
          </a:p>
          <a:p>
            <a:pPr>
              <a:buFontTx/>
              <a:buNone/>
              <a:defRPr/>
            </a:pPr>
            <a:endParaRPr lang="en-US" altLang="zh-CN" smtClean="0">
              <a:ea typeface="宋体" pitchFamily="2" charset="-122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443182"/>
            <a:ext cx="8506114" cy="480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3900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17613"/>
              </p:ext>
            </p:extLst>
          </p:nvPr>
        </p:nvGraphicFramePr>
        <p:xfrm>
          <a:off x="1209386" y="2169103"/>
          <a:ext cx="3602038" cy="15101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09763"/>
                <a:gridCol w="1692275"/>
              </a:tblGrid>
              <a:tr h="2964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System Cost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4335" marB="4433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$        42,000.00 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4335" marB="44335" anchor="b" horzOverflow="overflow"/>
                </a:tc>
              </a:tr>
              <a:tr h="2964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H2 Produced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4335" marB="4433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50.9 kWh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4335" marB="44335" anchor="b" horzOverflow="overflow"/>
                </a:tc>
              </a:tr>
              <a:tr h="2964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kW Peak RFC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4335" marB="4433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8.1 kW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4335" marB="44335" anchor="b" horzOverflow="overflow"/>
                </a:tc>
              </a:tr>
              <a:tr h="2964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RFC Round Trip Eff.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4335" marB="4433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57%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4335" marB="44335" anchor="b" horzOverflow="overflow"/>
                </a:tc>
              </a:tr>
              <a:tr h="29648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System Eff.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4335" marB="44335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71%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99"/>
                        </a:solidFill>
                        <a:effectLst/>
                        <a:latin typeface="Arial" charset="0"/>
                      </a:endParaRPr>
                    </a:p>
                  </a:txBody>
                  <a:tcPr marT="44335" marB="44335" anchor="b" horzOverflow="overflow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 bwMode="auto">
          <a:xfrm>
            <a:off x="5345173" y="2115053"/>
            <a:ext cx="1358640" cy="992165"/>
          </a:xfrm>
          <a:prstGeom prst="wedgeRoundRectCallout">
            <a:avLst>
              <a:gd name="adj1" fmla="val -101047"/>
              <a:gd name="adj2" fmla="val -962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3127" tIns="41564" rIns="83127" bIns="41564" numCol="1" rtlCol="0" anchor="t" anchorCtr="0" compatLnSpc="1">
            <a:prstTxWarp prst="textNoShape">
              <a:avLst/>
            </a:prstTxWarp>
          </a:bodyPr>
          <a:lstStyle/>
          <a:p>
            <a:pPr algn="ctr" defTabSz="831281" eaLnBrk="0" hangingPunct="0"/>
            <a:r>
              <a:rPr lang="en-US" sz="1818" b="1" u="none" dirty="0">
                <a:solidFill>
                  <a:srgbClr val="333399"/>
                </a:solidFill>
                <a:latin typeface="+mj-lt"/>
              </a:rPr>
              <a:t>18-mile weekday commute</a:t>
            </a:r>
          </a:p>
        </p:txBody>
      </p:sp>
    </p:spTree>
    <p:extLst>
      <p:ext uri="{BB962C8B-B14F-4D97-AF65-F5344CB8AC3E}">
        <p14:creationId xmlns:p14="http://schemas.microsoft.com/office/powerpoint/2010/main" val="30272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Digester Gas Utilization</a:t>
            </a: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Microbial Fuel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Cell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Distributed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Power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/>
              <a:t>Energy – Water Nexus</a:t>
            </a:r>
          </a:p>
        </p:txBody>
      </p:sp>
    </p:spTree>
    <p:extLst>
      <p:ext uri="{BB962C8B-B14F-4D97-AF65-F5344CB8AC3E}">
        <p14:creationId xmlns:p14="http://schemas.microsoft.com/office/powerpoint/2010/main" val="11299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6705600" y="3077562"/>
            <a:ext cx="762000" cy="9144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u="none" kern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87584" y="2632144"/>
            <a:ext cx="338328" cy="822960"/>
          </a:xfrm>
          <a:prstGeom prst="rect">
            <a:avLst/>
          </a:prstGeom>
          <a:solidFill>
            <a:srgbClr val="C3D69B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67" tIns="46784" rIns="93567" bIns="46784" numCol="1" rtlCol="0" anchor="t" anchorCtr="0" compatLnSpc="1">
            <a:prstTxWarp prst="textNoShape">
              <a:avLst/>
            </a:prstTxWarp>
          </a:bodyPr>
          <a:lstStyle/>
          <a:p>
            <a:pPr marL="461963" indent="-461963" defTabSz="1019175" eaLnBrk="0" fontAlgn="base" hangingPunct="0">
              <a:spcBef>
                <a:spcPct val="0"/>
              </a:spcBef>
              <a:spcAft>
                <a:spcPct val="0"/>
              </a:spcAft>
              <a:buFont typeface="Marlett" pitchFamily="2" charset="2"/>
              <a:buNone/>
              <a:tabLst>
                <a:tab pos="1717675" algn="l"/>
                <a:tab pos="3090863" algn="l"/>
                <a:tab pos="5138738" algn="l"/>
                <a:tab pos="5427663" algn="l"/>
              </a:tabLst>
            </a:pPr>
            <a:endParaRPr lang="en-US" sz="2400" b="1" u="none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0600" y="3105682"/>
            <a:ext cx="6140785" cy="2375736"/>
            <a:chOff x="990600" y="3149226"/>
            <a:chExt cx="6140785" cy="2375736"/>
          </a:xfrm>
        </p:grpSpPr>
        <p:sp>
          <p:nvSpPr>
            <p:cNvPr id="23" name="Circular Arrow 22"/>
            <p:cNvSpPr/>
            <p:nvPr/>
          </p:nvSpPr>
          <p:spPr>
            <a:xfrm rot="6394700" flipV="1">
              <a:off x="3084256" y="3563450"/>
              <a:ext cx="1854501" cy="1898275"/>
            </a:xfrm>
            <a:prstGeom prst="circularArrow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u="none" kern="0">
                <a:solidFill>
                  <a:prstClr val="black"/>
                </a:solidFill>
              </a:endParaRPr>
            </a:p>
          </p:txBody>
        </p:sp>
        <p:sp>
          <p:nvSpPr>
            <p:cNvPr id="24" name="Up Arrow 23"/>
            <p:cNvSpPr/>
            <p:nvPr/>
          </p:nvSpPr>
          <p:spPr>
            <a:xfrm rot="6715974">
              <a:off x="3511565" y="2821626"/>
              <a:ext cx="533400" cy="1524000"/>
            </a:xfrm>
            <a:prstGeom prst="upArrow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u="none" kern="0">
                <a:solidFill>
                  <a:prstClr val="white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990600" y="3957930"/>
              <a:ext cx="3048000" cy="1567032"/>
              <a:chOff x="3429000" y="5342076"/>
              <a:chExt cx="3048000" cy="1567032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3429000" y="5689908"/>
                <a:ext cx="3048000" cy="1219200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indent="-182880">
                  <a:buFont typeface="Arial" pitchFamily="34" charset="0"/>
                  <a:buChar char="•"/>
                  <a:defRPr/>
                </a:pPr>
                <a:r>
                  <a:rPr lang="en-US" sz="1400" u="none" kern="0" dirty="0">
                    <a:solidFill>
                      <a:srgbClr val="0070C0"/>
                    </a:solidFill>
                  </a:rPr>
                  <a:t>Travel demand forecasts</a:t>
                </a:r>
              </a:p>
              <a:p>
                <a:pPr indent="-182880">
                  <a:buFont typeface="Arial" pitchFamily="34" charset="0"/>
                  <a:buChar char="•"/>
                  <a:defRPr/>
                </a:pPr>
                <a:r>
                  <a:rPr lang="en-US" sz="1400" u="none" kern="0" dirty="0">
                    <a:solidFill>
                      <a:srgbClr val="0070C0"/>
                    </a:solidFill>
                  </a:rPr>
                  <a:t>Fuel supply chains parameters</a:t>
                </a:r>
              </a:p>
              <a:p>
                <a:pPr indent="-182880">
                  <a:buFont typeface="Arial" pitchFamily="34" charset="0"/>
                  <a:buChar char="•"/>
                  <a:defRPr/>
                </a:pPr>
                <a:r>
                  <a:rPr lang="en-US" sz="1400" u="none" kern="0" dirty="0">
                    <a:solidFill>
                      <a:srgbClr val="0070C0"/>
                    </a:solidFill>
                  </a:rPr>
                  <a:t>Vehicle parameters</a:t>
                </a:r>
              </a:p>
              <a:p>
                <a:pPr indent="-182880">
                  <a:buFont typeface="Arial" pitchFamily="34" charset="0"/>
                  <a:buChar char="•"/>
                  <a:defRPr/>
                </a:pPr>
                <a:r>
                  <a:rPr lang="en-US" sz="1400" u="none" kern="0" dirty="0">
                    <a:solidFill>
                      <a:srgbClr val="0070C0"/>
                    </a:solidFill>
                  </a:rPr>
                  <a:t>Demographic data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429000" y="5342076"/>
                <a:ext cx="228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200" b="1" u="none" kern="0" dirty="0">
                    <a:solidFill>
                      <a:prstClr val="black"/>
                    </a:solidFill>
                  </a:rPr>
                  <a:t>Transportation Inputs</a:t>
                </a:r>
              </a:p>
            </p:txBody>
          </p:sp>
        </p:grpSp>
        <p:sp>
          <p:nvSpPr>
            <p:cNvPr id="39" name="Rectangle 38"/>
            <p:cNvSpPr/>
            <p:nvPr/>
          </p:nvSpPr>
          <p:spPr bwMode="auto">
            <a:xfrm rot="16200000">
              <a:off x="6301292" y="2740649"/>
              <a:ext cx="329900" cy="1330286"/>
            </a:xfrm>
            <a:prstGeom prst="rect">
              <a:avLst/>
            </a:prstGeom>
            <a:solidFill>
              <a:srgbClr val="C3D69B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3567" tIns="46784" rIns="93567" bIns="46784" numCol="1" rtlCol="0" anchor="t" anchorCtr="0" compatLnSpc="1">
              <a:prstTxWarp prst="textNoShape">
                <a:avLst/>
              </a:prstTxWarp>
            </a:bodyPr>
            <a:lstStyle/>
            <a:p>
              <a:pPr marL="461963" indent="-461963" defTabSz="1019175" eaLnBrk="0" fontAlgn="base" hangingPunct="0">
                <a:spcBef>
                  <a:spcPct val="0"/>
                </a:spcBef>
                <a:spcAft>
                  <a:spcPct val="0"/>
                </a:spcAft>
                <a:buFont typeface="Marlett" pitchFamily="2" charset="2"/>
                <a:buNone/>
                <a:tabLst>
                  <a:tab pos="1717675" algn="l"/>
                  <a:tab pos="3090863" algn="l"/>
                  <a:tab pos="5138738" algn="l"/>
                  <a:tab pos="5427663" algn="l"/>
                </a:tabLst>
              </a:pPr>
              <a:endParaRPr lang="en-US" sz="2000" b="1" u="non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495800" y="3149226"/>
              <a:ext cx="1905000" cy="450411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/>
            <a:lstStyle/>
            <a:p>
              <a:pPr algn="ctr">
                <a:defRPr/>
              </a:pPr>
              <a:r>
                <a:rPr lang="en-US" sz="1400" u="none" kern="0" dirty="0">
                  <a:solidFill>
                    <a:prstClr val="black"/>
                  </a:solidFill>
                </a:rPr>
                <a:t>Model of California Transportation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2400" y="1229094"/>
            <a:ext cx="7075842" cy="3124200"/>
            <a:chOff x="152400" y="1659414"/>
            <a:chExt cx="7075842" cy="3124200"/>
          </a:xfrm>
        </p:grpSpPr>
        <p:sp>
          <p:nvSpPr>
            <p:cNvPr id="30" name="U-Turn Arrow 29"/>
            <p:cNvSpPr/>
            <p:nvPr/>
          </p:nvSpPr>
          <p:spPr>
            <a:xfrm flipH="1">
              <a:off x="5856642" y="2936232"/>
              <a:ext cx="1371600" cy="767976"/>
            </a:xfrm>
            <a:prstGeom prst="uturnArrow">
              <a:avLst>
                <a:gd name="adj1" fmla="val 44775"/>
                <a:gd name="adj2" fmla="val 25000"/>
                <a:gd name="adj3" fmla="val 21826"/>
                <a:gd name="adj4" fmla="val 29366"/>
                <a:gd name="adj5" fmla="val 39571"/>
              </a:avLst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u="none" kern="0">
                <a:solidFill>
                  <a:prstClr val="black"/>
                </a:solidFill>
              </a:endParaRPr>
            </a:p>
          </p:txBody>
        </p:sp>
        <p:sp>
          <p:nvSpPr>
            <p:cNvPr id="33" name="Circular Arrow 32"/>
            <p:cNvSpPr/>
            <p:nvPr/>
          </p:nvSpPr>
          <p:spPr>
            <a:xfrm rot="14305936">
              <a:off x="2971798" y="2031901"/>
              <a:ext cx="1854501" cy="1752600"/>
            </a:xfrm>
            <a:prstGeom prst="circularArrow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u="none" kern="0">
                <a:solidFill>
                  <a:prstClr val="black"/>
                </a:solidFill>
              </a:endParaRPr>
            </a:p>
          </p:txBody>
        </p:sp>
        <p:sp>
          <p:nvSpPr>
            <p:cNvPr id="35" name="Up Arrow 34"/>
            <p:cNvSpPr/>
            <p:nvPr/>
          </p:nvSpPr>
          <p:spPr>
            <a:xfrm rot="3867907">
              <a:off x="3538728" y="3059844"/>
              <a:ext cx="533400" cy="1524000"/>
            </a:xfrm>
            <a:prstGeom prst="upArrow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u="none" kern="0">
                <a:solidFill>
                  <a:prstClr val="white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495800" y="2878614"/>
              <a:ext cx="1905000" cy="559068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t"/>
            <a:lstStyle/>
            <a:p>
              <a:pPr algn="ctr">
                <a:defRPr/>
              </a:pPr>
              <a:r>
                <a:rPr lang="en-US" sz="1400" u="none" kern="0" dirty="0">
                  <a:solidFill>
                    <a:prstClr val="black"/>
                  </a:solidFill>
                </a:rPr>
                <a:t>Model of California Electric Grid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990600" y="1659414"/>
              <a:ext cx="2819400" cy="1219200"/>
              <a:chOff x="3124200" y="715392"/>
              <a:chExt cx="2819400" cy="1219200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3124200" y="1020192"/>
                <a:ext cx="2819400" cy="914400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indent="-182880">
                  <a:buFont typeface="Arial" pitchFamily="34" charset="0"/>
                  <a:buChar char="•"/>
                  <a:defRPr/>
                </a:pPr>
                <a:r>
                  <a:rPr lang="en-US" sz="1400" u="none" kern="0" dirty="0">
                    <a:solidFill>
                      <a:srgbClr val="0070C0"/>
                    </a:solidFill>
                  </a:rPr>
                  <a:t>Electricity demand forecasts</a:t>
                </a:r>
              </a:p>
              <a:p>
                <a:pPr indent="-182880">
                  <a:buFont typeface="Arial" pitchFamily="34" charset="0"/>
                  <a:buChar char="•"/>
                  <a:defRPr/>
                </a:pPr>
                <a:r>
                  <a:rPr lang="en-US" sz="1400" u="none" kern="0" dirty="0">
                    <a:solidFill>
                      <a:srgbClr val="0070C0"/>
                    </a:solidFill>
                  </a:rPr>
                  <a:t>Generator parameters</a:t>
                </a:r>
              </a:p>
              <a:p>
                <a:pPr indent="-182880">
                  <a:buFont typeface="Arial" pitchFamily="34" charset="0"/>
                  <a:buChar char="•"/>
                  <a:defRPr/>
                </a:pPr>
                <a:r>
                  <a:rPr lang="en-US" sz="1400" u="none" kern="0" dirty="0">
                    <a:solidFill>
                      <a:srgbClr val="0070C0"/>
                    </a:solidFill>
                  </a:rPr>
                  <a:t>Weather data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124200" y="715392"/>
                <a:ext cx="1752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400" b="1" u="none" kern="0" dirty="0">
                    <a:solidFill>
                      <a:prstClr val="black"/>
                    </a:solidFill>
                  </a:rPr>
                  <a:t>Grid Inputs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52400" y="3031014"/>
              <a:ext cx="3124200" cy="1752600"/>
              <a:chOff x="152400" y="4068192"/>
              <a:chExt cx="3124200" cy="1752600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152400" y="4372992"/>
                <a:ext cx="3124200" cy="1447800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indent="-182880">
                  <a:buFont typeface="Arial" pitchFamily="34" charset="0"/>
                  <a:buChar char="•"/>
                  <a:defRPr/>
                </a:pPr>
                <a:r>
                  <a:rPr lang="en-US" sz="1400" u="none" kern="0" dirty="0">
                    <a:solidFill>
                      <a:srgbClr val="0070C0"/>
                    </a:solidFill>
                  </a:rPr>
                  <a:t>Emission factors</a:t>
                </a:r>
              </a:p>
              <a:p>
                <a:pPr indent="-182880">
                  <a:buFont typeface="Arial" pitchFamily="34" charset="0"/>
                  <a:buChar char="•"/>
                  <a:defRPr/>
                </a:pPr>
                <a:r>
                  <a:rPr lang="en-US" sz="1400" u="none" kern="0" dirty="0">
                    <a:solidFill>
                      <a:srgbClr val="0070C0"/>
                    </a:solidFill>
                  </a:rPr>
                  <a:t>Resource potential </a:t>
                </a:r>
              </a:p>
              <a:p>
                <a:pPr indent="-182880">
                  <a:buFont typeface="Arial" pitchFamily="34" charset="0"/>
                  <a:buChar char="•"/>
                  <a:defRPr/>
                </a:pPr>
                <a:r>
                  <a:rPr lang="en-US" sz="1400" u="none" kern="0" dirty="0">
                    <a:solidFill>
                      <a:srgbClr val="0070C0"/>
                    </a:solidFill>
                  </a:rPr>
                  <a:t>Geographic data</a:t>
                </a:r>
              </a:p>
              <a:p>
                <a:pPr indent="-182880">
                  <a:buFont typeface="Arial" pitchFamily="34" charset="0"/>
                  <a:buChar char="•"/>
                  <a:defRPr/>
                </a:pPr>
                <a:r>
                  <a:rPr lang="en-US" sz="1400" u="none" kern="0" dirty="0">
                    <a:solidFill>
                      <a:srgbClr val="0070C0"/>
                    </a:solidFill>
                  </a:rPr>
                  <a:t>Economic information</a:t>
                </a:r>
              </a:p>
              <a:p>
                <a:pPr indent="-182880">
                  <a:buFont typeface="Arial" pitchFamily="34" charset="0"/>
                  <a:buChar char="•"/>
                  <a:defRPr/>
                </a:pPr>
                <a:r>
                  <a:rPr lang="en-US" sz="1400" u="none" kern="0" dirty="0">
                    <a:solidFill>
                      <a:srgbClr val="0070C0"/>
                    </a:solidFill>
                  </a:rPr>
                  <a:t>Existing energy infrastructure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52400" y="4068192"/>
                <a:ext cx="1524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Font typeface="Marlett" pitchFamily="2" charset="2"/>
                  <a:buNone/>
                </a:pPr>
                <a:r>
                  <a:rPr lang="en-US" sz="1400" b="1" u="none" kern="0" dirty="0">
                    <a:solidFill>
                      <a:prstClr val="black"/>
                    </a:solidFill>
                  </a:rPr>
                  <a:t>Global Inputs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704242" y="2723502"/>
            <a:ext cx="3276600" cy="3249658"/>
            <a:chOff x="5715000" y="2723502"/>
            <a:chExt cx="3276600" cy="3249658"/>
          </a:xfrm>
        </p:grpSpPr>
        <p:sp>
          <p:nvSpPr>
            <p:cNvPr id="54" name="Rounded Rectangle 53"/>
            <p:cNvSpPr/>
            <p:nvPr/>
          </p:nvSpPr>
          <p:spPr>
            <a:xfrm>
              <a:off x="5715000" y="3667283"/>
              <a:ext cx="3276600" cy="2305877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indent="-182880">
                <a:defRPr/>
              </a:pPr>
              <a:r>
                <a:rPr lang="en-US" sz="1400" u="none" kern="0" dirty="0">
                  <a:solidFill>
                    <a:srgbClr val="0070C0"/>
                  </a:solidFill>
                </a:rPr>
                <a:t>Spatially and temporally resolved:</a:t>
              </a:r>
            </a:p>
            <a:p>
              <a:pPr indent="-182880">
                <a:buFont typeface="Arial" pitchFamily="34" charset="0"/>
                <a:buChar char="•"/>
                <a:defRPr/>
              </a:pPr>
              <a:r>
                <a:rPr lang="en-US" sz="1400" u="none" kern="0" dirty="0">
                  <a:solidFill>
                    <a:srgbClr val="0070C0"/>
                  </a:solidFill>
                </a:rPr>
                <a:t>Criteria pollutant emissions</a:t>
              </a:r>
            </a:p>
            <a:p>
              <a:pPr indent="-182880">
                <a:buFont typeface="Arial" pitchFamily="34" charset="0"/>
                <a:buChar char="•"/>
                <a:defRPr/>
              </a:pPr>
              <a:r>
                <a:rPr lang="en-US" sz="1400" u="none" kern="0" dirty="0">
                  <a:solidFill>
                    <a:srgbClr val="0070C0"/>
                  </a:solidFill>
                </a:rPr>
                <a:t>GHG emissions</a:t>
              </a:r>
            </a:p>
            <a:p>
              <a:pPr indent="-182880">
                <a:buFont typeface="Arial" pitchFamily="34" charset="0"/>
                <a:buChar char="•"/>
                <a:defRPr/>
              </a:pPr>
              <a:r>
                <a:rPr lang="en-US" sz="1400" u="none" kern="0" dirty="0">
                  <a:solidFill>
                    <a:srgbClr val="0070C0"/>
                  </a:solidFill>
                </a:rPr>
                <a:t>Energy use</a:t>
              </a:r>
            </a:p>
            <a:p>
              <a:pPr indent="-182880">
                <a:buFont typeface="Arial" pitchFamily="34" charset="0"/>
                <a:buChar char="•"/>
                <a:defRPr/>
              </a:pPr>
              <a:r>
                <a:rPr lang="en-US" sz="1400" u="none" kern="0" dirty="0">
                  <a:solidFill>
                    <a:srgbClr val="0070C0"/>
                  </a:solidFill>
                </a:rPr>
                <a:t>Resource consumption</a:t>
              </a:r>
            </a:p>
            <a:p>
              <a:pPr indent="-182880">
                <a:buFont typeface="Arial" pitchFamily="34" charset="0"/>
                <a:buChar char="•"/>
                <a:defRPr/>
              </a:pPr>
              <a:r>
                <a:rPr lang="en-US" sz="1400" u="none" kern="0" dirty="0">
                  <a:solidFill>
                    <a:srgbClr val="0070C0"/>
                  </a:solidFill>
                </a:rPr>
                <a:t>Water impacts</a:t>
              </a:r>
            </a:p>
            <a:p>
              <a:pPr indent="-182880">
                <a:buFont typeface="Arial" pitchFamily="34" charset="0"/>
                <a:buChar char="•"/>
                <a:defRPr/>
              </a:pPr>
              <a:r>
                <a:rPr lang="en-US" sz="1400" u="none" kern="0" dirty="0">
                  <a:solidFill>
                    <a:srgbClr val="0070C0"/>
                  </a:solidFill>
                </a:rPr>
                <a:t>Cost</a:t>
              </a:r>
            </a:p>
            <a:p>
              <a:pPr indent="-182880">
                <a:buFont typeface="Arial" pitchFamily="34" charset="0"/>
                <a:buChar char="•"/>
                <a:defRPr/>
              </a:pPr>
              <a:r>
                <a:rPr lang="en-US" sz="1400" u="none" kern="0" dirty="0">
                  <a:solidFill>
                    <a:srgbClr val="0070C0"/>
                  </a:solidFill>
                </a:rPr>
                <a:t>Infrastructure placement</a:t>
              </a:r>
            </a:p>
            <a:p>
              <a:pPr indent="-182880">
                <a:buFont typeface="Arial" pitchFamily="34" charset="0"/>
                <a:buChar char="•"/>
                <a:defRPr/>
              </a:pPr>
              <a:r>
                <a:rPr lang="en-US" sz="1400" u="none" kern="0" dirty="0">
                  <a:solidFill>
                    <a:srgbClr val="0070C0"/>
                  </a:solidFill>
                </a:rPr>
                <a:t>Air quality prediction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15000" y="3348834"/>
              <a:ext cx="15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Marlett" pitchFamily="2" charset="2"/>
                <a:buNone/>
              </a:pPr>
              <a:r>
                <a:rPr lang="en-US" sz="1400" b="1" u="none" kern="0" dirty="0">
                  <a:solidFill>
                    <a:prstClr val="black"/>
                  </a:solidFill>
                </a:rPr>
                <a:t>Outputs</a:t>
              </a:r>
            </a:p>
          </p:txBody>
        </p:sp>
        <p:sp>
          <p:nvSpPr>
            <p:cNvPr id="52" name="Down Arrow 51"/>
            <p:cNvSpPr/>
            <p:nvPr/>
          </p:nvSpPr>
          <p:spPr>
            <a:xfrm>
              <a:off x="6720840" y="2723502"/>
              <a:ext cx="694944" cy="931386"/>
            </a:xfrm>
            <a:prstGeom prst="downArrow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2000" u="none" kern="0">
                <a:solidFill>
                  <a:prstClr val="white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2400" y="5519059"/>
            <a:ext cx="5279564" cy="5078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Marlett" pitchFamily="2" charset="2"/>
              <a:buNone/>
            </a:pPr>
            <a:r>
              <a:rPr lang="en-US" sz="900" b="1" u="none" dirty="0">
                <a:solidFill>
                  <a:srgbClr val="000000"/>
                </a:solidFill>
                <a:latin typeface="Arial" charset="0"/>
              </a:rPr>
              <a:t>J. Eichman, F. Mueller, B. Tarroja, L. Schell, and </a:t>
            </a:r>
            <a:r>
              <a:rPr lang="en-US" sz="900" b="1" u="none" dirty="0" err="1">
                <a:solidFill>
                  <a:srgbClr val="000000"/>
                </a:solidFill>
                <a:latin typeface="Arial" charset="0"/>
              </a:rPr>
              <a:t>G.S</a:t>
            </a:r>
            <a:r>
              <a:rPr lang="en-US" sz="900" b="1" u="none" dirty="0">
                <a:solidFill>
                  <a:srgbClr val="000000"/>
                </a:solidFill>
                <a:latin typeface="Arial" charset="0"/>
              </a:rPr>
              <a:t>. Samuelsen, “Exploration of the Integration of Renewable Resources Into California’s Electric System Using the Holistic Grid Resource Integration and Deployment (</a:t>
            </a:r>
            <a:r>
              <a:rPr lang="en-US" sz="900" b="1" u="none" dirty="0" err="1">
                <a:solidFill>
                  <a:srgbClr val="000000"/>
                </a:solidFill>
                <a:latin typeface="Arial" charset="0"/>
              </a:rPr>
              <a:t>HiGRID</a:t>
            </a:r>
            <a:r>
              <a:rPr lang="en-US" sz="900" b="1" u="none" dirty="0">
                <a:solidFill>
                  <a:srgbClr val="000000"/>
                </a:solidFill>
                <a:latin typeface="Arial" charset="0"/>
              </a:rPr>
              <a:t>) Tool,”  Energy, 2013.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2400" y="6032817"/>
            <a:ext cx="5279564" cy="5078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Marlett" pitchFamily="2" charset="2"/>
              <a:buNone/>
            </a:pPr>
            <a:r>
              <a:rPr lang="en-US" sz="900" b="1" u="none" dirty="0">
                <a:solidFill>
                  <a:srgbClr val="000000"/>
                </a:solidFill>
                <a:latin typeface="Arial" charset="0"/>
              </a:rPr>
              <a:t>S. Stephens-Romero, M. C. Sospedra, J. Brouwer, D. Dabdub,  G. S. Samuelsen, </a:t>
            </a:r>
            <a:r>
              <a:rPr lang="en-US" sz="900" b="1" i="1" u="none" dirty="0">
                <a:solidFill>
                  <a:srgbClr val="000000"/>
                </a:solidFill>
                <a:latin typeface="Arial" charset="0"/>
              </a:rPr>
              <a:t>“Determining Air Quality and Greenhouse Gas Impacts of Hydrogen Infrastructure and Fuel Cell Vehicles,” </a:t>
            </a:r>
            <a:r>
              <a:rPr lang="en-US" sz="900" b="1" u="none" dirty="0">
                <a:solidFill>
                  <a:srgbClr val="000000"/>
                </a:solidFill>
                <a:latin typeface="Arial" charset="0"/>
              </a:rPr>
              <a:t>Environmental Science &amp; Technology, 2009, Vol. 43, No. 23, pp. 9022–9029.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4375869" y="2362200"/>
            <a:ext cx="2168366" cy="797123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67" tIns="46784" rIns="93567" bIns="46784" numCol="1" rtlCol="0" anchor="t" anchorCtr="0" compatLnSpc="1">
            <a:prstTxWarp prst="textNoShape">
              <a:avLst/>
            </a:prstTxWarp>
          </a:bodyPr>
          <a:lstStyle/>
          <a:p>
            <a:pPr marL="461963" indent="-461963" defTabSz="1019175" eaLnBrk="0" fontAlgn="base" hangingPunct="0">
              <a:spcBef>
                <a:spcPct val="0"/>
              </a:spcBef>
              <a:spcAft>
                <a:spcPct val="0"/>
              </a:spcAft>
              <a:buFont typeface="Marlett" pitchFamily="2" charset="2"/>
              <a:buNone/>
              <a:tabLst>
                <a:tab pos="1717675" algn="l"/>
                <a:tab pos="3090863" algn="l"/>
                <a:tab pos="5138738" algn="l"/>
                <a:tab pos="5427663" algn="l"/>
              </a:tabLst>
            </a:pPr>
            <a:endParaRPr lang="en-US" sz="2400" b="1" u="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902207" y="1258735"/>
            <a:ext cx="2996841" cy="1341959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67" tIns="46784" rIns="93567" bIns="46784" numCol="1" rtlCol="0" anchor="t" anchorCtr="0" compatLnSpc="1">
            <a:prstTxWarp prst="textNoShape">
              <a:avLst/>
            </a:prstTxWarp>
          </a:bodyPr>
          <a:lstStyle/>
          <a:p>
            <a:pPr marL="461963" indent="-461963" defTabSz="1019175" eaLnBrk="0" fontAlgn="base" hangingPunct="0">
              <a:spcBef>
                <a:spcPct val="0"/>
              </a:spcBef>
              <a:spcAft>
                <a:spcPct val="0"/>
              </a:spcAft>
              <a:buFont typeface="Marlett" pitchFamily="2" charset="2"/>
              <a:buNone/>
              <a:tabLst>
                <a:tab pos="1717675" algn="l"/>
                <a:tab pos="3090863" algn="l"/>
                <a:tab pos="5138738" algn="l"/>
                <a:tab pos="5427663" algn="l"/>
              </a:tabLst>
            </a:pPr>
            <a:endParaRPr lang="en-US" sz="2400" b="1" u="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53338" y="2661073"/>
            <a:ext cx="3322324" cy="179004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67" tIns="46784" rIns="93567" bIns="46784" numCol="1" rtlCol="0" anchor="t" anchorCtr="0" compatLnSpc="1">
            <a:prstTxWarp prst="textNoShape">
              <a:avLst/>
            </a:prstTxWarp>
          </a:bodyPr>
          <a:lstStyle/>
          <a:p>
            <a:pPr marL="461963" indent="-461963" defTabSz="1019175" eaLnBrk="0" fontAlgn="base" hangingPunct="0">
              <a:spcBef>
                <a:spcPct val="0"/>
              </a:spcBef>
              <a:spcAft>
                <a:spcPct val="0"/>
              </a:spcAft>
              <a:buFont typeface="Marlett" pitchFamily="2" charset="2"/>
              <a:buNone/>
              <a:tabLst>
                <a:tab pos="1717675" algn="l"/>
                <a:tab pos="3090863" algn="l"/>
                <a:tab pos="5138738" algn="l"/>
                <a:tab pos="5427663" algn="l"/>
              </a:tabLst>
            </a:pPr>
            <a:endParaRPr lang="en-US" sz="2400" b="1" u="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5500393" y="3396705"/>
            <a:ext cx="3594634" cy="2682162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67" tIns="46784" rIns="93567" bIns="46784" numCol="1" rtlCol="0" anchor="t" anchorCtr="0" compatLnSpc="1">
            <a:prstTxWarp prst="textNoShape">
              <a:avLst/>
            </a:prstTxWarp>
          </a:bodyPr>
          <a:lstStyle/>
          <a:p>
            <a:pPr marL="461963" indent="-461963" defTabSz="1019175" eaLnBrk="0" fontAlgn="base" hangingPunct="0">
              <a:spcBef>
                <a:spcPct val="0"/>
              </a:spcBef>
              <a:spcAft>
                <a:spcPct val="0"/>
              </a:spcAft>
              <a:buFont typeface="Marlett" pitchFamily="2" charset="2"/>
              <a:buNone/>
              <a:tabLst>
                <a:tab pos="1717675" algn="l"/>
                <a:tab pos="3090863" algn="l"/>
                <a:tab pos="5138738" algn="l"/>
                <a:tab pos="5427663" algn="l"/>
              </a:tabLst>
            </a:pPr>
            <a:endParaRPr lang="en-US" sz="2400" b="1" u="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610099" y="1580857"/>
            <a:ext cx="1692230" cy="19897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67" tIns="46784" rIns="93567" bIns="46784" numCol="1" rtlCol="0" anchor="t" anchorCtr="0" compatLnSpc="1">
            <a:prstTxWarp prst="textNoShape">
              <a:avLst/>
            </a:prstTxWarp>
          </a:bodyPr>
          <a:lstStyle/>
          <a:p>
            <a:pPr marL="461963" indent="-461963" defTabSz="1019175" eaLnBrk="0" fontAlgn="base" hangingPunct="0">
              <a:spcBef>
                <a:spcPct val="0"/>
              </a:spcBef>
              <a:spcAft>
                <a:spcPct val="0"/>
              </a:spcAft>
              <a:buFont typeface="Marlett" pitchFamily="2" charset="2"/>
              <a:buNone/>
              <a:tabLst>
                <a:tab pos="1717675" algn="l"/>
                <a:tab pos="3090863" algn="l"/>
                <a:tab pos="5138738" algn="l"/>
                <a:tab pos="5427663" algn="l"/>
              </a:tabLst>
            </a:pPr>
            <a:endParaRPr lang="en-US" sz="2400" b="1" u="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5508104" y="4136775"/>
            <a:ext cx="3594634" cy="2582680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67" tIns="46784" rIns="93567" bIns="46784" numCol="1" rtlCol="0" anchor="t" anchorCtr="0" compatLnSpc="1">
            <a:prstTxWarp prst="textNoShape">
              <a:avLst/>
            </a:prstTxWarp>
          </a:bodyPr>
          <a:lstStyle/>
          <a:p>
            <a:pPr marL="461963" indent="-461963" defTabSz="1019175" eaLnBrk="0" fontAlgn="base" hangingPunct="0">
              <a:spcBef>
                <a:spcPct val="0"/>
              </a:spcBef>
              <a:spcAft>
                <a:spcPct val="0"/>
              </a:spcAft>
              <a:buFont typeface="Marlett" pitchFamily="2" charset="2"/>
              <a:buNone/>
              <a:tabLst>
                <a:tab pos="1717675" algn="l"/>
                <a:tab pos="3090863" algn="l"/>
                <a:tab pos="5138738" algn="l"/>
                <a:tab pos="5427663" algn="l"/>
              </a:tabLst>
            </a:pPr>
            <a:endParaRPr lang="en-US" sz="2400" b="1" u="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7" name="Rounded Rectangle 56"/>
          <p:cNvSpPr/>
          <p:nvPr/>
        </p:nvSpPr>
        <p:spPr bwMode="auto">
          <a:xfrm>
            <a:off x="4369905" y="1760781"/>
            <a:ext cx="2168366" cy="1946837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67" tIns="46784" rIns="93567" bIns="46784" numCol="1" rtlCol="0" anchor="t" anchorCtr="0" compatLnSpc="1">
            <a:prstTxWarp prst="textNoShape">
              <a:avLst/>
            </a:prstTxWarp>
          </a:bodyPr>
          <a:lstStyle/>
          <a:p>
            <a:pPr marL="461963" indent="-461963" defTabSz="1019175" eaLnBrk="0" fontAlgn="base" hangingPunct="0">
              <a:spcBef>
                <a:spcPct val="0"/>
              </a:spcBef>
              <a:spcAft>
                <a:spcPct val="0"/>
              </a:spcAft>
              <a:buFont typeface="Marlett" pitchFamily="2" charset="2"/>
              <a:buNone/>
              <a:tabLst>
                <a:tab pos="1717675" algn="l"/>
                <a:tab pos="3090863" algn="l"/>
                <a:tab pos="5138738" algn="l"/>
                <a:tab pos="5427663" algn="l"/>
              </a:tabLst>
            </a:pPr>
            <a:endParaRPr lang="en-US" sz="2400" b="1" u="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9" name="Rounded Rectangle 58"/>
          <p:cNvSpPr/>
          <p:nvPr/>
        </p:nvSpPr>
        <p:spPr bwMode="auto">
          <a:xfrm>
            <a:off x="4343400" y="2362200"/>
            <a:ext cx="2168366" cy="797123"/>
          </a:xfrm>
          <a:prstGeom prst="round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567" tIns="46784" rIns="93567" bIns="46784" numCol="1" rtlCol="0" anchor="t" anchorCtr="0" compatLnSpc="1">
            <a:prstTxWarp prst="textNoShape">
              <a:avLst/>
            </a:prstTxWarp>
          </a:bodyPr>
          <a:lstStyle/>
          <a:p>
            <a:pPr marL="461963" indent="-461963" defTabSz="1019175" eaLnBrk="0" fontAlgn="base" hangingPunct="0">
              <a:spcBef>
                <a:spcPct val="0"/>
              </a:spcBef>
              <a:spcAft>
                <a:spcPct val="0"/>
              </a:spcAft>
              <a:buFont typeface="Marlett" pitchFamily="2" charset="2"/>
              <a:buNone/>
              <a:tabLst>
                <a:tab pos="1717675" algn="l"/>
                <a:tab pos="3090863" algn="l"/>
                <a:tab pos="5138738" algn="l"/>
                <a:tab pos="5427663" algn="l"/>
              </a:tabLst>
            </a:pPr>
            <a:endParaRPr lang="en-US" sz="2400" b="1" u="non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UCI-STREET Modeling Platform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1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288E-6 L 3.33333E-6 -0.088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32015E-6 L 3.33333E-6 0.1029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  <p:bldP spid="45" grpId="0" animBg="1"/>
      <p:bldP spid="46" grpId="0" animBg="1"/>
      <p:bldP spid="46" grpId="1" animBg="1"/>
      <p:bldP spid="47" grpId="0" animBg="1"/>
      <p:bldP spid="53" grpId="0" animBg="1"/>
      <p:bldP spid="53" grpId="1" animBg="1"/>
      <p:bldP spid="63" grpId="0" animBg="1"/>
      <p:bldP spid="57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208"/>
            <a:ext cx="9144000" cy="792163"/>
          </a:xfrm>
        </p:spPr>
        <p:txBody>
          <a:bodyPr/>
          <a:lstStyle/>
          <a:p>
            <a:r>
              <a:rPr lang="en-US" dirty="0" smtClean="0"/>
              <a:t>UCI-STREET Water Balance Module</a:t>
            </a:r>
            <a:endParaRPr lang="en-US" dirty="0"/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375" y="891900"/>
            <a:ext cx="8905876" cy="3984900"/>
          </a:xfrm>
        </p:spPr>
        <p:txBody>
          <a:bodyPr/>
          <a:lstStyle/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 smtClean="0"/>
          </a:p>
          <a:p>
            <a:pPr>
              <a:buNone/>
            </a:pPr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8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endParaRPr lang="en-US" dirty="0" smtClean="0"/>
          </a:p>
        </p:txBody>
      </p:sp>
      <p:grpSp>
        <p:nvGrpSpPr>
          <p:cNvPr id="31" name="Group 30"/>
          <p:cNvGrpSpPr/>
          <p:nvPr/>
        </p:nvGrpSpPr>
        <p:grpSpPr>
          <a:xfrm>
            <a:off x="48608" y="959980"/>
            <a:ext cx="9183074" cy="3736345"/>
            <a:chOff x="61925" y="625213"/>
            <a:chExt cx="9183074" cy="3736345"/>
          </a:xfrm>
        </p:grpSpPr>
        <p:sp>
          <p:nvSpPr>
            <p:cNvPr id="32" name="Right Arrow 31"/>
            <p:cNvSpPr/>
            <p:nvPr/>
          </p:nvSpPr>
          <p:spPr>
            <a:xfrm rot="18951948">
              <a:off x="1241244" y="3168696"/>
              <a:ext cx="939915" cy="304800"/>
            </a:xfrm>
            <a:prstGeom prst="rightArrow">
              <a:avLst/>
            </a:prstGeom>
            <a:solidFill>
              <a:srgbClr val="FF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u="none" kern="0">
                <a:solidFill>
                  <a:prstClr val="white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1925" y="625213"/>
              <a:ext cx="9183074" cy="3736345"/>
              <a:chOff x="48608" y="211127"/>
              <a:chExt cx="9183074" cy="3736345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8608" y="211187"/>
                <a:ext cx="9183074" cy="3736285"/>
                <a:chOff x="48608" y="211187"/>
                <a:chExt cx="9183074" cy="3736285"/>
              </a:xfrm>
            </p:grpSpPr>
            <p:sp>
              <p:nvSpPr>
                <p:cNvPr id="39" name="Rounded Rectangle 38"/>
                <p:cNvSpPr/>
                <p:nvPr/>
              </p:nvSpPr>
              <p:spPr>
                <a:xfrm>
                  <a:off x="2087513" y="1596272"/>
                  <a:ext cx="1371600" cy="1014603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600" b="1" u="none" kern="0" dirty="0">
                      <a:solidFill>
                        <a:prstClr val="white"/>
                      </a:solidFill>
                    </a:rPr>
                    <a:t>Modify Reservoir Demand</a:t>
                  </a:r>
                </a:p>
                <a:p>
                  <a:pPr algn="ctr">
                    <a:defRPr/>
                  </a:pPr>
                  <a:r>
                    <a:rPr lang="en-US" sz="1600" b="1" u="none" kern="0" dirty="0">
                      <a:solidFill>
                        <a:prstClr val="white"/>
                      </a:solidFill>
                    </a:rPr>
                    <a:t>Profiles</a:t>
                  </a:r>
                </a:p>
              </p:txBody>
            </p:sp>
            <p:sp>
              <p:nvSpPr>
                <p:cNvPr id="40" name="Right Arrow 39"/>
                <p:cNvSpPr/>
                <p:nvPr/>
              </p:nvSpPr>
              <p:spPr>
                <a:xfrm>
                  <a:off x="1433525" y="3287770"/>
                  <a:ext cx="685800" cy="304800"/>
                </a:xfrm>
                <a:prstGeom prst="rightArrow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u="none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48608" y="1872740"/>
                  <a:ext cx="141154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u="none" kern="0" dirty="0">
                      <a:solidFill>
                        <a:srgbClr val="0070C0"/>
                      </a:solidFill>
                    </a:rPr>
                    <a:t>Select Water Stabilization Measures Portfolio</a:t>
                  </a:r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61925" y="3209337"/>
                  <a:ext cx="13716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u="none" kern="0" dirty="0">
                      <a:solidFill>
                        <a:srgbClr val="0070C0"/>
                      </a:solidFill>
                    </a:rPr>
                    <a:t>Select Hydrologic Condition</a:t>
                  </a:r>
                </a:p>
              </p:txBody>
            </p:sp>
            <p:sp>
              <p:nvSpPr>
                <p:cNvPr id="43" name="Rounded Rectangle 42"/>
                <p:cNvSpPr/>
                <p:nvPr/>
              </p:nvSpPr>
              <p:spPr>
                <a:xfrm>
                  <a:off x="2119325" y="2932869"/>
                  <a:ext cx="1371600" cy="1014603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600" b="1" u="none" kern="0" dirty="0">
                      <a:solidFill>
                        <a:prstClr val="white"/>
                      </a:solidFill>
                    </a:rPr>
                    <a:t>Determine Reservoir Inflow Profiles</a:t>
                  </a:r>
                </a:p>
              </p:txBody>
            </p:sp>
            <p:sp>
              <p:nvSpPr>
                <p:cNvPr id="44" name="Right Arrow 43"/>
                <p:cNvSpPr/>
                <p:nvPr/>
              </p:nvSpPr>
              <p:spPr>
                <a:xfrm>
                  <a:off x="1460157" y="1951174"/>
                  <a:ext cx="627356" cy="304800"/>
                </a:xfrm>
                <a:prstGeom prst="rightArrow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u="none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Right Arrow 44"/>
                <p:cNvSpPr/>
                <p:nvPr/>
              </p:nvSpPr>
              <p:spPr>
                <a:xfrm>
                  <a:off x="3522737" y="3287769"/>
                  <a:ext cx="488271" cy="304800"/>
                </a:xfrm>
                <a:prstGeom prst="rightArrow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u="none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Right Arrow 45"/>
                <p:cNvSpPr/>
                <p:nvPr/>
              </p:nvSpPr>
              <p:spPr>
                <a:xfrm>
                  <a:off x="3490925" y="1951173"/>
                  <a:ext cx="471475" cy="304800"/>
                </a:xfrm>
                <a:prstGeom prst="rightArrow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u="none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Rounded Rectangle 46"/>
                <p:cNvSpPr/>
                <p:nvPr/>
              </p:nvSpPr>
              <p:spPr>
                <a:xfrm>
                  <a:off x="4002043" y="1596272"/>
                  <a:ext cx="1752600" cy="2351200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2000" b="1" u="none" kern="0" dirty="0">
                      <a:solidFill>
                        <a:prstClr val="white"/>
                      </a:solidFill>
                    </a:rPr>
                    <a:t>Reservoir Network Fill Simulation</a:t>
                  </a:r>
                </a:p>
              </p:txBody>
            </p:sp>
            <p:sp>
              <p:nvSpPr>
                <p:cNvPr id="48" name="Right Arrow 47"/>
                <p:cNvSpPr/>
                <p:nvPr/>
              </p:nvSpPr>
              <p:spPr>
                <a:xfrm rot="16200000">
                  <a:off x="413952" y="1291288"/>
                  <a:ext cx="667546" cy="304800"/>
                </a:xfrm>
                <a:prstGeom prst="rightArrow">
                  <a:avLst/>
                </a:prstGeom>
                <a:solidFill>
                  <a:srgbClr val="FF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u="none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59584" y="211187"/>
                  <a:ext cx="3276600" cy="898728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600" b="1" u="none" kern="0" dirty="0">
                      <a:solidFill>
                        <a:prstClr val="white"/>
                      </a:solidFill>
                    </a:rPr>
                    <a:t>Water Measure-Related Energy Consumption and Emissions Models / Calculations</a:t>
                  </a:r>
                </a:p>
              </p:txBody>
            </p:sp>
            <p:sp>
              <p:nvSpPr>
                <p:cNvPr id="50" name="Right Arrow 49"/>
                <p:cNvSpPr/>
                <p:nvPr/>
              </p:nvSpPr>
              <p:spPr>
                <a:xfrm>
                  <a:off x="5754643" y="2061588"/>
                  <a:ext cx="722357" cy="304800"/>
                </a:xfrm>
                <a:prstGeom prst="rightArrow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u="none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6270505" y="1983155"/>
                  <a:ext cx="1371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u="none" kern="0" dirty="0">
                      <a:solidFill>
                        <a:srgbClr val="00B050"/>
                      </a:solidFill>
                    </a:rPr>
                    <a:t>Reservoir Fill Levels</a:t>
                  </a:r>
                </a:p>
              </p:txBody>
            </p:sp>
            <p:sp>
              <p:nvSpPr>
                <p:cNvPr id="52" name="Right Arrow 51"/>
                <p:cNvSpPr/>
                <p:nvPr/>
              </p:nvSpPr>
              <p:spPr>
                <a:xfrm>
                  <a:off x="5743698" y="2940724"/>
                  <a:ext cx="489230" cy="304800"/>
                </a:xfrm>
                <a:prstGeom prst="rightArrow">
                  <a:avLst/>
                </a:prstGeom>
                <a:solidFill>
                  <a:sysClr val="windowText" lastClr="000000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u="none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3" name="Right Arrow 52"/>
                <p:cNvSpPr/>
                <p:nvPr/>
              </p:nvSpPr>
              <p:spPr>
                <a:xfrm>
                  <a:off x="3336184" y="508151"/>
                  <a:ext cx="685800" cy="304800"/>
                </a:xfrm>
                <a:prstGeom prst="rightArrow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u="none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4002043" y="337385"/>
                  <a:ext cx="195012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u="none" kern="0" dirty="0">
                      <a:solidFill>
                        <a:srgbClr val="00B050"/>
                      </a:solidFill>
                    </a:rPr>
                    <a:t>Electric Load</a:t>
                  </a:r>
                </a:p>
                <a:p>
                  <a:pPr algn="ctr">
                    <a:defRPr/>
                  </a:pPr>
                  <a:r>
                    <a:rPr lang="en-US" sz="1200" b="1" u="none" kern="0" dirty="0">
                      <a:solidFill>
                        <a:srgbClr val="00B050"/>
                      </a:solidFill>
                    </a:rPr>
                    <a:t>Direct Fuel Consumption</a:t>
                  </a:r>
                </a:p>
                <a:p>
                  <a:pPr algn="ctr">
                    <a:defRPr/>
                  </a:pPr>
                  <a:r>
                    <a:rPr lang="en-US" sz="1200" b="1" u="none" kern="0" dirty="0">
                      <a:solidFill>
                        <a:srgbClr val="00B050"/>
                      </a:solidFill>
                    </a:rPr>
                    <a:t>Direct GHG Emissions</a:t>
                  </a:r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6220402" y="2597428"/>
                  <a:ext cx="1559814" cy="1014603"/>
                </a:xfrm>
                <a:prstGeom prst="roundRect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r>
                    <a:rPr lang="en-US" sz="1600" b="1" u="none" kern="0" dirty="0">
                      <a:solidFill>
                        <a:prstClr val="white"/>
                      </a:solidFill>
                    </a:rPr>
                    <a:t>Hydropower Inlet Modification</a:t>
                  </a:r>
                </a:p>
              </p:txBody>
            </p:sp>
            <p:sp>
              <p:nvSpPr>
                <p:cNvPr id="56" name="Right Arrow 55"/>
                <p:cNvSpPr/>
                <p:nvPr/>
              </p:nvSpPr>
              <p:spPr>
                <a:xfrm>
                  <a:off x="7767365" y="2940724"/>
                  <a:ext cx="376431" cy="304800"/>
                </a:xfrm>
                <a:prstGeom prst="rightArrow">
                  <a:avLst/>
                </a:prstGeom>
                <a:solidFill>
                  <a:srgbClr val="1F497D">
                    <a:lumMod val="40000"/>
                    <a:lumOff val="60000"/>
                  </a:srgbClr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u="none" ker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7" name="TextBox 56"/>
                <p:cNvSpPr txBox="1"/>
                <p:nvPr/>
              </p:nvSpPr>
              <p:spPr>
                <a:xfrm>
                  <a:off x="8039115" y="2781563"/>
                  <a:ext cx="119256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200" b="1" u="none" kern="0" dirty="0">
                      <a:solidFill>
                        <a:srgbClr val="00B050"/>
                      </a:solidFill>
                    </a:rPr>
                    <a:t>Modified Hydropower Inlet Vector</a:t>
                  </a: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6099360" y="865445"/>
                <a:ext cx="1058303" cy="738664"/>
              </a:xfrm>
              <a:prstGeom prst="rect">
                <a:avLst/>
              </a:prstGeom>
              <a:noFill/>
              <a:ln>
                <a:solidFill>
                  <a:sysClr val="windowText" lastClr="0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en-US" sz="1400" b="1" u="none" kern="0" dirty="0">
                    <a:solidFill>
                      <a:prstClr val="black"/>
                    </a:solidFill>
                  </a:rPr>
                  <a:t>Legend</a:t>
                </a:r>
              </a:p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US" sz="1400" b="1" u="none" kern="0" dirty="0">
                    <a:solidFill>
                      <a:srgbClr val="0070C0"/>
                    </a:solidFill>
                  </a:rPr>
                  <a:t>Input</a:t>
                </a:r>
              </a:p>
              <a:p>
                <a:pPr marL="285750" indent="-285750">
                  <a:buFont typeface="Arial" pitchFamily="34" charset="0"/>
                  <a:buChar char="•"/>
                  <a:defRPr/>
                </a:pPr>
                <a:r>
                  <a:rPr lang="en-US" sz="1400" b="1" u="none" kern="0" dirty="0">
                    <a:solidFill>
                      <a:srgbClr val="00B050"/>
                    </a:solidFill>
                  </a:rPr>
                  <a:t>Output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454283" y="211127"/>
                <a:ext cx="1603027" cy="1323439"/>
              </a:xfrm>
              <a:prstGeom prst="rect">
                <a:avLst/>
              </a:prstGeom>
              <a:solidFill>
                <a:srgbClr val="1F497D">
                  <a:lumMod val="75000"/>
                </a:srgbClr>
              </a:solidFill>
              <a:ln w="28575"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en-US" sz="1600" b="1" u="none" kern="0" dirty="0">
                    <a:solidFill>
                      <a:prstClr val="white"/>
                    </a:solidFill>
                  </a:rPr>
                  <a:t>To Main Energy Infrastructure Model </a:t>
                </a:r>
                <a:r>
                  <a:rPr lang="en-US" sz="1600" b="1" u="none" kern="0" dirty="0">
                    <a:solidFill>
                      <a:srgbClr val="00B0F0"/>
                    </a:solidFill>
                  </a:rPr>
                  <a:t>(STREET)</a:t>
                </a:r>
              </a:p>
            </p:txBody>
          </p:sp>
          <p:sp>
            <p:nvSpPr>
              <p:cNvPr id="37" name="Right Arrow 36"/>
              <p:cNvSpPr/>
              <p:nvPr/>
            </p:nvSpPr>
            <p:spPr>
              <a:xfrm rot="16200000">
                <a:off x="7931014" y="2050980"/>
                <a:ext cx="1198542" cy="304800"/>
              </a:xfrm>
              <a:prstGeom prst="rightArrow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u="none" kern="0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Right Arrow 37"/>
              <p:cNvSpPr/>
              <p:nvPr/>
            </p:nvSpPr>
            <p:spPr>
              <a:xfrm>
                <a:off x="5867400" y="474226"/>
                <a:ext cx="1510683" cy="304800"/>
              </a:xfrm>
              <a:prstGeom prst="rightArrow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u="none" kern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40155" y="4876800"/>
            <a:ext cx="8290130" cy="1711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b="1" u="none" kern="0" dirty="0">
                <a:solidFill>
                  <a:srgbClr val="1F497D"/>
                </a:solidFill>
              </a:rPr>
              <a:t>Approach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 b="1" u="none" kern="0" dirty="0">
                <a:solidFill>
                  <a:srgbClr val="1F497D"/>
                </a:solidFill>
              </a:rPr>
              <a:t>Identify the potential for different options to stabilize reservoir levels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 b="1" u="none" kern="0" dirty="0">
                <a:solidFill>
                  <a:srgbClr val="1F497D"/>
                </a:solidFill>
              </a:rPr>
              <a:t>Evaluate energy / emissions /grid impacts of deploying technologies to required scale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1400" b="1" u="none" kern="0" dirty="0">
                <a:solidFill>
                  <a:srgbClr val="1F497D"/>
                </a:solidFill>
              </a:rPr>
              <a:t>Advise the rollout of options / technologies to stabilize reservoir levels with minimum energy and emissions impacts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400" b="1" u="none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52" y="161904"/>
            <a:ext cx="8229600" cy="6397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0400" y="5410200"/>
            <a:ext cx="2945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/>
                <a:ea typeface="+mj-ea"/>
                <a:cs typeface="+mj-cs"/>
              </a:rPr>
              <a:t>Thank you!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" y="1304925"/>
            <a:ext cx="8229600" cy="3952875"/>
            <a:chOff x="228600" y="1076325"/>
            <a:chExt cx="8801100" cy="4181475"/>
          </a:xfrm>
        </p:grpSpPr>
        <p:pic>
          <p:nvPicPr>
            <p:cNvPr id="3076" name="Picture 4" descr="APEP-webHeader2011-p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076325"/>
              <a:ext cx="8801100" cy="1438275"/>
            </a:xfrm>
            <a:prstGeom prst="rect">
              <a:avLst/>
            </a:prstGeom>
            <a:noFill/>
          </p:spPr>
        </p:pic>
        <p:pic>
          <p:nvPicPr>
            <p:cNvPr id="3078" name="Picture 6" descr="APEP-webHeader2011-p5"/>
            <p:cNvPicPr>
              <a:picLocks noChangeAspect="1" noChangeArrowheads="1"/>
            </p:cNvPicPr>
            <p:nvPr/>
          </p:nvPicPr>
          <p:blipFill>
            <a:blip r:embed="rId4" cstate="print"/>
            <a:srcRect l="46753"/>
            <a:stretch>
              <a:fillRect/>
            </a:stretch>
          </p:blipFill>
          <p:spPr bwMode="auto">
            <a:xfrm>
              <a:off x="4343400" y="3819525"/>
              <a:ext cx="4686300" cy="1438275"/>
            </a:xfrm>
            <a:prstGeom prst="rect">
              <a:avLst/>
            </a:prstGeom>
            <a:noFill/>
          </p:spPr>
        </p:pic>
        <p:pic>
          <p:nvPicPr>
            <p:cNvPr id="3082" name="Picture 10" descr="APEP-webHeader2011-p7"/>
            <p:cNvPicPr>
              <a:picLocks noChangeAspect="1" noChangeArrowheads="1"/>
            </p:cNvPicPr>
            <p:nvPr/>
          </p:nvPicPr>
          <p:blipFill>
            <a:blip r:embed="rId5" cstate="print"/>
            <a:srcRect l="46753"/>
            <a:stretch>
              <a:fillRect/>
            </a:stretch>
          </p:blipFill>
          <p:spPr bwMode="auto">
            <a:xfrm>
              <a:off x="4343400" y="2447925"/>
              <a:ext cx="4686300" cy="1438275"/>
            </a:xfrm>
            <a:prstGeom prst="rect">
              <a:avLst/>
            </a:prstGeom>
            <a:noFill/>
          </p:spPr>
        </p:pic>
        <p:pic>
          <p:nvPicPr>
            <p:cNvPr id="3084" name="Picture 12" descr="APEP-webHeader2011-p4"/>
            <p:cNvPicPr>
              <a:picLocks noChangeAspect="1" noChangeArrowheads="1"/>
            </p:cNvPicPr>
            <p:nvPr/>
          </p:nvPicPr>
          <p:blipFill>
            <a:blip r:embed="rId6" cstate="print"/>
            <a:srcRect l="46717"/>
            <a:stretch>
              <a:fillRect/>
            </a:stretch>
          </p:blipFill>
          <p:spPr bwMode="auto">
            <a:xfrm>
              <a:off x="228600" y="3810000"/>
              <a:ext cx="4689475" cy="1438275"/>
            </a:xfrm>
            <a:prstGeom prst="rect">
              <a:avLst/>
            </a:prstGeom>
            <a:noFill/>
          </p:spPr>
        </p:pic>
        <p:pic>
          <p:nvPicPr>
            <p:cNvPr id="3074" name="Picture 2" descr="APEP-webHeader2011-p10"/>
            <p:cNvPicPr>
              <a:picLocks noChangeAspect="1" noChangeArrowheads="1"/>
            </p:cNvPicPr>
            <p:nvPr/>
          </p:nvPicPr>
          <p:blipFill>
            <a:blip r:embed="rId7" cstate="print"/>
            <a:srcRect l="46753"/>
            <a:stretch>
              <a:fillRect/>
            </a:stretch>
          </p:blipFill>
          <p:spPr bwMode="auto">
            <a:xfrm>
              <a:off x="228600" y="2447925"/>
              <a:ext cx="4686300" cy="14382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54959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Digester Gas Utilization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Microbial Fuel </a:t>
            </a:r>
            <a:r>
              <a:rPr lang="en-US" dirty="0" smtClean="0"/>
              <a:t>Cell</a:t>
            </a:r>
          </a:p>
          <a:p>
            <a:endParaRPr lang="en-US" dirty="0"/>
          </a:p>
          <a:p>
            <a:r>
              <a:rPr lang="en-US" dirty="0" smtClean="0"/>
              <a:t>Distributed Power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Energy – Water Nexus</a:t>
            </a:r>
          </a:p>
        </p:txBody>
      </p:sp>
    </p:spTree>
    <p:extLst>
      <p:ext uri="{BB962C8B-B14F-4D97-AF65-F5344CB8AC3E}">
        <p14:creationId xmlns:p14="http://schemas.microsoft.com/office/powerpoint/2010/main" val="412845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Freeform 31"/>
          <p:cNvSpPr>
            <a:spLocks/>
          </p:cNvSpPr>
          <p:nvPr/>
        </p:nvSpPr>
        <p:spPr bwMode="auto">
          <a:xfrm>
            <a:off x="7186613" y="2091697"/>
            <a:ext cx="650875" cy="581025"/>
          </a:xfrm>
          <a:custGeom>
            <a:avLst/>
            <a:gdLst>
              <a:gd name="T0" fmla="*/ 0 w 646"/>
              <a:gd name="T1" fmla="*/ 2147483647 h 576"/>
              <a:gd name="T2" fmla="*/ 2147483647 w 646"/>
              <a:gd name="T3" fmla="*/ 2147483647 h 576"/>
              <a:gd name="T4" fmla="*/ 2147483647 w 646"/>
              <a:gd name="T5" fmla="*/ 2147483647 h 576"/>
              <a:gd name="T6" fmla="*/ 2147483647 w 646"/>
              <a:gd name="T7" fmla="*/ 2147483647 h 576"/>
              <a:gd name="T8" fmla="*/ 2147483647 w 646"/>
              <a:gd name="T9" fmla="*/ 2147483647 h 576"/>
              <a:gd name="T10" fmla="*/ 2147483647 w 646"/>
              <a:gd name="T11" fmla="*/ 2147483647 h 576"/>
              <a:gd name="T12" fmla="*/ 2147483647 w 646"/>
              <a:gd name="T13" fmla="*/ 2147483647 h 576"/>
              <a:gd name="T14" fmla="*/ 2147483647 w 646"/>
              <a:gd name="T15" fmla="*/ 2147483647 h 576"/>
              <a:gd name="T16" fmla="*/ 2147483647 w 646"/>
              <a:gd name="T17" fmla="*/ 2147483647 h 576"/>
              <a:gd name="T18" fmla="*/ 2147483647 w 646"/>
              <a:gd name="T19" fmla="*/ 2147483647 h 576"/>
              <a:gd name="T20" fmla="*/ 2147483647 w 646"/>
              <a:gd name="T21" fmla="*/ 2147483647 h 576"/>
              <a:gd name="T22" fmla="*/ 2147483647 w 646"/>
              <a:gd name="T23" fmla="*/ 2147483647 h 576"/>
              <a:gd name="T24" fmla="*/ 2147483647 w 646"/>
              <a:gd name="T25" fmla="*/ 2147483647 h 576"/>
              <a:gd name="T26" fmla="*/ 2147483647 w 646"/>
              <a:gd name="T27" fmla="*/ 2147483647 h 576"/>
              <a:gd name="T28" fmla="*/ 2147483647 w 646"/>
              <a:gd name="T29" fmla="*/ 2147483647 h 576"/>
              <a:gd name="T30" fmla="*/ 2147483647 w 646"/>
              <a:gd name="T31" fmla="*/ 0 h 576"/>
              <a:gd name="T32" fmla="*/ 2147483647 w 646"/>
              <a:gd name="T33" fmla="*/ 0 h 576"/>
              <a:gd name="T34" fmla="*/ 2147483647 w 646"/>
              <a:gd name="T35" fmla="*/ 2147483647 h 576"/>
              <a:gd name="T36" fmla="*/ 2147483647 w 646"/>
              <a:gd name="T37" fmla="*/ 2147483647 h 576"/>
              <a:gd name="T38" fmla="*/ 2147483647 w 646"/>
              <a:gd name="T39" fmla="*/ 2147483647 h 576"/>
              <a:gd name="T40" fmla="*/ 2147483647 w 646"/>
              <a:gd name="T41" fmla="*/ 2147483647 h 576"/>
              <a:gd name="T42" fmla="*/ 2147483647 w 646"/>
              <a:gd name="T43" fmla="*/ 2147483647 h 576"/>
              <a:gd name="T44" fmla="*/ 2147483647 w 646"/>
              <a:gd name="T45" fmla="*/ 2147483647 h 576"/>
              <a:gd name="T46" fmla="*/ 2147483647 w 646"/>
              <a:gd name="T47" fmla="*/ 2147483647 h 576"/>
              <a:gd name="T48" fmla="*/ 2147483647 w 646"/>
              <a:gd name="T49" fmla="*/ 2147483647 h 576"/>
              <a:gd name="T50" fmla="*/ 2147483647 w 646"/>
              <a:gd name="T51" fmla="*/ 2147483647 h 576"/>
              <a:gd name="T52" fmla="*/ 2147483647 w 646"/>
              <a:gd name="T53" fmla="*/ 2147483647 h 576"/>
              <a:gd name="T54" fmla="*/ 2147483647 w 646"/>
              <a:gd name="T55" fmla="*/ 2147483647 h 576"/>
              <a:gd name="T56" fmla="*/ 2147483647 w 646"/>
              <a:gd name="T57" fmla="*/ 2147483647 h 576"/>
              <a:gd name="T58" fmla="*/ 2147483647 w 646"/>
              <a:gd name="T59" fmla="*/ 2147483647 h 576"/>
              <a:gd name="T60" fmla="*/ 2147483647 w 646"/>
              <a:gd name="T61" fmla="*/ 2147483647 h 576"/>
              <a:gd name="T62" fmla="*/ 2147483647 w 646"/>
              <a:gd name="T63" fmla="*/ 2147483647 h 576"/>
              <a:gd name="T64" fmla="*/ 2147483647 w 646"/>
              <a:gd name="T65" fmla="*/ 2147483647 h 576"/>
              <a:gd name="T66" fmla="*/ 0 w 646"/>
              <a:gd name="T67" fmla="*/ 2147483647 h 5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46"/>
              <a:gd name="T103" fmla="*/ 0 h 576"/>
              <a:gd name="T104" fmla="*/ 646 w 646"/>
              <a:gd name="T105" fmla="*/ 576 h 57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46" h="576">
                <a:moveTo>
                  <a:pt x="0" y="288"/>
                </a:moveTo>
                <a:lnTo>
                  <a:pt x="0" y="273"/>
                </a:lnTo>
                <a:lnTo>
                  <a:pt x="2" y="257"/>
                </a:lnTo>
                <a:lnTo>
                  <a:pt x="3" y="244"/>
                </a:lnTo>
                <a:lnTo>
                  <a:pt x="5" y="229"/>
                </a:lnTo>
                <a:lnTo>
                  <a:pt x="9" y="215"/>
                </a:lnTo>
                <a:lnTo>
                  <a:pt x="13" y="202"/>
                </a:lnTo>
                <a:lnTo>
                  <a:pt x="19" y="188"/>
                </a:lnTo>
                <a:lnTo>
                  <a:pt x="25" y="175"/>
                </a:lnTo>
                <a:lnTo>
                  <a:pt x="30" y="163"/>
                </a:lnTo>
                <a:lnTo>
                  <a:pt x="38" y="150"/>
                </a:lnTo>
                <a:lnTo>
                  <a:pt x="46" y="138"/>
                </a:lnTo>
                <a:lnTo>
                  <a:pt x="55" y="127"/>
                </a:lnTo>
                <a:lnTo>
                  <a:pt x="63" y="115"/>
                </a:lnTo>
                <a:lnTo>
                  <a:pt x="73" y="104"/>
                </a:lnTo>
                <a:lnTo>
                  <a:pt x="84" y="94"/>
                </a:lnTo>
                <a:lnTo>
                  <a:pt x="94" y="85"/>
                </a:lnTo>
                <a:lnTo>
                  <a:pt x="105" y="75"/>
                </a:lnTo>
                <a:lnTo>
                  <a:pt x="117" y="65"/>
                </a:lnTo>
                <a:lnTo>
                  <a:pt x="130" y="58"/>
                </a:lnTo>
                <a:lnTo>
                  <a:pt x="142" y="48"/>
                </a:lnTo>
                <a:lnTo>
                  <a:pt x="155" y="42"/>
                </a:lnTo>
                <a:lnTo>
                  <a:pt x="168" y="35"/>
                </a:lnTo>
                <a:lnTo>
                  <a:pt x="182" y="29"/>
                </a:lnTo>
                <a:lnTo>
                  <a:pt x="197" y="23"/>
                </a:lnTo>
                <a:lnTo>
                  <a:pt x="211" y="17"/>
                </a:lnTo>
                <a:lnTo>
                  <a:pt x="226" y="13"/>
                </a:lnTo>
                <a:lnTo>
                  <a:pt x="241" y="10"/>
                </a:lnTo>
                <a:lnTo>
                  <a:pt x="257" y="6"/>
                </a:lnTo>
                <a:lnTo>
                  <a:pt x="274" y="4"/>
                </a:lnTo>
                <a:lnTo>
                  <a:pt x="289" y="2"/>
                </a:lnTo>
                <a:lnTo>
                  <a:pt x="307" y="0"/>
                </a:lnTo>
                <a:lnTo>
                  <a:pt x="322" y="0"/>
                </a:lnTo>
                <a:lnTo>
                  <a:pt x="339" y="0"/>
                </a:lnTo>
                <a:lnTo>
                  <a:pt x="356" y="2"/>
                </a:lnTo>
                <a:lnTo>
                  <a:pt x="372" y="4"/>
                </a:lnTo>
                <a:lnTo>
                  <a:pt x="387" y="6"/>
                </a:lnTo>
                <a:lnTo>
                  <a:pt x="404" y="10"/>
                </a:lnTo>
                <a:lnTo>
                  <a:pt x="420" y="13"/>
                </a:lnTo>
                <a:lnTo>
                  <a:pt x="433" y="17"/>
                </a:lnTo>
                <a:lnTo>
                  <a:pt x="449" y="23"/>
                </a:lnTo>
                <a:lnTo>
                  <a:pt x="462" y="29"/>
                </a:lnTo>
                <a:lnTo>
                  <a:pt x="477" y="35"/>
                </a:lnTo>
                <a:lnTo>
                  <a:pt x="491" y="42"/>
                </a:lnTo>
                <a:lnTo>
                  <a:pt x="504" y="48"/>
                </a:lnTo>
                <a:lnTo>
                  <a:pt x="516" y="58"/>
                </a:lnTo>
                <a:lnTo>
                  <a:pt x="529" y="65"/>
                </a:lnTo>
                <a:lnTo>
                  <a:pt x="541" y="75"/>
                </a:lnTo>
                <a:lnTo>
                  <a:pt x="552" y="85"/>
                </a:lnTo>
                <a:lnTo>
                  <a:pt x="562" y="94"/>
                </a:lnTo>
                <a:lnTo>
                  <a:pt x="571" y="104"/>
                </a:lnTo>
                <a:lnTo>
                  <a:pt x="581" y="115"/>
                </a:lnTo>
                <a:lnTo>
                  <a:pt x="591" y="127"/>
                </a:lnTo>
                <a:lnTo>
                  <a:pt x="600" y="138"/>
                </a:lnTo>
                <a:lnTo>
                  <a:pt x="608" y="150"/>
                </a:lnTo>
                <a:lnTo>
                  <a:pt x="614" y="163"/>
                </a:lnTo>
                <a:lnTo>
                  <a:pt x="621" y="175"/>
                </a:lnTo>
                <a:lnTo>
                  <a:pt x="627" y="188"/>
                </a:lnTo>
                <a:lnTo>
                  <a:pt x="631" y="202"/>
                </a:lnTo>
                <a:lnTo>
                  <a:pt x="637" y="215"/>
                </a:lnTo>
                <a:lnTo>
                  <a:pt x="639" y="229"/>
                </a:lnTo>
                <a:lnTo>
                  <a:pt x="642" y="244"/>
                </a:lnTo>
                <a:lnTo>
                  <a:pt x="644" y="257"/>
                </a:lnTo>
                <a:lnTo>
                  <a:pt x="646" y="273"/>
                </a:lnTo>
                <a:lnTo>
                  <a:pt x="646" y="288"/>
                </a:lnTo>
                <a:lnTo>
                  <a:pt x="646" y="576"/>
                </a:lnTo>
                <a:lnTo>
                  <a:pt x="0" y="576"/>
                </a:lnTo>
                <a:lnTo>
                  <a:pt x="0" y="288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lIns="91433" tIns="45717" rIns="91433" bIns="45717"/>
          <a:lstStyle/>
          <a:p>
            <a:pPr algn="ctr">
              <a:defRPr/>
            </a:pPr>
            <a:endParaRPr lang="en-US" b="1" u="none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76" name="Freeform 32"/>
          <p:cNvSpPr>
            <a:spLocks/>
          </p:cNvSpPr>
          <p:nvPr/>
        </p:nvSpPr>
        <p:spPr bwMode="auto">
          <a:xfrm>
            <a:off x="7175500" y="2091697"/>
            <a:ext cx="650875" cy="581025"/>
          </a:xfrm>
          <a:custGeom>
            <a:avLst/>
            <a:gdLst>
              <a:gd name="T0" fmla="*/ 0 w 646"/>
              <a:gd name="T1" fmla="*/ 2147483647 h 576"/>
              <a:gd name="T2" fmla="*/ 2147483647 w 646"/>
              <a:gd name="T3" fmla="*/ 2147483647 h 576"/>
              <a:gd name="T4" fmla="*/ 2147483647 w 646"/>
              <a:gd name="T5" fmla="*/ 2147483647 h 576"/>
              <a:gd name="T6" fmla="*/ 2147483647 w 646"/>
              <a:gd name="T7" fmla="*/ 2147483647 h 576"/>
              <a:gd name="T8" fmla="*/ 2147483647 w 646"/>
              <a:gd name="T9" fmla="*/ 2147483647 h 576"/>
              <a:gd name="T10" fmla="*/ 2147483647 w 646"/>
              <a:gd name="T11" fmla="*/ 2147483647 h 576"/>
              <a:gd name="T12" fmla="*/ 2147483647 w 646"/>
              <a:gd name="T13" fmla="*/ 2147483647 h 576"/>
              <a:gd name="T14" fmla="*/ 2147483647 w 646"/>
              <a:gd name="T15" fmla="*/ 2147483647 h 576"/>
              <a:gd name="T16" fmla="*/ 2147483647 w 646"/>
              <a:gd name="T17" fmla="*/ 2147483647 h 576"/>
              <a:gd name="T18" fmla="*/ 2147483647 w 646"/>
              <a:gd name="T19" fmla="*/ 2147483647 h 576"/>
              <a:gd name="T20" fmla="*/ 2147483647 w 646"/>
              <a:gd name="T21" fmla="*/ 2147483647 h 576"/>
              <a:gd name="T22" fmla="*/ 2147483647 w 646"/>
              <a:gd name="T23" fmla="*/ 2147483647 h 576"/>
              <a:gd name="T24" fmla="*/ 2147483647 w 646"/>
              <a:gd name="T25" fmla="*/ 2147483647 h 576"/>
              <a:gd name="T26" fmla="*/ 2147483647 w 646"/>
              <a:gd name="T27" fmla="*/ 2147483647 h 576"/>
              <a:gd name="T28" fmla="*/ 2147483647 w 646"/>
              <a:gd name="T29" fmla="*/ 2147483647 h 576"/>
              <a:gd name="T30" fmla="*/ 2147483647 w 646"/>
              <a:gd name="T31" fmla="*/ 0 h 576"/>
              <a:gd name="T32" fmla="*/ 2147483647 w 646"/>
              <a:gd name="T33" fmla="*/ 0 h 576"/>
              <a:gd name="T34" fmla="*/ 2147483647 w 646"/>
              <a:gd name="T35" fmla="*/ 2147483647 h 576"/>
              <a:gd name="T36" fmla="*/ 2147483647 w 646"/>
              <a:gd name="T37" fmla="*/ 2147483647 h 576"/>
              <a:gd name="T38" fmla="*/ 2147483647 w 646"/>
              <a:gd name="T39" fmla="*/ 2147483647 h 576"/>
              <a:gd name="T40" fmla="*/ 2147483647 w 646"/>
              <a:gd name="T41" fmla="*/ 2147483647 h 576"/>
              <a:gd name="T42" fmla="*/ 2147483647 w 646"/>
              <a:gd name="T43" fmla="*/ 2147483647 h 576"/>
              <a:gd name="T44" fmla="*/ 2147483647 w 646"/>
              <a:gd name="T45" fmla="*/ 2147483647 h 576"/>
              <a:gd name="T46" fmla="*/ 2147483647 w 646"/>
              <a:gd name="T47" fmla="*/ 2147483647 h 576"/>
              <a:gd name="T48" fmla="*/ 2147483647 w 646"/>
              <a:gd name="T49" fmla="*/ 2147483647 h 576"/>
              <a:gd name="T50" fmla="*/ 2147483647 w 646"/>
              <a:gd name="T51" fmla="*/ 2147483647 h 576"/>
              <a:gd name="T52" fmla="*/ 2147483647 w 646"/>
              <a:gd name="T53" fmla="*/ 2147483647 h 576"/>
              <a:gd name="T54" fmla="*/ 2147483647 w 646"/>
              <a:gd name="T55" fmla="*/ 2147483647 h 576"/>
              <a:gd name="T56" fmla="*/ 2147483647 w 646"/>
              <a:gd name="T57" fmla="*/ 2147483647 h 576"/>
              <a:gd name="T58" fmla="*/ 2147483647 w 646"/>
              <a:gd name="T59" fmla="*/ 2147483647 h 576"/>
              <a:gd name="T60" fmla="*/ 2147483647 w 646"/>
              <a:gd name="T61" fmla="*/ 2147483647 h 576"/>
              <a:gd name="T62" fmla="*/ 2147483647 w 646"/>
              <a:gd name="T63" fmla="*/ 2147483647 h 576"/>
              <a:gd name="T64" fmla="*/ 2147483647 w 646"/>
              <a:gd name="T65" fmla="*/ 2147483647 h 576"/>
              <a:gd name="T66" fmla="*/ 0 w 646"/>
              <a:gd name="T67" fmla="*/ 2147483647 h 5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46"/>
              <a:gd name="T103" fmla="*/ 0 h 576"/>
              <a:gd name="T104" fmla="*/ 646 w 646"/>
              <a:gd name="T105" fmla="*/ 576 h 57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46" h="576">
                <a:moveTo>
                  <a:pt x="0" y="288"/>
                </a:moveTo>
                <a:lnTo>
                  <a:pt x="0" y="273"/>
                </a:lnTo>
                <a:lnTo>
                  <a:pt x="2" y="257"/>
                </a:lnTo>
                <a:lnTo>
                  <a:pt x="3" y="244"/>
                </a:lnTo>
                <a:lnTo>
                  <a:pt x="5" y="229"/>
                </a:lnTo>
                <a:lnTo>
                  <a:pt x="9" y="215"/>
                </a:lnTo>
                <a:lnTo>
                  <a:pt x="13" y="202"/>
                </a:lnTo>
                <a:lnTo>
                  <a:pt x="19" y="188"/>
                </a:lnTo>
                <a:lnTo>
                  <a:pt x="25" y="175"/>
                </a:lnTo>
                <a:lnTo>
                  <a:pt x="30" y="163"/>
                </a:lnTo>
                <a:lnTo>
                  <a:pt x="38" y="150"/>
                </a:lnTo>
                <a:lnTo>
                  <a:pt x="46" y="138"/>
                </a:lnTo>
                <a:lnTo>
                  <a:pt x="55" y="127"/>
                </a:lnTo>
                <a:lnTo>
                  <a:pt x="63" y="115"/>
                </a:lnTo>
                <a:lnTo>
                  <a:pt x="73" y="104"/>
                </a:lnTo>
                <a:lnTo>
                  <a:pt x="84" y="94"/>
                </a:lnTo>
                <a:lnTo>
                  <a:pt x="94" y="85"/>
                </a:lnTo>
                <a:lnTo>
                  <a:pt x="105" y="75"/>
                </a:lnTo>
                <a:lnTo>
                  <a:pt x="117" y="65"/>
                </a:lnTo>
                <a:lnTo>
                  <a:pt x="130" y="58"/>
                </a:lnTo>
                <a:lnTo>
                  <a:pt x="142" y="48"/>
                </a:lnTo>
                <a:lnTo>
                  <a:pt x="155" y="42"/>
                </a:lnTo>
                <a:lnTo>
                  <a:pt x="168" y="35"/>
                </a:lnTo>
                <a:lnTo>
                  <a:pt x="182" y="29"/>
                </a:lnTo>
                <a:lnTo>
                  <a:pt x="197" y="23"/>
                </a:lnTo>
                <a:lnTo>
                  <a:pt x="211" y="17"/>
                </a:lnTo>
                <a:lnTo>
                  <a:pt x="226" y="13"/>
                </a:lnTo>
                <a:lnTo>
                  <a:pt x="241" y="10"/>
                </a:lnTo>
                <a:lnTo>
                  <a:pt x="257" y="6"/>
                </a:lnTo>
                <a:lnTo>
                  <a:pt x="274" y="4"/>
                </a:lnTo>
                <a:lnTo>
                  <a:pt x="289" y="2"/>
                </a:lnTo>
                <a:lnTo>
                  <a:pt x="307" y="0"/>
                </a:lnTo>
                <a:lnTo>
                  <a:pt x="322" y="0"/>
                </a:lnTo>
                <a:lnTo>
                  <a:pt x="339" y="0"/>
                </a:lnTo>
                <a:lnTo>
                  <a:pt x="356" y="2"/>
                </a:lnTo>
                <a:lnTo>
                  <a:pt x="372" y="4"/>
                </a:lnTo>
                <a:lnTo>
                  <a:pt x="387" y="6"/>
                </a:lnTo>
                <a:lnTo>
                  <a:pt x="404" y="10"/>
                </a:lnTo>
                <a:lnTo>
                  <a:pt x="420" y="13"/>
                </a:lnTo>
                <a:lnTo>
                  <a:pt x="433" y="17"/>
                </a:lnTo>
                <a:lnTo>
                  <a:pt x="449" y="23"/>
                </a:lnTo>
                <a:lnTo>
                  <a:pt x="462" y="29"/>
                </a:lnTo>
                <a:lnTo>
                  <a:pt x="477" y="35"/>
                </a:lnTo>
                <a:lnTo>
                  <a:pt x="491" y="42"/>
                </a:lnTo>
                <a:lnTo>
                  <a:pt x="504" y="48"/>
                </a:lnTo>
                <a:lnTo>
                  <a:pt x="516" y="58"/>
                </a:lnTo>
                <a:lnTo>
                  <a:pt x="529" y="65"/>
                </a:lnTo>
                <a:lnTo>
                  <a:pt x="541" y="75"/>
                </a:lnTo>
                <a:lnTo>
                  <a:pt x="552" y="85"/>
                </a:lnTo>
                <a:lnTo>
                  <a:pt x="562" y="94"/>
                </a:lnTo>
                <a:lnTo>
                  <a:pt x="571" y="104"/>
                </a:lnTo>
                <a:lnTo>
                  <a:pt x="581" y="115"/>
                </a:lnTo>
                <a:lnTo>
                  <a:pt x="591" y="127"/>
                </a:lnTo>
                <a:lnTo>
                  <a:pt x="600" y="138"/>
                </a:lnTo>
                <a:lnTo>
                  <a:pt x="608" y="150"/>
                </a:lnTo>
                <a:lnTo>
                  <a:pt x="614" y="163"/>
                </a:lnTo>
                <a:lnTo>
                  <a:pt x="621" y="175"/>
                </a:lnTo>
                <a:lnTo>
                  <a:pt x="627" y="188"/>
                </a:lnTo>
                <a:lnTo>
                  <a:pt x="631" y="202"/>
                </a:lnTo>
                <a:lnTo>
                  <a:pt x="637" y="215"/>
                </a:lnTo>
                <a:lnTo>
                  <a:pt x="639" y="229"/>
                </a:lnTo>
                <a:lnTo>
                  <a:pt x="642" y="244"/>
                </a:lnTo>
                <a:lnTo>
                  <a:pt x="644" y="257"/>
                </a:lnTo>
                <a:lnTo>
                  <a:pt x="646" y="273"/>
                </a:lnTo>
                <a:lnTo>
                  <a:pt x="646" y="288"/>
                </a:lnTo>
                <a:lnTo>
                  <a:pt x="646" y="576"/>
                </a:lnTo>
                <a:lnTo>
                  <a:pt x="0" y="576"/>
                </a:lnTo>
                <a:lnTo>
                  <a:pt x="0" y="28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33" tIns="45717" rIns="91433" bIns="45717"/>
          <a:lstStyle/>
          <a:p>
            <a:pPr algn="ctr">
              <a:defRPr/>
            </a:pPr>
            <a:endParaRPr lang="en-US" b="1" u="none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95" name="Rectangle 81"/>
          <p:cNvSpPr>
            <a:spLocks noChangeArrowheads="1"/>
          </p:cNvSpPr>
          <p:nvPr/>
        </p:nvSpPr>
        <p:spPr bwMode="auto">
          <a:xfrm>
            <a:off x="4857750" y="2411336"/>
            <a:ext cx="349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000" b="1" u="none" dirty="0">
                <a:solidFill>
                  <a:srgbClr val="002060"/>
                </a:solidFill>
                <a:latin typeface="+mj-lt"/>
              </a:rPr>
              <a:t> </a:t>
            </a:r>
            <a:endParaRPr lang="en-US" sz="2800" b="1" u="none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05" name="Rectangle 63"/>
          <p:cNvSpPr>
            <a:spLocks noChangeArrowheads="1"/>
          </p:cNvSpPr>
          <p:nvPr/>
        </p:nvSpPr>
        <p:spPr bwMode="auto">
          <a:xfrm>
            <a:off x="6680200" y="1261435"/>
            <a:ext cx="1603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800" b="1" u="none" dirty="0">
                <a:solidFill>
                  <a:srgbClr val="002060"/>
                </a:solidFill>
                <a:latin typeface="+mj-lt"/>
              </a:rPr>
              <a:t>ANAEROBIC</a:t>
            </a:r>
            <a:br>
              <a:rPr lang="en-US" sz="1800" b="1" u="none" dirty="0">
                <a:solidFill>
                  <a:srgbClr val="002060"/>
                </a:solidFill>
                <a:latin typeface="+mj-lt"/>
              </a:rPr>
            </a:br>
            <a:r>
              <a:rPr lang="en-US" sz="1800" b="1" u="none" dirty="0">
                <a:solidFill>
                  <a:srgbClr val="002060"/>
                </a:solidFill>
                <a:latin typeface="+mj-lt"/>
              </a:rPr>
              <a:t> DIGESTION</a:t>
            </a:r>
            <a:br>
              <a:rPr lang="en-US" sz="1800" b="1" u="none" dirty="0">
                <a:solidFill>
                  <a:srgbClr val="002060"/>
                </a:solidFill>
                <a:latin typeface="+mj-lt"/>
              </a:rPr>
            </a:br>
            <a:r>
              <a:rPr lang="en-US" sz="1800" b="1" u="none" dirty="0">
                <a:solidFill>
                  <a:srgbClr val="002060"/>
                </a:solidFill>
                <a:latin typeface="+mj-lt"/>
              </a:rPr>
              <a:t> GAS HOLDER</a:t>
            </a:r>
          </a:p>
        </p:txBody>
      </p:sp>
      <p:grpSp>
        <p:nvGrpSpPr>
          <p:cNvPr id="2" name="Group 123"/>
          <p:cNvGrpSpPr/>
          <p:nvPr/>
        </p:nvGrpSpPr>
        <p:grpSpPr>
          <a:xfrm>
            <a:off x="368300" y="858210"/>
            <a:ext cx="8423275" cy="3107253"/>
            <a:chOff x="368300" y="922338"/>
            <a:chExt cx="8423275" cy="3107253"/>
          </a:xfrm>
        </p:grpSpPr>
        <p:sp>
          <p:nvSpPr>
            <p:cNvPr id="2051" name="Line 7"/>
            <p:cNvSpPr>
              <a:spLocks noChangeShapeType="1"/>
            </p:cNvSpPr>
            <p:nvPr/>
          </p:nvSpPr>
          <p:spPr bwMode="auto">
            <a:xfrm flipH="1">
              <a:off x="1168400" y="2006600"/>
              <a:ext cx="169863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52" name="Line 8"/>
            <p:cNvSpPr>
              <a:spLocks noChangeShapeType="1"/>
            </p:cNvSpPr>
            <p:nvPr/>
          </p:nvSpPr>
          <p:spPr bwMode="auto">
            <a:xfrm flipH="1">
              <a:off x="1335088" y="2027238"/>
              <a:ext cx="625475" cy="1587"/>
            </a:xfrm>
            <a:prstGeom prst="line">
              <a:avLst/>
            </a:prstGeom>
            <a:noFill/>
            <a:ln w="41275">
              <a:solidFill>
                <a:srgbClr val="808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53" name="Freeform 9"/>
            <p:cNvSpPr>
              <a:spLocks/>
            </p:cNvSpPr>
            <p:nvPr/>
          </p:nvSpPr>
          <p:spPr bwMode="auto">
            <a:xfrm>
              <a:off x="490538" y="1482725"/>
              <a:ext cx="950912" cy="787400"/>
            </a:xfrm>
            <a:custGeom>
              <a:avLst/>
              <a:gdLst>
                <a:gd name="T0" fmla="*/ 2147483647 w 945"/>
                <a:gd name="T1" fmla="*/ 2147483647 h 784"/>
                <a:gd name="T2" fmla="*/ 2147483647 w 945"/>
                <a:gd name="T3" fmla="*/ 2147483647 h 784"/>
                <a:gd name="T4" fmla="*/ 2147483647 w 945"/>
                <a:gd name="T5" fmla="*/ 2147483647 h 784"/>
                <a:gd name="T6" fmla="*/ 2147483647 w 945"/>
                <a:gd name="T7" fmla="*/ 2147483647 h 784"/>
                <a:gd name="T8" fmla="*/ 2147483647 w 945"/>
                <a:gd name="T9" fmla="*/ 2147483647 h 784"/>
                <a:gd name="T10" fmla="*/ 2147483647 w 945"/>
                <a:gd name="T11" fmla="*/ 2147483647 h 784"/>
                <a:gd name="T12" fmla="*/ 2147483647 w 945"/>
                <a:gd name="T13" fmla="*/ 2147483647 h 784"/>
                <a:gd name="T14" fmla="*/ 2147483647 w 945"/>
                <a:gd name="T15" fmla="*/ 2147483647 h 784"/>
                <a:gd name="T16" fmla="*/ 2147483647 w 945"/>
                <a:gd name="T17" fmla="*/ 2147483647 h 784"/>
                <a:gd name="T18" fmla="*/ 2147483647 w 945"/>
                <a:gd name="T19" fmla="*/ 2147483647 h 784"/>
                <a:gd name="T20" fmla="*/ 2147483647 w 945"/>
                <a:gd name="T21" fmla="*/ 2147483647 h 784"/>
                <a:gd name="T22" fmla="*/ 2147483647 w 945"/>
                <a:gd name="T23" fmla="*/ 2147483647 h 784"/>
                <a:gd name="T24" fmla="*/ 2147483647 w 945"/>
                <a:gd name="T25" fmla="*/ 2147483647 h 784"/>
                <a:gd name="T26" fmla="*/ 2147483647 w 945"/>
                <a:gd name="T27" fmla="*/ 2147483647 h 784"/>
                <a:gd name="T28" fmla="*/ 2147483647 w 945"/>
                <a:gd name="T29" fmla="*/ 2147483647 h 784"/>
                <a:gd name="T30" fmla="*/ 2147483647 w 945"/>
                <a:gd name="T31" fmla="*/ 2147483647 h 784"/>
                <a:gd name="T32" fmla="*/ 2147483647 w 945"/>
                <a:gd name="T33" fmla="*/ 2147483647 h 784"/>
                <a:gd name="T34" fmla="*/ 0 w 945"/>
                <a:gd name="T35" fmla="*/ 2147483647 h 784"/>
                <a:gd name="T36" fmla="*/ 2147483647 w 945"/>
                <a:gd name="T37" fmla="*/ 2147483647 h 784"/>
                <a:gd name="T38" fmla="*/ 2147483647 w 945"/>
                <a:gd name="T39" fmla="*/ 2147483647 h 784"/>
                <a:gd name="T40" fmla="*/ 2147483647 w 945"/>
                <a:gd name="T41" fmla="*/ 2147483647 h 784"/>
                <a:gd name="T42" fmla="*/ 2147483647 w 945"/>
                <a:gd name="T43" fmla="*/ 2147483647 h 784"/>
                <a:gd name="T44" fmla="*/ 2147483647 w 945"/>
                <a:gd name="T45" fmla="*/ 2147483647 h 784"/>
                <a:gd name="T46" fmla="*/ 2147483647 w 945"/>
                <a:gd name="T47" fmla="*/ 2147483647 h 784"/>
                <a:gd name="T48" fmla="*/ 2147483647 w 945"/>
                <a:gd name="T49" fmla="*/ 2147483647 h 784"/>
                <a:gd name="T50" fmla="*/ 2147483647 w 945"/>
                <a:gd name="T51" fmla="*/ 2147483647 h 784"/>
                <a:gd name="T52" fmla="*/ 2147483647 w 945"/>
                <a:gd name="T53" fmla="*/ 2147483647 h 784"/>
                <a:gd name="T54" fmla="*/ 2147483647 w 945"/>
                <a:gd name="T55" fmla="*/ 2147483647 h 784"/>
                <a:gd name="T56" fmla="*/ 2147483647 w 945"/>
                <a:gd name="T57" fmla="*/ 2147483647 h 784"/>
                <a:gd name="T58" fmla="*/ 2147483647 w 945"/>
                <a:gd name="T59" fmla="*/ 0 h 784"/>
                <a:gd name="T60" fmla="*/ 2147483647 w 945"/>
                <a:gd name="T61" fmla="*/ 2147483647 h 784"/>
                <a:gd name="T62" fmla="*/ 2147483647 w 945"/>
                <a:gd name="T63" fmla="*/ 2147483647 h 784"/>
                <a:gd name="T64" fmla="*/ 2147483647 w 945"/>
                <a:gd name="T65" fmla="*/ 2147483647 h 784"/>
                <a:gd name="T66" fmla="*/ 2147483647 w 945"/>
                <a:gd name="T67" fmla="*/ 2147483647 h 784"/>
                <a:gd name="T68" fmla="*/ 2147483647 w 945"/>
                <a:gd name="T69" fmla="*/ 2147483647 h 784"/>
                <a:gd name="T70" fmla="*/ 2147483647 w 945"/>
                <a:gd name="T71" fmla="*/ 2147483647 h 784"/>
                <a:gd name="T72" fmla="*/ 2147483647 w 945"/>
                <a:gd name="T73" fmla="*/ 2147483647 h 784"/>
                <a:gd name="T74" fmla="*/ 2147483647 w 945"/>
                <a:gd name="T75" fmla="*/ 2147483647 h 784"/>
                <a:gd name="T76" fmla="*/ 2147483647 w 945"/>
                <a:gd name="T77" fmla="*/ 2147483647 h 784"/>
                <a:gd name="T78" fmla="*/ 2147483647 w 945"/>
                <a:gd name="T79" fmla="*/ 2147483647 h 784"/>
                <a:gd name="T80" fmla="*/ 2147483647 w 945"/>
                <a:gd name="T81" fmla="*/ 2147483647 h 784"/>
                <a:gd name="T82" fmla="*/ 2147483647 w 945"/>
                <a:gd name="T83" fmla="*/ 2147483647 h 784"/>
                <a:gd name="T84" fmla="*/ 2147483647 w 945"/>
                <a:gd name="T85" fmla="*/ 2147483647 h 7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45"/>
                <a:gd name="T130" fmla="*/ 0 h 784"/>
                <a:gd name="T131" fmla="*/ 945 w 945"/>
                <a:gd name="T132" fmla="*/ 784 h 7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45" h="784">
                  <a:moveTo>
                    <a:pt x="901" y="640"/>
                  </a:moveTo>
                  <a:lnTo>
                    <a:pt x="888" y="661"/>
                  </a:lnTo>
                  <a:lnTo>
                    <a:pt x="875" y="683"/>
                  </a:lnTo>
                  <a:lnTo>
                    <a:pt x="859" y="700"/>
                  </a:lnTo>
                  <a:lnTo>
                    <a:pt x="842" y="717"/>
                  </a:lnTo>
                  <a:lnTo>
                    <a:pt x="827" y="731"/>
                  </a:lnTo>
                  <a:lnTo>
                    <a:pt x="809" y="744"/>
                  </a:lnTo>
                  <a:lnTo>
                    <a:pt x="792" y="756"/>
                  </a:lnTo>
                  <a:lnTo>
                    <a:pt x="773" y="765"/>
                  </a:lnTo>
                  <a:lnTo>
                    <a:pt x="765" y="769"/>
                  </a:lnTo>
                  <a:lnTo>
                    <a:pt x="756" y="773"/>
                  </a:lnTo>
                  <a:lnTo>
                    <a:pt x="746" y="777"/>
                  </a:lnTo>
                  <a:lnTo>
                    <a:pt x="738" y="779"/>
                  </a:lnTo>
                  <a:lnTo>
                    <a:pt x="729" y="781"/>
                  </a:lnTo>
                  <a:lnTo>
                    <a:pt x="719" y="782"/>
                  </a:lnTo>
                  <a:lnTo>
                    <a:pt x="711" y="782"/>
                  </a:lnTo>
                  <a:lnTo>
                    <a:pt x="702" y="784"/>
                  </a:lnTo>
                  <a:lnTo>
                    <a:pt x="694" y="784"/>
                  </a:lnTo>
                  <a:lnTo>
                    <a:pt x="685" y="782"/>
                  </a:lnTo>
                  <a:lnTo>
                    <a:pt x="677" y="782"/>
                  </a:lnTo>
                  <a:lnTo>
                    <a:pt x="669" y="781"/>
                  </a:lnTo>
                  <a:lnTo>
                    <a:pt x="662" y="779"/>
                  </a:lnTo>
                  <a:lnTo>
                    <a:pt x="652" y="775"/>
                  </a:lnTo>
                  <a:lnTo>
                    <a:pt x="644" y="773"/>
                  </a:lnTo>
                  <a:lnTo>
                    <a:pt x="639" y="769"/>
                  </a:lnTo>
                  <a:lnTo>
                    <a:pt x="65" y="437"/>
                  </a:lnTo>
                  <a:lnTo>
                    <a:pt x="59" y="431"/>
                  </a:lnTo>
                  <a:lnTo>
                    <a:pt x="51" y="427"/>
                  </a:lnTo>
                  <a:lnTo>
                    <a:pt x="40" y="415"/>
                  </a:lnTo>
                  <a:lnTo>
                    <a:pt x="28" y="402"/>
                  </a:lnTo>
                  <a:lnTo>
                    <a:pt x="19" y="387"/>
                  </a:lnTo>
                  <a:lnTo>
                    <a:pt x="13" y="371"/>
                  </a:lnTo>
                  <a:lnTo>
                    <a:pt x="7" y="354"/>
                  </a:lnTo>
                  <a:lnTo>
                    <a:pt x="3" y="335"/>
                  </a:lnTo>
                  <a:lnTo>
                    <a:pt x="0" y="315"/>
                  </a:lnTo>
                  <a:lnTo>
                    <a:pt x="0" y="296"/>
                  </a:lnTo>
                  <a:lnTo>
                    <a:pt x="2" y="275"/>
                  </a:lnTo>
                  <a:lnTo>
                    <a:pt x="3" y="254"/>
                  </a:lnTo>
                  <a:lnTo>
                    <a:pt x="9" y="233"/>
                  </a:lnTo>
                  <a:lnTo>
                    <a:pt x="15" y="210"/>
                  </a:lnTo>
                  <a:lnTo>
                    <a:pt x="23" y="189"/>
                  </a:lnTo>
                  <a:lnTo>
                    <a:pt x="32" y="166"/>
                  </a:lnTo>
                  <a:lnTo>
                    <a:pt x="46" y="144"/>
                  </a:lnTo>
                  <a:lnTo>
                    <a:pt x="57" y="123"/>
                  </a:lnTo>
                  <a:lnTo>
                    <a:pt x="73" y="104"/>
                  </a:lnTo>
                  <a:lnTo>
                    <a:pt x="88" y="85"/>
                  </a:lnTo>
                  <a:lnTo>
                    <a:pt x="103" y="70"/>
                  </a:lnTo>
                  <a:lnTo>
                    <a:pt x="120" y="54"/>
                  </a:lnTo>
                  <a:lnTo>
                    <a:pt x="136" y="41"/>
                  </a:lnTo>
                  <a:lnTo>
                    <a:pt x="155" y="29"/>
                  </a:lnTo>
                  <a:lnTo>
                    <a:pt x="172" y="20"/>
                  </a:lnTo>
                  <a:lnTo>
                    <a:pt x="182" y="16"/>
                  </a:lnTo>
                  <a:lnTo>
                    <a:pt x="190" y="12"/>
                  </a:lnTo>
                  <a:lnTo>
                    <a:pt x="199" y="10"/>
                  </a:lnTo>
                  <a:lnTo>
                    <a:pt x="209" y="6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4" y="2"/>
                  </a:lnTo>
                  <a:lnTo>
                    <a:pt x="243" y="0"/>
                  </a:lnTo>
                  <a:lnTo>
                    <a:pt x="251" y="0"/>
                  </a:lnTo>
                  <a:lnTo>
                    <a:pt x="261" y="2"/>
                  </a:lnTo>
                  <a:lnTo>
                    <a:pt x="268" y="2"/>
                  </a:lnTo>
                  <a:lnTo>
                    <a:pt x="278" y="4"/>
                  </a:lnTo>
                  <a:lnTo>
                    <a:pt x="285" y="6"/>
                  </a:lnTo>
                  <a:lnTo>
                    <a:pt x="293" y="10"/>
                  </a:lnTo>
                  <a:lnTo>
                    <a:pt x="301" y="14"/>
                  </a:lnTo>
                  <a:lnTo>
                    <a:pt x="309" y="18"/>
                  </a:lnTo>
                  <a:lnTo>
                    <a:pt x="880" y="350"/>
                  </a:lnTo>
                  <a:lnTo>
                    <a:pt x="888" y="354"/>
                  </a:lnTo>
                  <a:lnTo>
                    <a:pt x="894" y="358"/>
                  </a:lnTo>
                  <a:lnTo>
                    <a:pt x="907" y="369"/>
                  </a:lnTo>
                  <a:lnTo>
                    <a:pt x="917" y="383"/>
                  </a:lnTo>
                  <a:lnTo>
                    <a:pt x="926" y="398"/>
                  </a:lnTo>
                  <a:lnTo>
                    <a:pt x="934" y="414"/>
                  </a:lnTo>
                  <a:lnTo>
                    <a:pt x="940" y="431"/>
                  </a:lnTo>
                  <a:lnTo>
                    <a:pt x="944" y="450"/>
                  </a:lnTo>
                  <a:lnTo>
                    <a:pt x="945" y="469"/>
                  </a:lnTo>
                  <a:lnTo>
                    <a:pt x="945" y="488"/>
                  </a:lnTo>
                  <a:lnTo>
                    <a:pt x="944" y="510"/>
                  </a:lnTo>
                  <a:lnTo>
                    <a:pt x="942" y="531"/>
                  </a:lnTo>
                  <a:lnTo>
                    <a:pt x="938" y="554"/>
                  </a:lnTo>
                  <a:lnTo>
                    <a:pt x="930" y="575"/>
                  </a:lnTo>
                  <a:lnTo>
                    <a:pt x="922" y="598"/>
                  </a:lnTo>
                  <a:lnTo>
                    <a:pt x="913" y="619"/>
                  </a:lnTo>
                  <a:lnTo>
                    <a:pt x="901" y="64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54" name="Freeform 10"/>
            <p:cNvSpPr>
              <a:spLocks/>
            </p:cNvSpPr>
            <p:nvPr/>
          </p:nvSpPr>
          <p:spPr bwMode="auto">
            <a:xfrm>
              <a:off x="490538" y="1482725"/>
              <a:ext cx="950912" cy="787400"/>
            </a:xfrm>
            <a:custGeom>
              <a:avLst/>
              <a:gdLst>
                <a:gd name="T0" fmla="*/ 2147483647 w 945"/>
                <a:gd name="T1" fmla="*/ 2147483647 h 784"/>
                <a:gd name="T2" fmla="*/ 2147483647 w 945"/>
                <a:gd name="T3" fmla="*/ 2147483647 h 784"/>
                <a:gd name="T4" fmla="*/ 2147483647 w 945"/>
                <a:gd name="T5" fmla="*/ 2147483647 h 784"/>
                <a:gd name="T6" fmla="*/ 2147483647 w 945"/>
                <a:gd name="T7" fmla="*/ 2147483647 h 784"/>
                <a:gd name="T8" fmla="*/ 2147483647 w 945"/>
                <a:gd name="T9" fmla="*/ 2147483647 h 784"/>
                <a:gd name="T10" fmla="*/ 2147483647 w 945"/>
                <a:gd name="T11" fmla="*/ 2147483647 h 784"/>
                <a:gd name="T12" fmla="*/ 2147483647 w 945"/>
                <a:gd name="T13" fmla="*/ 2147483647 h 784"/>
                <a:gd name="T14" fmla="*/ 2147483647 w 945"/>
                <a:gd name="T15" fmla="*/ 2147483647 h 784"/>
                <a:gd name="T16" fmla="*/ 2147483647 w 945"/>
                <a:gd name="T17" fmla="*/ 2147483647 h 784"/>
                <a:gd name="T18" fmla="*/ 2147483647 w 945"/>
                <a:gd name="T19" fmla="*/ 2147483647 h 784"/>
                <a:gd name="T20" fmla="*/ 2147483647 w 945"/>
                <a:gd name="T21" fmla="*/ 2147483647 h 784"/>
                <a:gd name="T22" fmla="*/ 2147483647 w 945"/>
                <a:gd name="T23" fmla="*/ 2147483647 h 784"/>
                <a:gd name="T24" fmla="*/ 2147483647 w 945"/>
                <a:gd name="T25" fmla="*/ 2147483647 h 784"/>
                <a:gd name="T26" fmla="*/ 2147483647 w 945"/>
                <a:gd name="T27" fmla="*/ 2147483647 h 784"/>
                <a:gd name="T28" fmla="*/ 2147483647 w 945"/>
                <a:gd name="T29" fmla="*/ 2147483647 h 784"/>
                <a:gd name="T30" fmla="*/ 2147483647 w 945"/>
                <a:gd name="T31" fmla="*/ 2147483647 h 784"/>
                <a:gd name="T32" fmla="*/ 2147483647 w 945"/>
                <a:gd name="T33" fmla="*/ 2147483647 h 784"/>
                <a:gd name="T34" fmla="*/ 0 w 945"/>
                <a:gd name="T35" fmla="*/ 2147483647 h 784"/>
                <a:gd name="T36" fmla="*/ 2147483647 w 945"/>
                <a:gd name="T37" fmla="*/ 2147483647 h 784"/>
                <a:gd name="T38" fmla="*/ 2147483647 w 945"/>
                <a:gd name="T39" fmla="*/ 2147483647 h 784"/>
                <a:gd name="T40" fmla="*/ 2147483647 w 945"/>
                <a:gd name="T41" fmla="*/ 2147483647 h 784"/>
                <a:gd name="T42" fmla="*/ 2147483647 w 945"/>
                <a:gd name="T43" fmla="*/ 2147483647 h 784"/>
                <a:gd name="T44" fmla="*/ 2147483647 w 945"/>
                <a:gd name="T45" fmla="*/ 2147483647 h 784"/>
                <a:gd name="T46" fmla="*/ 2147483647 w 945"/>
                <a:gd name="T47" fmla="*/ 2147483647 h 784"/>
                <a:gd name="T48" fmla="*/ 2147483647 w 945"/>
                <a:gd name="T49" fmla="*/ 2147483647 h 784"/>
                <a:gd name="T50" fmla="*/ 2147483647 w 945"/>
                <a:gd name="T51" fmla="*/ 2147483647 h 784"/>
                <a:gd name="T52" fmla="*/ 2147483647 w 945"/>
                <a:gd name="T53" fmla="*/ 2147483647 h 784"/>
                <a:gd name="T54" fmla="*/ 2147483647 w 945"/>
                <a:gd name="T55" fmla="*/ 2147483647 h 784"/>
                <a:gd name="T56" fmla="*/ 2147483647 w 945"/>
                <a:gd name="T57" fmla="*/ 2147483647 h 784"/>
                <a:gd name="T58" fmla="*/ 2147483647 w 945"/>
                <a:gd name="T59" fmla="*/ 0 h 784"/>
                <a:gd name="T60" fmla="*/ 2147483647 w 945"/>
                <a:gd name="T61" fmla="*/ 2147483647 h 784"/>
                <a:gd name="T62" fmla="*/ 2147483647 w 945"/>
                <a:gd name="T63" fmla="*/ 2147483647 h 784"/>
                <a:gd name="T64" fmla="*/ 2147483647 w 945"/>
                <a:gd name="T65" fmla="*/ 2147483647 h 784"/>
                <a:gd name="T66" fmla="*/ 2147483647 w 945"/>
                <a:gd name="T67" fmla="*/ 2147483647 h 784"/>
                <a:gd name="T68" fmla="*/ 2147483647 w 945"/>
                <a:gd name="T69" fmla="*/ 2147483647 h 784"/>
                <a:gd name="T70" fmla="*/ 2147483647 w 945"/>
                <a:gd name="T71" fmla="*/ 2147483647 h 784"/>
                <a:gd name="T72" fmla="*/ 2147483647 w 945"/>
                <a:gd name="T73" fmla="*/ 2147483647 h 784"/>
                <a:gd name="T74" fmla="*/ 2147483647 w 945"/>
                <a:gd name="T75" fmla="*/ 2147483647 h 784"/>
                <a:gd name="T76" fmla="*/ 2147483647 w 945"/>
                <a:gd name="T77" fmla="*/ 2147483647 h 784"/>
                <a:gd name="T78" fmla="*/ 2147483647 w 945"/>
                <a:gd name="T79" fmla="*/ 2147483647 h 784"/>
                <a:gd name="T80" fmla="*/ 2147483647 w 945"/>
                <a:gd name="T81" fmla="*/ 2147483647 h 784"/>
                <a:gd name="T82" fmla="*/ 2147483647 w 945"/>
                <a:gd name="T83" fmla="*/ 2147483647 h 784"/>
                <a:gd name="T84" fmla="*/ 2147483647 w 945"/>
                <a:gd name="T85" fmla="*/ 2147483647 h 7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45"/>
                <a:gd name="T130" fmla="*/ 0 h 784"/>
                <a:gd name="T131" fmla="*/ 945 w 945"/>
                <a:gd name="T132" fmla="*/ 784 h 7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45" h="784">
                  <a:moveTo>
                    <a:pt x="901" y="640"/>
                  </a:moveTo>
                  <a:lnTo>
                    <a:pt x="888" y="661"/>
                  </a:lnTo>
                  <a:lnTo>
                    <a:pt x="875" y="683"/>
                  </a:lnTo>
                  <a:lnTo>
                    <a:pt x="859" y="700"/>
                  </a:lnTo>
                  <a:lnTo>
                    <a:pt x="842" y="717"/>
                  </a:lnTo>
                  <a:lnTo>
                    <a:pt x="827" y="731"/>
                  </a:lnTo>
                  <a:lnTo>
                    <a:pt x="809" y="744"/>
                  </a:lnTo>
                  <a:lnTo>
                    <a:pt x="792" y="756"/>
                  </a:lnTo>
                  <a:lnTo>
                    <a:pt x="773" y="765"/>
                  </a:lnTo>
                  <a:lnTo>
                    <a:pt x="765" y="769"/>
                  </a:lnTo>
                  <a:lnTo>
                    <a:pt x="756" y="773"/>
                  </a:lnTo>
                  <a:lnTo>
                    <a:pt x="746" y="777"/>
                  </a:lnTo>
                  <a:lnTo>
                    <a:pt x="738" y="779"/>
                  </a:lnTo>
                  <a:lnTo>
                    <a:pt x="729" y="781"/>
                  </a:lnTo>
                  <a:lnTo>
                    <a:pt x="719" y="782"/>
                  </a:lnTo>
                  <a:lnTo>
                    <a:pt x="711" y="782"/>
                  </a:lnTo>
                  <a:lnTo>
                    <a:pt x="702" y="784"/>
                  </a:lnTo>
                  <a:lnTo>
                    <a:pt x="694" y="784"/>
                  </a:lnTo>
                  <a:lnTo>
                    <a:pt x="685" y="782"/>
                  </a:lnTo>
                  <a:lnTo>
                    <a:pt x="677" y="782"/>
                  </a:lnTo>
                  <a:lnTo>
                    <a:pt x="669" y="781"/>
                  </a:lnTo>
                  <a:lnTo>
                    <a:pt x="662" y="779"/>
                  </a:lnTo>
                  <a:lnTo>
                    <a:pt x="652" y="775"/>
                  </a:lnTo>
                  <a:lnTo>
                    <a:pt x="644" y="773"/>
                  </a:lnTo>
                  <a:lnTo>
                    <a:pt x="639" y="769"/>
                  </a:lnTo>
                  <a:lnTo>
                    <a:pt x="65" y="437"/>
                  </a:lnTo>
                  <a:lnTo>
                    <a:pt x="59" y="431"/>
                  </a:lnTo>
                  <a:lnTo>
                    <a:pt x="51" y="427"/>
                  </a:lnTo>
                  <a:lnTo>
                    <a:pt x="40" y="415"/>
                  </a:lnTo>
                  <a:lnTo>
                    <a:pt x="28" y="402"/>
                  </a:lnTo>
                  <a:lnTo>
                    <a:pt x="19" y="387"/>
                  </a:lnTo>
                  <a:lnTo>
                    <a:pt x="13" y="371"/>
                  </a:lnTo>
                  <a:lnTo>
                    <a:pt x="7" y="354"/>
                  </a:lnTo>
                  <a:lnTo>
                    <a:pt x="3" y="335"/>
                  </a:lnTo>
                  <a:lnTo>
                    <a:pt x="0" y="315"/>
                  </a:lnTo>
                  <a:lnTo>
                    <a:pt x="0" y="296"/>
                  </a:lnTo>
                  <a:lnTo>
                    <a:pt x="2" y="275"/>
                  </a:lnTo>
                  <a:lnTo>
                    <a:pt x="3" y="254"/>
                  </a:lnTo>
                  <a:lnTo>
                    <a:pt x="9" y="233"/>
                  </a:lnTo>
                  <a:lnTo>
                    <a:pt x="15" y="210"/>
                  </a:lnTo>
                  <a:lnTo>
                    <a:pt x="23" y="189"/>
                  </a:lnTo>
                  <a:lnTo>
                    <a:pt x="32" y="166"/>
                  </a:lnTo>
                  <a:lnTo>
                    <a:pt x="46" y="144"/>
                  </a:lnTo>
                  <a:lnTo>
                    <a:pt x="57" y="123"/>
                  </a:lnTo>
                  <a:lnTo>
                    <a:pt x="73" y="104"/>
                  </a:lnTo>
                  <a:lnTo>
                    <a:pt x="88" y="85"/>
                  </a:lnTo>
                  <a:lnTo>
                    <a:pt x="103" y="70"/>
                  </a:lnTo>
                  <a:lnTo>
                    <a:pt x="120" y="54"/>
                  </a:lnTo>
                  <a:lnTo>
                    <a:pt x="136" y="41"/>
                  </a:lnTo>
                  <a:lnTo>
                    <a:pt x="155" y="29"/>
                  </a:lnTo>
                  <a:lnTo>
                    <a:pt x="172" y="20"/>
                  </a:lnTo>
                  <a:lnTo>
                    <a:pt x="182" y="16"/>
                  </a:lnTo>
                  <a:lnTo>
                    <a:pt x="190" y="12"/>
                  </a:lnTo>
                  <a:lnTo>
                    <a:pt x="199" y="10"/>
                  </a:lnTo>
                  <a:lnTo>
                    <a:pt x="209" y="6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4" y="2"/>
                  </a:lnTo>
                  <a:lnTo>
                    <a:pt x="243" y="0"/>
                  </a:lnTo>
                  <a:lnTo>
                    <a:pt x="251" y="0"/>
                  </a:lnTo>
                  <a:lnTo>
                    <a:pt x="261" y="2"/>
                  </a:lnTo>
                  <a:lnTo>
                    <a:pt x="268" y="2"/>
                  </a:lnTo>
                  <a:lnTo>
                    <a:pt x="278" y="4"/>
                  </a:lnTo>
                  <a:lnTo>
                    <a:pt x="285" y="6"/>
                  </a:lnTo>
                  <a:lnTo>
                    <a:pt x="293" y="10"/>
                  </a:lnTo>
                  <a:lnTo>
                    <a:pt x="301" y="14"/>
                  </a:lnTo>
                  <a:lnTo>
                    <a:pt x="309" y="18"/>
                  </a:lnTo>
                  <a:lnTo>
                    <a:pt x="880" y="350"/>
                  </a:lnTo>
                  <a:lnTo>
                    <a:pt x="888" y="354"/>
                  </a:lnTo>
                  <a:lnTo>
                    <a:pt x="894" y="358"/>
                  </a:lnTo>
                  <a:lnTo>
                    <a:pt x="907" y="369"/>
                  </a:lnTo>
                  <a:lnTo>
                    <a:pt x="917" y="383"/>
                  </a:lnTo>
                  <a:lnTo>
                    <a:pt x="926" y="398"/>
                  </a:lnTo>
                  <a:lnTo>
                    <a:pt x="934" y="414"/>
                  </a:lnTo>
                  <a:lnTo>
                    <a:pt x="940" y="431"/>
                  </a:lnTo>
                  <a:lnTo>
                    <a:pt x="944" y="450"/>
                  </a:lnTo>
                  <a:lnTo>
                    <a:pt x="945" y="469"/>
                  </a:lnTo>
                  <a:lnTo>
                    <a:pt x="945" y="488"/>
                  </a:lnTo>
                  <a:lnTo>
                    <a:pt x="944" y="510"/>
                  </a:lnTo>
                  <a:lnTo>
                    <a:pt x="942" y="531"/>
                  </a:lnTo>
                  <a:lnTo>
                    <a:pt x="938" y="554"/>
                  </a:lnTo>
                  <a:lnTo>
                    <a:pt x="930" y="575"/>
                  </a:lnTo>
                  <a:lnTo>
                    <a:pt x="922" y="598"/>
                  </a:lnTo>
                  <a:lnTo>
                    <a:pt x="913" y="619"/>
                  </a:lnTo>
                  <a:lnTo>
                    <a:pt x="901" y="6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55" name="Freeform 11"/>
            <p:cNvSpPr>
              <a:spLocks/>
            </p:cNvSpPr>
            <p:nvPr/>
          </p:nvSpPr>
          <p:spPr bwMode="auto">
            <a:xfrm>
              <a:off x="1065213" y="1816100"/>
              <a:ext cx="309562" cy="438150"/>
            </a:xfrm>
            <a:custGeom>
              <a:avLst/>
              <a:gdLst>
                <a:gd name="T0" fmla="*/ 2147483647 w 309"/>
                <a:gd name="T1" fmla="*/ 2147483647 h 436"/>
                <a:gd name="T2" fmla="*/ 2147483647 w 309"/>
                <a:gd name="T3" fmla="*/ 2147483647 h 436"/>
                <a:gd name="T4" fmla="*/ 2147483647 w 309"/>
                <a:gd name="T5" fmla="*/ 2147483647 h 436"/>
                <a:gd name="T6" fmla="*/ 2147483647 w 309"/>
                <a:gd name="T7" fmla="*/ 2147483647 h 436"/>
                <a:gd name="T8" fmla="*/ 2147483647 w 309"/>
                <a:gd name="T9" fmla="*/ 2147483647 h 436"/>
                <a:gd name="T10" fmla="*/ 2147483647 w 309"/>
                <a:gd name="T11" fmla="*/ 2147483647 h 436"/>
                <a:gd name="T12" fmla="*/ 2147483647 w 309"/>
                <a:gd name="T13" fmla="*/ 2147483647 h 436"/>
                <a:gd name="T14" fmla="*/ 2147483647 w 309"/>
                <a:gd name="T15" fmla="*/ 2147483647 h 436"/>
                <a:gd name="T16" fmla="*/ 2147483647 w 309"/>
                <a:gd name="T17" fmla="*/ 2147483647 h 436"/>
                <a:gd name="T18" fmla="*/ 2147483647 w 309"/>
                <a:gd name="T19" fmla="*/ 2147483647 h 436"/>
                <a:gd name="T20" fmla="*/ 0 w 309"/>
                <a:gd name="T21" fmla="*/ 2147483647 h 436"/>
                <a:gd name="T22" fmla="*/ 2147483647 w 309"/>
                <a:gd name="T23" fmla="*/ 2147483647 h 436"/>
                <a:gd name="T24" fmla="*/ 2147483647 w 309"/>
                <a:gd name="T25" fmla="*/ 2147483647 h 436"/>
                <a:gd name="T26" fmla="*/ 2147483647 w 309"/>
                <a:gd name="T27" fmla="*/ 2147483647 h 436"/>
                <a:gd name="T28" fmla="*/ 2147483647 w 309"/>
                <a:gd name="T29" fmla="*/ 2147483647 h 436"/>
                <a:gd name="T30" fmla="*/ 2147483647 w 309"/>
                <a:gd name="T31" fmla="*/ 2147483647 h 436"/>
                <a:gd name="T32" fmla="*/ 2147483647 w 309"/>
                <a:gd name="T33" fmla="*/ 2147483647 h 436"/>
                <a:gd name="T34" fmla="*/ 2147483647 w 309"/>
                <a:gd name="T35" fmla="*/ 2147483647 h 436"/>
                <a:gd name="T36" fmla="*/ 2147483647 w 309"/>
                <a:gd name="T37" fmla="*/ 2147483647 h 436"/>
                <a:gd name="T38" fmla="*/ 2147483647 w 309"/>
                <a:gd name="T39" fmla="*/ 2147483647 h 436"/>
                <a:gd name="T40" fmla="*/ 2147483647 w 309"/>
                <a:gd name="T41" fmla="*/ 2147483647 h 436"/>
                <a:gd name="T42" fmla="*/ 2147483647 w 309"/>
                <a:gd name="T43" fmla="*/ 2147483647 h 436"/>
                <a:gd name="T44" fmla="*/ 2147483647 w 309"/>
                <a:gd name="T45" fmla="*/ 2147483647 h 436"/>
                <a:gd name="T46" fmla="*/ 2147483647 w 309"/>
                <a:gd name="T47" fmla="*/ 2147483647 h 436"/>
                <a:gd name="T48" fmla="*/ 2147483647 w 309"/>
                <a:gd name="T49" fmla="*/ 2147483647 h 436"/>
                <a:gd name="T50" fmla="*/ 2147483647 w 309"/>
                <a:gd name="T51" fmla="*/ 2147483647 h 436"/>
                <a:gd name="T52" fmla="*/ 2147483647 w 309"/>
                <a:gd name="T53" fmla="*/ 2147483647 h 436"/>
                <a:gd name="T54" fmla="*/ 2147483647 w 309"/>
                <a:gd name="T55" fmla="*/ 2147483647 h 436"/>
                <a:gd name="T56" fmla="*/ 2147483647 w 309"/>
                <a:gd name="T57" fmla="*/ 2147483647 h 436"/>
                <a:gd name="T58" fmla="*/ 2147483647 w 309"/>
                <a:gd name="T59" fmla="*/ 2147483647 h 436"/>
                <a:gd name="T60" fmla="*/ 2147483647 w 309"/>
                <a:gd name="T61" fmla="*/ 2147483647 h 436"/>
                <a:gd name="T62" fmla="*/ 2147483647 w 309"/>
                <a:gd name="T63" fmla="*/ 2147483647 h 436"/>
                <a:gd name="T64" fmla="*/ 2147483647 w 309"/>
                <a:gd name="T65" fmla="*/ 2147483647 h 436"/>
                <a:gd name="T66" fmla="*/ 2147483647 w 309"/>
                <a:gd name="T67" fmla="*/ 0 h 436"/>
                <a:gd name="T68" fmla="*/ 2147483647 w 309"/>
                <a:gd name="T69" fmla="*/ 0 h 436"/>
                <a:gd name="T70" fmla="*/ 2147483647 w 309"/>
                <a:gd name="T71" fmla="*/ 2147483647 h 436"/>
                <a:gd name="T72" fmla="*/ 2147483647 w 309"/>
                <a:gd name="T73" fmla="*/ 2147483647 h 436"/>
                <a:gd name="T74" fmla="*/ 2147483647 w 309"/>
                <a:gd name="T75" fmla="*/ 2147483647 h 436"/>
                <a:gd name="T76" fmla="*/ 2147483647 w 309"/>
                <a:gd name="T77" fmla="*/ 2147483647 h 436"/>
                <a:gd name="T78" fmla="*/ 2147483647 w 309"/>
                <a:gd name="T79" fmla="*/ 2147483647 h 436"/>
                <a:gd name="T80" fmla="*/ 2147483647 w 309"/>
                <a:gd name="T81" fmla="*/ 2147483647 h 436"/>
                <a:gd name="T82" fmla="*/ 2147483647 w 309"/>
                <a:gd name="T83" fmla="*/ 2147483647 h 4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436"/>
                <a:gd name="T128" fmla="*/ 309 w 309"/>
                <a:gd name="T129" fmla="*/ 436 h 4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436">
                  <a:moveTo>
                    <a:pt x="68" y="436"/>
                  </a:moveTo>
                  <a:lnTo>
                    <a:pt x="60" y="430"/>
                  </a:lnTo>
                  <a:lnTo>
                    <a:pt x="52" y="426"/>
                  </a:lnTo>
                  <a:lnTo>
                    <a:pt x="41" y="415"/>
                  </a:lnTo>
                  <a:lnTo>
                    <a:pt x="29" y="401"/>
                  </a:lnTo>
                  <a:lnTo>
                    <a:pt x="21" y="386"/>
                  </a:lnTo>
                  <a:lnTo>
                    <a:pt x="14" y="371"/>
                  </a:lnTo>
                  <a:lnTo>
                    <a:pt x="8" y="353"/>
                  </a:lnTo>
                  <a:lnTo>
                    <a:pt x="4" y="334"/>
                  </a:lnTo>
                  <a:lnTo>
                    <a:pt x="2" y="315"/>
                  </a:lnTo>
                  <a:lnTo>
                    <a:pt x="0" y="296"/>
                  </a:lnTo>
                  <a:lnTo>
                    <a:pt x="2" y="275"/>
                  </a:lnTo>
                  <a:lnTo>
                    <a:pt x="6" y="253"/>
                  </a:lnTo>
                  <a:lnTo>
                    <a:pt x="10" y="230"/>
                  </a:lnTo>
                  <a:lnTo>
                    <a:pt x="16" y="209"/>
                  </a:lnTo>
                  <a:lnTo>
                    <a:pt x="25" y="186"/>
                  </a:lnTo>
                  <a:lnTo>
                    <a:pt x="35" y="165"/>
                  </a:lnTo>
                  <a:lnTo>
                    <a:pt x="46" y="144"/>
                  </a:lnTo>
                  <a:lnTo>
                    <a:pt x="60" y="123"/>
                  </a:lnTo>
                  <a:lnTo>
                    <a:pt x="73" y="104"/>
                  </a:lnTo>
                  <a:lnTo>
                    <a:pt x="89" y="84"/>
                  </a:lnTo>
                  <a:lnTo>
                    <a:pt x="104" y="69"/>
                  </a:lnTo>
                  <a:lnTo>
                    <a:pt x="121" y="54"/>
                  </a:lnTo>
                  <a:lnTo>
                    <a:pt x="139" y="40"/>
                  </a:lnTo>
                  <a:lnTo>
                    <a:pt x="156" y="29"/>
                  </a:lnTo>
                  <a:lnTo>
                    <a:pt x="173" y="19"/>
                  </a:lnTo>
                  <a:lnTo>
                    <a:pt x="183" y="15"/>
                  </a:lnTo>
                  <a:lnTo>
                    <a:pt x="192" y="11"/>
                  </a:lnTo>
                  <a:lnTo>
                    <a:pt x="200" y="9"/>
                  </a:lnTo>
                  <a:lnTo>
                    <a:pt x="209" y="6"/>
                  </a:lnTo>
                  <a:lnTo>
                    <a:pt x="217" y="4"/>
                  </a:lnTo>
                  <a:lnTo>
                    <a:pt x="227" y="2"/>
                  </a:lnTo>
                  <a:lnTo>
                    <a:pt x="236" y="2"/>
                  </a:lnTo>
                  <a:lnTo>
                    <a:pt x="244" y="0"/>
                  </a:lnTo>
                  <a:lnTo>
                    <a:pt x="254" y="0"/>
                  </a:lnTo>
                  <a:lnTo>
                    <a:pt x="261" y="2"/>
                  </a:lnTo>
                  <a:lnTo>
                    <a:pt x="271" y="2"/>
                  </a:lnTo>
                  <a:lnTo>
                    <a:pt x="279" y="4"/>
                  </a:lnTo>
                  <a:lnTo>
                    <a:pt x="286" y="6"/>
                  </a:lnTo>
                  <a:lnTo>
                    <a:pt x="294" y="9"/>
                  </a:lnTo>
                  <a:lnTo>
                    <a:pt x="302" y="11"/>
                  </a:lnTo>
                  <a:lnTo>
                    <a:pt x="309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56" name="Freeform 12"/>
            <p:cNvSpPr>
              <a:spLocks noEditPoints="1"/>
            </p:cNvSpPr>
            <p:nvPr/>
          </p:nvSpPr>
          <p:spPr bwMode="auto">
            <a:xfrm>
              <a:off x="1063625" y="1822450"/>
              <a:ext cx="371475" cy="446088"/>
            </a:xfrm>
            <a:custGeom>
              <a:avLst/>
              <a:gdLst>
                <a:gd name="T0" fmla="*/ 2147483647 w 371"/>
                <a:gd name="T1" fmla="*/ 2147483647 h 443"/>
                <a:gd name="T2" fmla="*/ 2147483647 w 371"/>
                <a:gd name="T3" fmla="*/ 2147483647 h 443"/>
                <a:gd name="T4" fmla="*/ 2147483647 w 371"/>
                <a:gd name="T5" fmla="*/ 2147483647 h 443"/>
                <a:gd name="T6" fmla="*/ 2147483647 w 371"/>
                <a:gd name="T7" fmla="*/ 2147483647 h 443"/>
                <a:gd name="T8" fmla="*/ 2147483647 w 371"/>
                <a:gd name="T9" fmla="*/ 2147483647 h 443"/>
                <a:gd name="T10" fmla="*/ 2147483647 w 371"/>
                <a:gd name="T11" fmla="*/ 0 h 443"/>
                <a:gd name="T12" fmla="*/ 2147483647 w 371"/>
                <a:gd name="T13" fmla="*/ 2147483647 h 443"/>
                <a:gd name="T14" fmla="*/ 2147483647 w 371"/>
                <a:gd name="T15" fmla="*/ 2147483647 h 443"/>
                <a:gd name="T16" fmla="*/ 2147483647 w 371"/>
                <a:gd name="T17" fmla="*/ 2147483647 h 443"/>
                <a:gd name="T18" fmla="*/ 2147483647 w 371"/>
                <a:gd name="T19" fmla="*/ 2147483647 h 443"/>
                <a:gd name="T20" fmla="*/ 2147483647 w 371"/>
                <a:gd name="T21" fmla="*/ 2147483647 h 443"/>
                <a:gd name="T22" fmla="*/ 2147483647 w 371"/>
                <a:gd name="T23" fmla="*/ 2147483647 h 443"/>
                <a:gd name="T24" fmla="*/ 2147483647 w 371"/>
                <a:gd name="T25" fmla="*/ 2147483647 h 443"/>
                <a:gd name="T26" fmla="*/ 2147483647 w 371"/>
                <a:gd name="T27" fmla="*/ 2147483647 h 443"/>
                <a:gd name="T28" fmla="*/ 2147483647 w 371"/>
                <a:gd name="T29" fmla="*/ 2147483647 h 443"/>
                <a:gd name="T30" fmla="*/ 2147483647 w 371"/>
                <a:gd name="T31" fmla="*/ 2147483647 h 443"/>
                <a:gd name="T32" fmla="*/ 2147483647 w 371"/>
                <a:gd name="T33" fmla="*/ 2147483647 h 443"/>
                <a:gd name="T34" fmla="*/ 2147483647 w 371"/>
                <a:gd name="T35" fmla="*/ 2147483647 h 443"/>
                <a:gd name="T36" fmla="*/ 2147483647 w 371"/>
                <a:gd name="T37" fmla="*/ 2147483647 h 443"/>
                <a:gd name="T38" fmla="*/ 2147483647 w 371"/>
                <a:gd name="T39" fmla="*/ 2147483647 h 443"/>
                <a:gd name="T40" fmla="*/ 2147483647 w 371"/>
                <a:gd name="T41" fmla="*/ 2147483647 h 443"/>
                <a:gd name="T42" fmla="*/ 2147483647 w 371"/>
                <a:gd name="T43" fmla="*/ 2147483647 h 443"/>
                <a:gd name="T44" fmla="*/ 2147483647 w 371"/>
                <a:gd name="T45" fmla="*/ 2147483647 h 443"/>
                <a:gd name="T46" fmla="*/ 2147483647 w 371"/>
                <a:gd name="T47" fmla="*/ 2147483647 h 443"/>
                <a:gd name="T48" fmla="*/ 0 w 371"/>
                <a:gd name="T49" fmla="*/ 2147483647 h 443"/>
                <a:gd name="T50" fmla="*/ 2147483647 w 371"/>
                <a:gd name="T51" fmla="*/ 2147483647 h 443"/>
                <a:gd name="T52" fmla="*/ 2147483647 w 371"/>
                <a:gd name="T53" fmla="*/ 2147483647 h 443"/>
                <a:gd name="T54" fmla="*/ 2147483647 w 371"/>
                <a:gd name="T55" fmla="*/ 2147483647 h 443"/>
                <a:gd name="T56" fmla="*/ 2147483647 w 371"/>
                <a:gd name="T57" fmla="*/ 2147483647 h 443"/>
                <a:gd name="T58" fmla="*/ 2147483647 w 371"/>
                <a:gd name="T59" fmla="*/ 2147483647 h 443"/>
                <a:gd name="T60" fmla="*/ 2147483647 w 371"/>
                <a:gd name="T61" fmla="*/ 2147483647 h 443"/>
                <a:gd name="T62" fmla="*/ 2147483647 w 371"/>
                <a:gd name="T63" fmla="*/ 2147483647 h 443"/>
                <a:gd name="T64" fmla="*/ 2147483647 w 371"/>
                <a:gd name="T65" fmla="*/ 2147483647 h 443"/>
                <a:gd name="T66" fmla="*/ 2147483647 w 371"/>
                <a:gd name="T67" fmla="*/ 2147483647 h 443"/>
                <a:gd name="T68" fmla="*/ 2147483647 w 371"/>
                <a:gd name="T69" fmla="*/ 2147483647 h 443"/>
                <a:gd name="T70" fmla="*/ 2147483647 w 371"/>
                <a:gd name="T71" fmla="*/ 2147483647 h 443"/>
                <a:gd name="T72" fmla="*/ 2147483647 w 371"/>
                <a:gd name="T73" fmla="*/ 2147483647 h 443"/>
                <a:gd name="T74" fmla="*/ 2147483647 w 371"/>
                <a:gd name="T75" fmla="*/ 2147483647 h 443"/>
                <a:gd name="T76" fmla="*/ 2147483647 w 371"/>
                <a:gd name="T77" fmla="*/ 2147483647 h 443"/>
                <a:gd name="T78" fmla="*/ 2147483647 w 371"/>
                <a:gd name="T79" fmla="*/ 2147483647 h 443"/>
                <a:gd name="T80" fmla="*/ 2147483647 w 371"/>
                <a:gd name="T81" fmla="*/ 2147483647 h 443"/>
                <a:gd name="T82" fmla="*/ 2147483647 w 371"/>
                <a:gd name="T83" fmla="*/ 2147483647 h 443"/>
                <a:gd name="T84" fmla="*/ 2147483647 w 371"/>
                <a:gd name="T85" fmla="*/ 2147483647 h 443"/>
                <a:gd name="T86" fmla="*/ 2147483647 w 371"/>
                <a:gd name="T87" fmla="*/ 2147483647 h 443"/>
                <a:gd name="T88" fmla="*/ 2147483647 w 371"/>
                <a:gd name="T89" fmla="*/ 2147483647 h 443"/>
                <a:gd name="T90" fmla="*/ 2147483647 w 371"/>
                <a:gd name="T91" fmla="*/ 2147483647 h 443"/>
                <a:gd name="T92" fmla="*/ 2147483647 w 371"/>
                <a:gd name="T93" fmla="*/ 2147483647 h 443"/>
                <a:gd name="T94" fmla="*/ 2147483647 w 371"/>
                <a:gd name="T95" fmla="*/ 2147483647 h 443"/>
                <a:gd name="T96" fmla="*/ 2147483647 w 371"/>
                <a:gd name="T97" fmla="*/ 2147483647 h 443"/>
                <a:gd name="T98" fmla="*/ 2147483647 w 371"/>
                <a:gd name="T99" fmla="*/ 2147483647 h 4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1"/>
                <a:gd name="T151" fmla="*/ 0 h 443"/>
                <a:gd name="T152" fmla="*/ 371 w 371"/>
                <a:gd name="T153" fmla="*/ 443 h 4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1" h="443">
                  <a:moveTo>
                    <a:pt x="43" y="140"/>
                  </a:moveTo>
                  <a:lnTo>
                    <a:pt x="56" y="119"/>
                  </a:lnTo>
                  <a:lnTo>
                    <a:pt x="70" y="99"/>
                  </a:lnTo>
                  <a:lnTo>
                    <a:pt x="85" y="82"/>
                  </a:lnTo>
                  <a:lnTo>
                    <a:pt x="100" y="65"/>
                  </a:lnTo>
                  <a:lnTo>
                    <a:pt x="117" y="51"/>
                  </a:lnTo>
                  <a:lnTo>
                    <a:pt x="135" y="38"/>
                  </a:lnTo>
                  <a:lnTo>
                    <a:pt x="152" y="26"/>
                  </a:lnTo>
                  <a:lnTo>
                    <a:pt x="169" y="17"/>
                  </a:lnTo>
                  <a:lnTo>
                    <a:pt x="179" y="13"/>
                  </a:lnTo>
                  <a:lnTo>
                    <a:pt x="187" y="11"/>
                  </a:lnTo>
                  <a:lnTo>
                    <a:pt x="196" y="7"/>
                  </a:lnTo>
                  <a:lnTo>
                    <a:pt x="206" y="5"/>
                  </a:lnTo>
                  <a:lnTo>
                    <a:pt x="213" y="3"/>
                  </a:lnTo>
                  <a:lnTo>
                    <a:pt x="223" y="1"/>
                  </a:lnTo>
                  <a:lnTo>
                    <a:pt x="231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8" y="0"/>
                  </a:lnTo>
                  <a:lnTo>
                    <a:pt x="265" y="1"/>
                  </a:lnTo>
                  <a:lnTo>
                    <a:pt x="275" y="3"/>
                  </a:lnTo>
                  <a:lnTo>
                    <a:pt x="282" y="5"/>
                  </a:lnTo>
                  <a:lnTo>
                    <a:pt x="290" y="9"/>
                  </a:lnTo>
                  <a:lnTo>
                    <a:pt x="298" y="11"/>
                  </a:lnTo>
                  <a:lnTo>
                    <a:pt x="306" y="15"/>
                  </a:lnTo>
                  <a:lnTo>
                    <a:pt x="311" y="21"/>
                  </a:lnTo>
                  <a:lnTo>
                    <a:pt x="319" y="25"/>
                  </a:lnTo>
                  <a:lnTo>
                    <a:pt x="330" y="36"/>
                  </a:lnTo>
                  <a:lnTo>
                    <a:pt x="342" y="50"/>
                  </a:lnTo>
                  <a:lnTo>
                    <a:pt x="352" y="65"/>
                  </a:lnTo>
                  <a:lnTo>
                    <a:pt x="359" y="80"/>
                  </a:lnTo>
                  <a:lnTo>
                    <a:pt x="363" y="98"/>
                  </a:lnTo>
                  <a:lnTo>
                    <a:pt x="369" y="115"/>
                  </a:lnTo>
                  <a:lnTo>
                    <a:pt x="371" y="134"/>
                  </a:lnTo>
                  <a:lnTo>
                    <a:pt x="371" y="155"/>
                  </a:lnTo>
                  <a:lnTo>
                    <a:pt x="371" y="174"/>
                  </a:lnTo>
                  <a:lnTo>
                    <a:pt x="367" y="196"/>
                  </a:lnTo>
                  <a:lnTo>
                    <a:pt x="363" y="217"/>
                  </a:lnTo>
                  <a:lnTo>
                    <a:pt x="357" y="240"/>
                  </a:lnTo>
                  <a:lnTo>
                    <a:pt x="350" y="261"/>
                  </a:lnTo>
                  <a:lnTo>
                    <a:pt x="340" y="282"/>
                  </a:lnTo>
                  <a:lnTo>
                    <a:pt x="329" y="305"/>
                  </a:lnTo>
                  <a:lnTo>
                    <a:pt x="315" y="324"/>
                  </a:lnTo>
                  <a:lnTo>
                    <a:pt x="302" y="344"/>
                  </a:lnTo>
                  <a:lnTo>
                    <a:pt x="286" y="361"/>
                  </a:lnTo>
                  <a:lnTo>
                    <a:pt x="271" y="378"/>
                  </a:lnTo>
                  <a:lnTo>
                    <a:pt x="254" y="392"/>
                  </a:lnTo>
                  <a:lnTo>
                    <a:pt x="236" y="405"/>
                  </a:lnTo>
                  <a:lnTo>
                    <a:pt x="219" y="417"/>
                  </a:lnTo>
                  <a:lnTo>
                    <a:pt x="202" y="426"/>
                  </a:lnTo>
                  <a:lnTo>
                    <a:pt x="192" y="430"/>
                  </a:lnTo>
                  <a:lnTo>
                    <a:pt x="185" y="434"/>
                  </a:lnTo>
                  <a:lnTo>
                    <a:pt x="175" y="436"/>
                  </a:lnTo>
                  <a:lnTo>
                    <a:pt x="165" y="440"/>
                  </a:lnTo>
                  <a:lnTo>
                    <a:pt x="158" y="442"/>
                  </a:lnTo>
                  <a:lnTo>
                    <a:pt x="148" y="442"/>
                  </a:lnTo>
                  <a:lnTo>
                    <a:pt x="141" y="443"/>
                  </a:lnTo>
                  <a:lnTo>
                    <a:pt x="131" y="443"/>
                  </a:lnTo>
                  <a:lnTo>
                    <a:pt x="123" y="443"/>
                  </a:lnTo>
                  <a:lnTo>
                    <a:pt x="114" y="443"/>
                  </a:lnTo>
                  <a:lnTo>
                    <a:pt x="106" y="442"/>
                  </a:lnTo>
                  <a:lnTo>
                    <a:pt x="98" y="440"/>
                  </a:lnTo>
                  <a:lnTo>
                    <a:pt x="89" y="438"/>
                  </a:lnTo>
                  <a:lnTo>
                    <a:pt x="81" y="436"/>
                  </a:lnTo>
                  <a:lnTo>
                    <a:pt x="73" y="432"/>
                  </a:lnTo>
                  <a:lnTo>
                    <a:pt x="66" y="428"/>
                  </a:lnTo>
                  <a:lnTo>
                    <a:pt x="60" y="424"/>
                  </a:lnTo>
                  <a:lnTo>
                    <a:pt x="52" y="418"/>
                  </a:lnTo>
                  <a:lnTo>
                    <a:pt x="41" y="407"/>
                  </a:lnTo>
                  <a:lnTo>
                    <a:pt x="29" y="393"/>
                  </a:lnTo>
                  <a:lnTo>
                    <a:pt x="20" y="380"/>
                  </a:lnTo>
                  <a:lnTo>
                    <a:pt x="14" y="363"/>
                  </a:lnTo>
                  <a:lnTo>
                    <a:pt x="8" y="347"/>
                  </a:lnTo>
                  <a:lnTo>
                    <a:pt x="2" y="328"/>
                  </a:lnTo>
                  <a:lnTo>
                    <a:pt x="0" y="309"/>
                  </a:lnTo>
                  <a:lnTo>
                    <a:pt x="0" y="290"/>
                  </a:lnTo>
                  <a:lnTo>
                    <a:pt x="0" y="269"/>
                  </a:lnTo>
                  <a:lnTo>
                    <a:pt x="4" y="247"/>
                  </a:lnTo>
                  <a:lnTo>
                    <a:pt x="8" y="226"/>
                  </a:lnTo>
                  <a:lnTo>
                    <a:pt x="14" y="203"/>
                  </a:lnTo>
                  <a:lnTo>
                    <a:pt x="22" y="182"/>
                  </a:lnTo>
                  <a:lnTo>
                    <a:pt x="31" y="161"/>
                  </a:lnTo>
                  <a:lnTo>
                    <a:pt x="43" y="140"/>
                  </a:lnTo>
                  <a:close/>
                  <a:moveTo>
                    <a:pt x="114" y="180"/>
                  </a:moveTo>
                  <a:lnTo>
                    <a:pt x="108" y="192"/>
                  </a:lnTo>
                  <a:lnTo>
                    <a:pt x="104" y="201"/>
                  </a:lnTo>
                  <a:lnTo>
                    <a:pt x="100" y="213"/>
                  </a:lnTo>
                  <a:lnTo>
                    <a:pt x="96" y="224"/>
                  </a:lnTo>
                  <a:lnTo>
                    <a:pt x="94" y="234"/>
                  </a:lnTo>
                  <a:lnTo>
                    <a:pt x="93" y="246"/>
                  </a:lnTo>
                  <a:lnTo>
                    <a:pt x="93" y="255"/>
                  </a:lnTo>
                  <a:lnTo>
                    <a:pt x="93" y="265"/>
                  </a:lnTo>
                  <a:lnTo>
                    <a:pt x="94" y="274"/>
                  </a:lnTo>
                  <a:lnTo>
                    <a:pt x="96" y="284"/>
                  </a:lnTo>
                  <a:lnTo>
                    <a:pt x="100" y="294"/>
                  </a:lnTo>
                  <a:lnTo>
                    <a:pt x="102" y="301"/>
                  </a:lnTo>
                  <a:lnTo>
                    <a:pt x="108" y="307"/>
                  </a:lnTo>
                  <a:lnTo>
                    <a:pt x="114" y="315"/>
                  </a:lnTo>
                  <a:lnTo>
                    <a:pt x="119" y="320"/>
                  </a:lnTo>
                  <a:lnTo>
                    <a:pt x="125" y="324"/>
                  </a:lnTo>
                  <a:lnTo>
                    <a:pt x="133" y="328"/>
                  </a:lnTo>
                  <a:lnTo>
                    <a:pt x="142" y="330"/>
                  </a:lnTo>
                  <a:lnTo>
                    <a:pt x="150" y="332"/>
                  </a:lnTo>
                  <a:lnTo>
                    <a:pt x="158" y="332"/>
                  </a:lnTo>
                  <a:lnTo>
                    <a:pt x="167" y="332"/>
                  </a:lnTo>
                  <a:lnTo>
                    <a:pt x="175" y="330"/>
                  </a:lnTo>
                  <a:lnTo>
                    <a:pt x="185" y="328"/>
                  </a:lnTo>
                  <a:lnTo>
                    <a:pt x="194" y="324"/>
                  </a:lnTo>
                  <a:lnTo>
                    <a:pt x="202" y="319"/>
                  </a:lnTo>
                  <a:lnTo>
                    <a:pt x="211" y="313"/>
                  </a:lnTo>
                  <a:lnTo>
                    <a:pt x="219" y="307"/>
                  </a:lnTo>
                  <a:lnTo>
                    <a:pt x="229" y="299"/>
                  </a:lnTo>
                  <a:lnTo>
                    <a:pt x="236" y="292"/>
                  </a:lnTo>
                  <a:lnTo>
                    <a:pt x="244" y="282"/>
                  </a:lnTo>
                  <a:lnTo>
                    <a:pt x="250" y="272"/>
                  </a:lnTo>
                  <a:lnTo>
                    <a:pt x="258" y="263"/>
                  </a:lnTo>
                  <a:lnTo>
                    <a:pt x="263" y="253"/>
                  </a:lnTo>
                  <a:lnTo>
                    <a:pt x="267" y="242"/>
                  </a:lnTo>
                  <a:lnTo>
                    <a:pt x="271" y="230"/>
                  </a:lnTo>
                  <a:lnTo>
                    <a:pt x="275" y="221"/>
                  </a:lnTo>
                  <a:lnTo>
                    <a:pt x="277" y="209"/>
                  </a:lnTo>
                  <a:lnTo>
                    <a:pt x="279" y="197"/>
                  </a:lnTo>
                  <a:lnTo>
                    <a:pt x="279" y="188"/>
                  </a:lnTo>
                  <a:lnTo>
                    <a:pt x="279" y="178"/>
                  </a:lnTo>
                  <a:lnTo>
                    <a:pt x="277" y="169"/>
                  </a:lnTo>
                  <a:lnTo>
                    <a:pt x="275" y="159"/>
                  </a:lnTo>
                  <a:lnTo>
                    <a:pt x="271" y="151"/>
                  </a:lnTo>
                  <a:lnTo>
                    <a:pt x="269" y="144"/>
                  </a:lnTo>
                  <a:lnTo>
                    <a:pt x="263" y="136"/>
                  </a:lnTo>
                  <a:lnTo>
                    <a:pt x="258" y="128"/>
                  </a:lnTo>
                  <a:lnTo>
                    <a:pt x="252" y="123"/>
                  </a:lnTo>
                  <a:lnTo>
                    <a:pt x="246" y="119"/>
                  </a:lnTo>
                  <a:lnTo>
                    <a:pt x="238" y="115"/>
                  </a:lnTo>
                  <a:lnTo>
                    <a:pt x="231" y="113"/>
                  </a:lnTo>
                  <a:lnTo>
                    <a:pt x="221" y="111"/>
                  </a:lnTo>
                  <a:lnTo>
                    <a:pt x="213" y="111"/>
                  </a:lnTo>
                  <a:lnTo>
                    <a:pt x="204" y="111"/>
                  </a:lnTo>
                  <a:lnTo>
                    <a:pt x="196" y="113"/>
                  </a:lnTo>
                  <a:lnTo>
                    <a:pt x="187" y="117"/>
                  </a:lnTo>
                  <a:lnTo>
                    <a:pt x="177" y="119"/>
                  </a:lnTo>
                  <a:lnTo>
                    <a:pt x="169" y="124"/>
                  </a:lnTo>
                  <a:lnTo>
                    <a:pt x="160" y="130"/>
                  </a:lnTo>
                  <a:lnTo>
                    <a:pt x="152" y="136"/>
                  </a:lnTo>
                  <a:lnTo>
                    <a:pt x="142" y="144"/>
                  </a:lnTo>
                  <a:lnTo>
                    <a:pt x="135" y="151"/>
                  </a:lnTo>
                  <a:lnTo>
                    <a:pt x="127" y="161"/>
                  </a:lnTo>
                  <a:lnTo>
                    <a:pt x="121" y="171"/>
                  </a:lnTo>
                  <a:lnTo>
                    <a:pt x="114" y="18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57" name="Freeform 13"/>
            <p:cNvSpPr>
              <a:spLocks/>
            </p:cNvSpPr>
            <p:nvPr/>
          </p:nvSpPr>
          <p:spPr bwMode="auto">
            <a:xfrm>
              <a:off x="1063625" y="1822450"/>
              <a:ext cx="371475" cy="446088"/>
            </a:xfrm>
            <a:custGeom>
              <a:avLst/>
              <a:gdLst>
                <a:gd name="T0" fmla="*/ 2147483647 w 371"/>
                <a:gd name="T1" fmla="*/ 2147483647 h 443"/>
                <a:gd name="T2" fmla="*/ 2147483647 w 371"/>
                <a:gd name="T3" fmla="*/ 2147483647 h 443"/>
                <a:gd name="T4" fmla="*/ 2147483647 w 371"/>
                <a:gd name="T5" fmla="*/ 2147483647 h 443"/>
                <a:gd name="T6" fmla="*/ 2147483647 w 371"/>
                <a:gd name="T7" fmla="*/ 2147483647 h 443"/>
                <a:gd name="T8" fmla="*/ 2147483647 w 371"/>
                <a:gd name="T9" fmla="*/ 2147483647 h 443"/>
                <a:gd name="T10" fmla="*/ 2147483647 w 371"/>
                <a:gd name="T11" fmla="*/ 2147483647 h 443"/>
                <a:gd name="T12" fmla="*/ 2147483647 w 371"/>
                <a:gd name="T13" fmla="*/ 2147483647 h 443"/>
                <a:gd name="T14" fmla="*/ 2147483647 w 371"/>
                <a:gd name="T15" fmla="*/ 0 h 443"/>
                <a:gd name="T16" fmla="*/ 2147483647 w 371"/>
                <a:gd name="T17" fmla="*/ 0 h 443"/>
                <a:gd name="T18" fmla="*/ 2147483647 w 371"/>
                <a:gd name="T19" fmla="*/ 2147483647 h 443"/>
                <a:gd name="T20" fmla="*/ 2147483647 w 371"/>
                <a:gd name="T21" fmla="*/ 2147483647 h 443"/>
                <a:gd name="T22" fmla="*/ 2147483647 w 371"/>
                <a:gd name="T23" fmla="*/ 2147483647 h 443"/>
                <a:gd name="T24" fmla="*/ 2147483647 w 371"/>
                <a:gd name="T25" fmla="*/ 2147483647 h 443"/>
                <a:gd name="T26" fmla="*/ 2147483647 w 371"/>
                <a:gd name="T27" fmla="*/ 2147483647 h 443"/>
                <a:gd name="T28" fmla="*/ 2147483647 w 371"/>
                <a:gd name="T29" fmla="*/ 2147483647 h 443"/>
                <a:gd name="T30" fmla="*/ 2147483647 w 371"/>
                <a:gd name="T31" fmla="*/ 2147483647 h 443"/>
                <a:gd name="T32" fmla="*/ 2147483647 w 371"/>
                <a:gd name="T33" fmla="*/ 2147483647 h 443"/>
                <a:gd name="T34" fmla="*/ 2147483647 w 371"/>
                <a:gd name="T35" fmla="*/ 2147483647 h 443"/>
                <a:gd name="T36" fmla="*/ 2147483647 w 371"/>
                <a:gd name="T37" fmla="*/ 2147483647 h 443"/>
                <a:gd name="T38" fmla="*/ 2147483647 w 371"/>
                <a:gd name="T39" fmla="*/ 2147483647 h 443"/>
                <a:gd name="T40" fmla="*/ 2147483647 w 371"/>
                <a:gd name="T41" fmla="*/ 2147483647 h 443"/>
                <a:gd name="T42" fmla="*/ 2147483647 w 371"/>
                <a:gd name="T43" fmla="*/ 2147483647 h 443"/>
                <a:gd name="T44" fmla="*/ 2147483647 w 371"/>
                <a:gd name="T45" fmla="*/ 2147483647 h 443"/>
                <a:gd name="T46" fmla="*/ 2147483647 w 371"/>
                <a:gd name="T47" fmla="*/ 2147483647 h 443"/>
                <a:gd name="T48" fmla="*/ 2147483647 w 371"/>
                <a:gd name="T49" fmla="*/ 2147483647 h 443"/>
                <a:gd name="T50" fmla="*/ 2147483647 w 371"/>
                <a:gd name="T51" fmla="*/ 2147483647 h 443"/>
                <a:gd name="T52" fmla="*/ 2147483647 w 371"/>
                <a:gd name="T53" fmla="*/ 2147483647 h 443"/>
                <a:gd name="T54" fmla="*/ 2147483647 w 371"/>
                <a:gd name="T55" fmla="*/ 2147483647 h 443"/>
                <a:gd name="T56" fmla="*/ 2147483647 w 371"/>
                <a:gd name="T57" fmla="*/ 2147483647 h 443"/>
                <a:gd name="T58" fmla="*/ 2147483647 w 371"/>
                <a:gd name="T59" fmla="*/ 2147483647 h 443"/>
                <a:gd name="T60" fmla="*/ 2147483647 w 371"/>
                <a:gd name="T61" fmla="*/ 2147483647 h 443"/>
                <a:gd name="T62" fmla="*/ 2147483647 w 371"/>
                <a:gd name="T63" fmla="*/ 2147483647 h 443"/>
                <a:gd name="T64" fmla="*/ 2147483647 w 371"/>
                <a:gd name="T65" fmla="*/ 2147483647 h 443"/>
                <a:gd name="T66" fmla="*/ 2147483647 w 371"/>
                <a:gd name="T67" fmla="*/ 2147483647 h 443"/>
                <a:gd name="T68" fmla="*/ 2147483647 w 371"/>
                <a:gd name="T69" fmla="*/ 2147483647 h 443"/>
                <a:gd name="T70" fmla="*/ 2147483647 w 371"/>
                <a:gd name="T71" fmla="*/ 2147483647 h 443"/>
                <a:gd name="T72" fmla="*/ 2147483647 w 371"/>
                <a:gd name="T73" fmla="*/ 2147483647 h 443"/>
                <a:gd name="T74" fmla="*/ 0 w 371"/>
                <a:gd name="T75" fmla="*/ 2147483647 h 443"/>
                <a:gd name="T76" fmla="*/ 2147483647 w 371"/>
                <a:gd name="T77" fmla="*/ 2147483647 h 443"/>
                <a:gd name="T78" fmla="*/ 2147483647 w 371"/>
                <a:gd name="T79" fmla="*/ 2147483647 h 443"/>
                <a:gd name="T80" fmla="*/ 2147483647 w 371"/>
                <a:gd name="T81" fmla="*/ 2147483647 h 443"/>
                <a:gd name="T82" fmla="*/ 2147483647 w 3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1"/>
                <a:gd name="T127" fmla="*/ 0 h 443"/>
                <a:gd name="T128" fmla="*/ 371 w 371"/>
                <a:gd name="T129" fmla="*/ 443 h 4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1" h="443">
                  <a:moveTo>
                    <a:pt x="43" y="140"/>
                  </a:moveTo>
                  <a:lnTo>
                    <a:pt x="56" y="119"/>
                  </a:lnTo>
                  <a:lnTo>
                    <a:pt x="70" y="99"/>
                  </a:lnTo>
                  <a:lnTo>
                    <a:pt x="85" y="82"/>
                  </a:lnTo>
                  <a:lnTo>
                    <a:pt x="100" y="65"/>
                  </a:lnTo>
                  <a:lnTo>
                    <a:pt x="117" y="51"/>
                  </a:lnTo>
                  <a:lnTo>
                    <a:pt x="135" y="38"/>
                  </a:lnTo>
                  <a:lnTo>
                    <a:pt x="152" y="26"/>
                  </a:lnTo>
                  <a:lnTo>
                    <a:pt x="169" y="17"/>
                  </a:lnTo>
                  <a:lnTo>
                    <a:pt x="179" y="13"/>
                  </a:lnTo>
                  <a:lnTo>
                    <a:pt x="187" y="11"/>
                  </a:lnTo>
                  <a:lnTo>
                    <a:pt x="196" y="7"/>
                  </a:lnTo>
                  <a:lnTo>
                    <a:pt x="206" y="5"/>
                  </a:lnTo>
                  <a:lnTo>
                    <a:pt x="213" y="3"/>
                  </a:lnTo>
                  <a:lnTo>
                    <a:pt x="223" y="1"/>
                  </a:lnTo>
                  <a:lnTo>
                    <a:pt x="231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8" y="0"/>
                  </a:lnTo>
                  <a:lnTo>
                    <a:pt x="265" y="1"/>
                  </a:lnTo>
                  <a:lnTo>
                    <a:pt x="275" y="3"/>
                  </a:lnTo>
                  <a:lnTo>
                    <a:pt x="282" y="5"/>
                  </a:lnTo>
                  <a:lnTo>
                    <a:pt x="290" y="9"/>
                  </a:lnTo>
                  <a:lnTo>
                    <a:pt x="298" y="11"/>
                  </a:lnTo>
                  <a:lnTo>
                    <a:pt x="306" y="15"/>
                  </a:lnTo>
                  <a:lnTo>
                    <a:pt x="311" y="21"/>
                  </a:lnTo>
                  <a:lnTo>
                    <a:pt x="319" y="25"/>
                  </a:lnTo>
                  <a:lnTo>
                    <a:pt x="330" y="36"/>
                  </a:lnTo>
                  <a:lnTo>
                    <a:pt x="342" y="50"/>
                  </a:lnTo>
                  <a:lnTo>
                    <a:pt x="352" y="65"/>
                  </a:lnTo>
                  <a:lnTo>
                    <a:pt x="359" y="80"/>
                  </a:lnTo>
                  <a:lnTo>
                    <a:pt x="363" y="98"/>
                  </a:lnTo>
                  <a:lnTo>
                    <a:pt x="369" y="115"/>
                  </a:lnTo>
                  <a:lnTo>
                    <a:pt x="371" y="134"/>
                  </a:lnTo>
                  <a:lnTo>
                    <a:pt x="371" y="155"/>
                  </a:lnTo>
                  <a:lnTo>
                    <a:pt x="371" y="174"/>
                  </a:lnTo>
                  <a:lnTo>
                    <a:pt x="367" y="196"/>
                  </a:lnTo>
                  <a:lnTo>
                    <a:pt x="363" y="217"/>
                  </a:lnTo>
                  <a:lnTo>
                    <a:pt x="357" y="240"/>
                  </a:lnTo>
                  <a:lnTo>
                    <a:pt x="350" y="261"/>
                  </a:lnTo>
                  <a:lnTo>
                    <a:pt x="340" y="282"/>
                  </a:lnTo>
                  <a:lnTo>
                    <a:pt x="329" y="305"/>
                  </a:lnTo>
                  <a:lnTo>
                    <a:pt x="315" y="324"/>
                  </a:lnTo>
                  <a:lnTo>
                    <a:pt x="302" y="344"/>
                  </a:lnTo>
                  <a:lnTo>
                    <a:pt x="286" y="361"/>
                  </a:lnTo>
                  <a:lnTo>
                    <a:pt x="271" y="378"/>
                  </a:lnTo>
                  <a:lnTo>
                    <a:pt x="254" y="392"/>
                  </a:lnTo>
                  <a:lnTo>
                    <a:pt x="236" y="405"/>
                  </a:lnTo>
                  <a:lnTo>
                    <a:pt x="219" y="417"/>
                  </a:lnTo>
                  <a:lnTo>
                    <a:pt x="202" y="426"/>
                  </a:lnTo>
                  <a:lnTo>
                    <a:pt x="192" y="430"/>
                  </a:lnTo>
                  <a:lnTo>
                    <a:pt x="185" y="434"/>
                  </a:lnTo>
                  <a:lnTo>
                    <a:pt x="175" y="436"/>
                  </a:lnTo>
                  <a:lnTo>
                    <a:pt x="165" y="440"/>
                  </a:lnTo>
                  <a:lnTo>
                    <a:pt x="158" y="442"/>
                  </a:lnTo>
                  <a:lnTo>
                    <a:pt x="148" y="442"/>
                  </a:lnTo>
                  <a:lnTo>
                    <a:pt x="141" y="443"/>
                  </a:lnTo>
                  <a:lnTo>
                    <a:pt x="131" y="443"/>
                  </a:lnTo>
                  <a:lnTo>
                    <a:pt x="123" y="443"/>
                  </a:lnTo>
                  <a:lnTo>
                    <a:pt x="114" y="443"/>
                  </a:lnTo>
                  <a:lnTo>
                    <a:pt x="106" y="442"/>
                  </a:lnTo>
                  <a:lnTo>
                    <a:pt x="98" y="440"/>
                  </a:lnTo>
                  <a:lnTo>
                    <a:pt x="89" y="438"/>
                  </a:lnTo>
                  <a:lnTo>
                    <a:pt x="81" y="436"/>
                  </a:lnTo>
                  <a:lnTo>
                    <a:pt x="73" y="432"/>
                  </a:lnTo>
                  <a:lnTo>
                    <a:pt x="66" y="428"/>
                  </a:lnTo>
                  <a:lnTo>
                    <a:pt x="60" y="424"/>
                  </a:lnTo>
                  <a:lnTo>
                    <a:pt x="52" y="418"/>
                  </a:lnTo>
                  <a:lnTo>
                    <a:pt x="41" y="407"/>
                  </a:lnTo>
                  <a:lnTo>
                    <a:pt x="29" y="393"/>
                  </a:lnTo>
                  <a:lnTo>
                    <a:pt x="20" y="380"/>
                  </a:lnTo>
                  <a:lnTo>
                    <a:pt x="14" y="363"/>
                  </a:lnTo>
                  <a:lnTo>
                    <a:pt x="8" y="347"/>
                  </a:lnTo>
                  <a:lnTo>
                    <a:pt x="2" y="328"/>
                  </a:lnTo>
                  <a:lnTo>
                    <a:pt x="0" y="309"/>
                  </a:lnTo>
                  <a:lnTo>
                    <a:pt x="0" y="290"/>
                  </a:lnTo>
                  <a:lnTo>
                    <a:pt x="0" y="269"/>
                  </a:lnTo>
                  <a:lnTo>
                    <a:pt x="4" y="247"/>
                  </a:lnTo>
                  <a:lnTo>
                    <a:pt x="8" y="226"/>
                  </a:lnTo>
                  <a:lnTo>
                    <a:pt x="14" y="203"/>
                  </a:lnTo>
                  <a:lnTo>
                    <a:pt x="22" y="182"/>
                  </a:lnTo>
                  <a:lnTo>
                    <a:pt x="31" y="161"/>
                  </a:lnTo>
                  <a:lnTo>
                    <a:pt x="43" y="1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58" name="Freeform 14"/>
            <p:cNvSpPr>
              <a:spLocks/>
            </p:cNvSpPr>
            <p:nvPr/>
          </p:nvSpPr>
          <p:spPr bwMode="auto">
            <a:xfrm>
              <a:off x="1155700" y="1935163"/>
              <a:ext cx="187325" cy="220662"/>
            </a:xfrm>
            <a:custGeom>
              <a:avLst/>
              <a:gdLst>
                <a:gd name="T0" fmla="*/ 2147483647 w 186"/>
                <a:gd name="T1" fmla="*/ 2147483647 h 221"/>
                <a:gd name="T2" fmla="*/ 2147483647 w 186"/>
                <a:gd name="T3" fmla="*/ 2147483647 h 221"/>
                <a:gd name="T4" fmla="*/ 2147483647 w 186"/>
                <a:gd name="T5" fmla="*/ 2147483647 h 221"/>
                <a:gd name="T6" fmla="*/ 0 w 186"/>
                <a:gd name="T7" fmla="*/ 2147483647 h 221"/>
                <a:gd name="T8" fmla="*/ 2147483647 w 186"/>
                <a:gd name="T9" fmla="*/ 2147483647 h 221"/>
                <a:gd name="T10" fmla="*/ 2147483647 w 186"/>
                <a:gd name="T11" fmla="*/ 2147483647 h 221"/>
                <a:gd name="T12" fmla="*/ 2147483647 w 186"/>
                <a:gd name="T13" fmla="*/ 2147483647 h 221"/>
                <a:gd name="T14" fmla="*/ 2147483647 w 186"/>
                <a:gd name="T15" fmla="*/ 2147483647 h 221"/>
                <a:gd name="T16" fmla="*/ 2147483647 w 186"/>
                <a:gd name="T17" fmla="*/ 2147483647 h 221"/>
                <a:gd name="T18" fmla="*/ 2147483647 w 186"/>
                <a:gd name="T19" fmla="*/ 2147483647 h 221"/>
                <a:gd name="T20" fmla="*/ 2147483647 w 186"/>
                <a:gd name="T21" fmla="*/ 2147483647 h 221"/>
                <a:gd name="T22" fmla="*/ 2147483647 w 186"/>
                <a:gd name="T23" fmla="*/ 2147483647 h 221"/>
                <a:gd name="T24" fmla="*/ 2147483647 w 186"/>
                <a:gd name="T25" fmla="*/ 2147483647 h 221"/>
                <a:gd name="T26" fmla="*/ 2147483647 w 186"/>
                <a:gd name="T27" fmla="*/ 2147483647 h 221"/>
                <a:gd name="T28" fmla="*/ 2147483647 w 186"/>
                <a:gd name="T29" fmla="*/ 2147483647 h 221"/>
                <a:gd name="T30" fmla="*/ 2147483647 w 186"/>
                <a:gd name="T31" fmla="*/ 2147483647 h 221"/>
                <a:gd name="T32" fmla="*/ 2147483647 w 186"/>
                <a:gd name="T33" fmla="*/ 2147483647 h 221"/>
                <a:gd name="T34" fmla="*/ 2147483647 w 186"/>
                <a:gd name="T35" fmla="*/ 2147483647 h 221"/>
                <a:gd name="T36" fmla="*/ 2147483647 w 186"/>
                <a:gd name="T37" fmla="*/ 2147483647 h 221"/>
                <a:gd name="T38" fmla="*/ 2147483647 w 186"/>
                <a:gd name="T39" fmla="*/ 2147483647 h 221"/>
                <a:gd name="T40" fmla="*/ 2147483647 w 186"/>
                <a:gd name="T41" fmla="*/ 2147483647 h 221"/>
                <a:gd name="T42" fmla="*/ 2147483647 w 186"/>
                <a:gd name="T43" fmla="*/ 2147483647 h 221"/>
                <a:gd name="T44" fmla="*/ 2147483647 w 186"/>
                <a:gd name="T45" fmla="*/ 2147483647 h 221"/>
                <a:gd name="T46" fmla="*/ 2147483647 w 186"/>
                <a:gd name="T47" fmla="*/ 2147483647 h 221"/>
                <a:gd name="T48" fmla="*/ 2147483647 w 186"/>
                <a:gd name="T49" fmla="*/ 2147483647 h 221"/>
                <a:gd name="T50" fmla="*/ 2147483647 w 186"/>
                <a:gd name="T51" fmla="*/ 0 h 221"/>
                <a:gd name="T52" fmla="*/ 2147483647 w 186"/>
                <a:gd name="T53" fmla="*/ 0 h 221"/>
                <a:gd name="T54" fmla="*/ 2147483647 w 186"/>
                <a:gd name="T55" fmla="*/ 2147483647 h 221"/>
                <a:gd name="T56" fmla="*/ 2147483647 w 186"/>
                <a:gd name="T57" fmla="*/ 2147483647 h 221"/>
                <a:gd name="T58" fmla="*/ 2147483647 w 186"/>
                <a:gd name="T59" fmla="*/ 2147483647 h 221"/>
                <a:gd name="T60" fmla="*/ 2147483647 w 186"/>
                <a:gd name="T61" fmla="*/ 2147483647 h 221"/>
                <a:gd name="T62" fmla="*/ 2147483647 w 186"/>
                <a:gd name="T63" fmla="*/ 2147483647 h 221"/>
                <a:gd name="T64" fmla="*/ 2147483647 w 186"/>
                <a:gd name="T65" fmla="*/ 2147483647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21"/>
                <a:gd name="T101" fmla="*/ 186 w 186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21">
                  <a:moveTo>
                    <a:pt x="21" y="69"/>
                  </a:moveTo>
                  <a:lnTo>
                    <a:pt x="15" y="81"/>
                  </a:lnTo>
                  <a:lnTo>
                    <a:pt x="11" y="90"/>
                  </a:lnTo>
                  <a:lnTo>
                    <a:pt x="7" y="102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54"/>
                  </a:lnTo>
                  <a:lnTo>
                    <a:pt x="1" y="163"/>
                  </a:lnTo>
                  <a:lnTo>
                    <a:pt x="3" y="173"/>
                  </a:lnTo>
                  <a:lnTo>
                    <a:pt x="7" y="183"/>
                  </a:lnTo>
                  <a:lnTo>
                    <a:pt x="9" y="190"/>
                  </a:lnTo>
                  <a:lnTo>
                    <a:pt x="15" y="196"/>
                  </a:lnTo>
                  <a:lnTo>
                    <a:pt x="21" y="204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40" y="217"/>
                  </a:lnTo>
                  <a:lnTo>
                    <a:pt x="49" y="219"/>
                  </a:lnTo>
                  <a:lnTo>
                    <a:pt x="57" y="221"/>
                  </a:lnTo>
                  <a:lnTo>
                    <a:pt x="65" y="221"/>
                  </a:lnTo>
                  <a:lnTo>
                    <a:pt x="74" y="221"/>
                  </a:lnTo>
                  <a:lnTo>
                    <a:pt x="82" y="219"/>
                  </a:lnTo>
                  <a:lnTo>
                    <a:pt x="92" y="217"/>
                  </a:lnTo>
                  <a:lnTo>
                    <a:pt x="101" y="213"/>
                  </a:lnTo>
                  <a:lnTo>
                    <a:pt x="109" y="208"/>
                  </a:lnTo>
                  <a:lnTo>
                    <a:pt x="118" y="202"/>
                  </a:lnTo>
                  <a:lnTo>
                    <a:pt x="126" y="196"/>
                  </a:lnTo>
                  <a:lnTo>
                    <a:pt x="136" y="188"/>
                  </a:lnTo>
                  <a:lnTo>
                    <a:pt x="143" y="181"/>
                  </a:lnTo>
                  <a:lnTo>
                    <a:pt x="151" y="171"/>
                  </a:lnTo>
                  <a:lnTo>
                    <a:pt x="157" y="161"/>
                  </a:lnTo>
                  <a:lnTo>
                    <a:pt x="165" y="152"/>
                  </a:lnTo>
                  <a:lnTo>
                    <a:pt x="170" y="142"/>
                  </a:lnTo>
                  <a:lnTo>
                    <a:pt x="174" y="131"/>
                  </a:lnTo>
                  <a:lnTo>
                    <a:pt x="178" y="119"/>
                  </a:lnTo>
                  <a:lnTo>
                    <a:pt x="182" y="110"/>
                  </a:lnTo>
                  <a:lnTo>
                    <a:pt x="184" y="98"/>
                  </a:lnTo>
                  <a:lnTo>
                    <a:pt x="186" y="86"/>
                  </a:lnTo>
                  <a:lnTo>
                    <a:pt x="186" y="77"/>
                  </a:lnTo>
                  <a:lnTo>
                    <a:pt x="186" y="67"/>
                  </a:lnTo>
                  <a:lnTo>
                    <a:pt x="184" y="58"/>
                  </a:lnTo>
                  <a:lnTo>
                    <a:pt x="182" y="48"/>
                  </a:lnTo>
                  <a:lnTo>
                    <a:pt x="178" y="40"/>
                  </a:lnTo>
                  <a:lnTo>
                    <a:pt x="176" y="33"/>
                  </a:lnTo>
                  <a:lnTo>
                    <a:pt x="170" y="25"/>
                  </a:lnTo>
                  <a:lnTo>
                    <a:pt x="165" y="17"/>
                  </a:lnTo>
                  <a:lnTo>
                    <a:pt x="159" y="12"/>
                  </a:lnTo>
                  <a:lnTo>
                    <a:pt x="153" y="8"/>
                  </a:lnTo>
                  <a:lnTo>
                    <a:pt x="145" y="4"/>
                  </a:lnTo>
                  <a:lnTo>
                    <a:pt x="138" y="2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1" y="0"/>
                  </a:lnTo>
                  <a:lnTo>
                    <a:pt x="103" y="2"/>
                  </a:lnTo>
                  <a:lnTo>
                    <a:pt x="94" y="6"/>
                  </a:lnTo>
                  <a:lnTo>
                    <a:pt x="84" y="8"/>
                  </a:lnTo>
                  <a:lnTo>
                    <a:pt x="76" y="13"/>
                  </a:lnTo>
                  <a:lnTo>
                    <a:pt x="67" y="19"/>
                  </a:lnTo>
                  <a:lnTo>
                    <a:pt x="59" y="25"/>
                  </a:lnTo>
                  <a:lnTo>
                    <a:pt x="49" y="33"/>
                  </a:lnTo>
                  <a:lnTo>
                    <a:pt x="42" y="40"/>
                  </a:lnTo>
                  <a:lnTo>
                    <a:pt x="34" y="50"/>
                  </a:lnTo>
                  <a:lnTo>
                    <a:pt x="28" y="60"/>
                  </a:lnTo>
                  <a:lnTo>
                    <a:pt x="21" y="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59" name="Freeform 15"/>
            <p:cNvSpPr>
              <a:spLocks/>
            </p:cNvSpPr>
            <p:nvPr/>
          </p:nvSpPr>
          <p:spPr bwMode="auto">
            <a:xfrm>
              <a:off x="1157288" y="2028825"/>
              <a:ext cx="177800" cy="119063"/>
            </a:xfrm>
            <a:custGeom>
              <a:avLst/>
              <a:gdLst>
                <a:gd name="T0" fmla="*/ 2147483647 w 177"/>
                <a:gd name="T1" fmla="*/ 0 h 117"/>
                <a:gd name="T2" fmla="*/ 2147483647 w 177"/>
                <a:gd name="T3" fmla="*/ 0 h 117"/>
                <a:gd name="T4" fmla="*/ 2147483647 w 177"/>
                <a:gd name="T5" fmla="*/ 2147483647 h 117"/>
                <a:gd name="T6" fmla="*/ 2147483647 w 177"/>
                <a:gd name="T7" fmla="*/ 2147483647 h 117"/>
                <a:gd name="T8" fmla="*/ 2147483647 w 177"/>
                <a:gd name="T9" fmla="*/ 2147483647 h 117"/>
                <a:gd name="T10" fmla="*/ 2147483647 w 177"/>
                <a:gd name="T11" fmla="*/ 2147483647 h 117"/>
                <a:gd name="T12" fmla="*/ 2147483647 w 177"/>
                <a:gd name="T13" fmla="*/ 2147483647 h 117"/>
                <a:gd name="T14" fmla="*/ 2147483647 w 177"/>
                <a:gd name="T15" fmla="*/ 2147483647 h 117"/>
                <a:gd name="T16" fmla="*/ 2147483647 w 177"/>
                <a:gd name="T17" fmla="*/ 2147483647 h 117"/>
                <a:gd name="T18" fmla="*/ 2147483647 w 177"/>
                <a:gd name="T19" fmla="*/ 2147483647 h 117"/>
                <a:gd name="T20" fmla="*/ 2147483647 w 177"/>
                <a:gd name="T21" fmla="*/ 2147483647 h 117"/>
                <a:gd name="T22" fmla="*/ 2147483647 w 177"/>
                <a:gd name="T23" fmla="*/ 2147483647 h 117"/>
                <a:gd name="T24" fmla="*/ 2147483647 w 177"/>
                <a:gd name="T25" fmla="*/ 2147483647 h 117"/>
                <a:gd name="T26" fmla="*/ 2147483647 w 177"/>
                <a:gd name="T27" fmla="*/ 2147483647 h 117"/>
                <a:gd name="T28" fmla="*/ 2147483647 w 177"/>
                <a:gd name="T29" fmla="*/ 2147483647 h 117"/>
                <a:gd name="T30" fmla="*/ 2147483647 w 177"/>
                <a:gd name="T31" fmla="*/ 2147483647 h 117"/>
                <a:gd name="T32" fmla="*/ 2147483647 w 177"/>
                <a:gd name="T33" fmla="*/ 2147483647 h 117"/>
                <a:gd name="T34" fmla="*/ 2147483647 w 177"/>
                <a:gd name="T35" fmla="*/ 2147483647 h 117"/>
                <a:gd name="T36" fmla="*/ 2147483647 w 177"/>
                <a:gd name="T37" fmla="*/ 2147483647 h 117"/>
                <a:gd name="T38" fmla="*/ 2147483647 w 177"/>
                <a:gd name="T39" fmla="*/ 2147483647 h 117"/>
                <a:gd name="T40" fmla="*/ 2147483647 w 177"/>
                <a:gd name="T41" fmla="*/ 2147483647 h 117"/>
                <a:gd name="T42" fmla="*/ 2147483647 w 177"/>
                <a:gd name="T43" fmla="*/ 2147483647 h 117"/>
                <a:gd name="T44" fmla="*/ 2147483647 w 177"/>
                <a:gd name="T45" fmla="*/ 2147483647 h 117"/>
                <a:gd name="T46" fmla="*/ 2147483647 w 177"/>
                <a:gd name="T47" fmla="*/ 2147483647 h 117"/>
                <a:gd name="T48" fmla="*/ 2147483647 w 177"/>
                <a:gd name="T49" fmla="*/ 2147483647 h 117"/>
                <a:gd name="T50" fmla="*/ 2147483647 w 177"/>
                <a:gd name="T51" fmla="*/ 2147483647 h 117"/>
                <a:gd name="T52" fmla="*/ 2147483647 w 177"/>
                <a:gd name="T53" fmla="*/ 2147483647 h 117"/>
                <a:gd name="T54" fmla="*/ 2147483647 w 177"/>
                <a:gd name="T55" fmla="*/ 2147483647 h 117"/>
                <a:gd name="T56" fmla="*/ 2147483647 w 177"/>
                <a:gd name="T57" fmla="*/ 2147483647 h 117"/>
                <a:gd name="T58" fmla="*/ 2147483647 w 177"/>
                <a:gd name="T59" fmla="*/ 2147483647 h 117"/>
                <a:gd name="T60" fmla="*/ 2147483647 w 177"/>
                <a:gd name="T61" fmla="*/ 2147483647 h 117"/>
                <a:gd name="T62" fmla="*/ 2147483647 w 177"/>
                <a:gd name="T63" fmla="*/ 2147483647 h 117"/>
                <a:gd name="T64" fmla="*/ 2147483647 w 177"/>
                <a:gd name="T65" fmla="*/ 2147483647 h 117"/>
                <a:gd name="T66" fmla="*/ 2147483647 w 177"/>
                <a:gd name="T67" fmla="*/ 2147483647 h 117"/>
                <a:gd name="T68" fmla="*/ 2147483647 w 177"/>
                <a:gd name="T69" fmla="*/ 2147483647 h 117"/>
                <a:gd name="T70" fmla="*/ 2147483647 w 177"/>
                <a:gd name="T71" fmla="*/ 2147483647 h 117"/>
                <a:gd name="T72" fmla="*/ 2147483647 w 177"/>
                <a:gd name="T73" fmla="*/ 2147483647 h 117"/>
                <a:gd name="T74" fmla="*/ 2147483647 w 177"/>
                <a:gd name="T75" fmla="*/ 2147483647 h 117"/>
                <a:gd name="T76" fmla="*/ 2147483647 w 177"/>
                <a:gd name="T77" fmla="*/ 2147483647 h 117"/>
                <a:gd name="T78" fmla="*/ 2147483647 w 177"/>
                <a:gd name="T79" fmla="*/ 2147483647 h 117"/>
                <a:gd name="T80" fmla="*/ 2147483647 w 177"/>
                <a:gd name="T81" fmla="*/ 2147483647 h 117"/>
                <a:gd name="T82" fmla="*/ 2147483647 w 177"/>
                <a:gd name="T83" fmla="*/ 2147483647 h 117"/>
                <a:gd name="T84" fmla="*/ 0 w 177"/>
                <a:gd name="T85" fmla="*/ 2147483647 h 117"/>
                <a:gd name="T86" fmla="*/ 0 w 177"/>
                <a:gd name="T87" fmla="*/ 2147483647 h 117"/>
                <a:gd name="T88" fmla="*/ 2147483647 w 177"/>
                <a:gd name="T89" fmla="*/ 2147483647 h 117"/>
                <a:gd name="T90" fmla="*/ 2147483647 w 177"/>
                <a:gd name="T91" fmla="*/ 2147483647 h 117"/>
                <a:gd name="T92" fmla="*/ 2147483647 w 177"/>
                <a:gd name="T93" fmla="*/ 2147483647 h 117"/>
                <a:gd name="T94" fmla="*/ 2147483647 w 177"/>
                <a:gd name="T95" fmla="*/ 2147483647 h 117"/>
                <a:gd name="T96" fmla="*/ 2147483647 w 177"/>
                <a:gd name="T97" fmla="*/ 2147483647 h 117"/>
                <a:gd name="T98" fmla="*/ 2147483647 w 177"/>
                <a:gd name="T99" fmla="*/ 2147483647 h 117"/>
                <a:gd name="T100" fmla="*/ 2147483647 w 177"/>
                <a:gd name="T101" fmla="*/ 2147483647 h 117"/>
                <a:gd name="T102" fmla="*/ 2147483647 w 177"/>
                <a:gd name="T103" fmla="*/ 2147483647 h 117"/>
                <a:gd name="T104" fmla="*/ 2147483647 w 177"/>
                <a:gd name="T105" fmla="*/ 2147483647 h 117"/>
                <a:gd name="T106" fmla="*/ 2147483647 w 177"/>
                <a:gd name="T107" fmla="*/ 2147483647 h 117"/>
                <a:gd name="T108" fmla="*/ 2147483647 w 177"/>
                <a:gd name="T109" fmla="*/ 2147483647 h 117"/>
                <a:gd name="T110" fmla="*/ 2147483647 w 177"/>
                <a:gd name="T111" fmla="*/ 0 h 117"/>
                <a:gd name="T112" fmla="*/ 2147483647 w 177"/>
                <a:gd name="T113" fmla="*/ 0 h 1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117"/>
                <a:gd name="T173" fmla="*/ 177 w 177"/>
                <a:gd name="T174" fmla="*/ 117 h 1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117">
                  <a:moveTo>
                    <a:pt x="10" y="0"/>
                  </a:moveTo>
                  <a:lnTo>
                    <a:pt x="177" y="0"/>
                  </a:lnTo>
                  <a:lnTo>
                    <a:pt x="175" y="16"/>
                  </a:lnTo>
                  <a:lnTo>
                    <a:pt x="173" y="21"/>
                  </a:lnTo>
                  <a:lnTo>
                    <a:pt x="173" y="27"/>
                  </a:lnTo>
                  <a:lnTo>
                    <a:pt x="171" y="33"/>
                  </a:lnTo>
                  <a:lnTo>
                    <a:pt x="167" y="39"/>
                  </a:lnTo>
                  <a:lnTo>
                    <a:pt x="164" y="44"/>
                  </a:lnTo>
                  <a:lnTo>
                    <a:pt x="158" y="48"/>
                  </a:lnTo>
                  <a:lnTo>
                    <a:pt x="154" y="54"/>
                  </a:lnTo>
                  <a:lnTo>
                    <a:pt x="148" y="60"/>
                  </a:lnTo>
                  <a:lnTo>
                    <a:pt x="144" y="64"/>
                  </a:lnTo>
                  <a:lnTo>
                    <a:pt x="139" y="67"/>
                  </a:lnTo>
                  <a:lnTo>
                    <a:pt x="137" y="71"/>
                  </a:lnTo>
                  <a:lnTo>
                    <a:pt x="137" y="73"/>
                  </a:lnTo>
                  <a:lnTo>
                    <a:pt x="133" y="79"/>
                  </a:lnTo>
                  <a:lnTo>
                    <a:pt x="129" y="83"/>
                  </a:lnTo>
                  <a:lnTo>
                    <a:pt x="123" y="87"/>
                  </a:lnTo>
                  <a:lnTo>
                    <a:pt x="119" y="94"/>
                  </a:lnTo>
                  <a:lnTo>
                    <a:pt x="112" y="100"/>
                  </a:lnTo>
                  <a:lnTo>
                    <a:pt x="106" y="104"/>
                  </a:lnTo>
                  <a:lnTo>
                    <a:pt x="96" y="108"/>
                  </a:lnTo>
                  <a:lnTo>
                    <a:pt x="89" y="112"/>
                  </a:lnTo>
                  <a:lnTo>
                    <a:pt x="81" y="115"/>
                  </a:lnTo>
                  <a:lnTo>
                    <a:pt x="71" y="117"/>
                  </a:lnTo>
                  <a:lnTo>
                    <a:pt x="64" y="117"/>
                  </a:lnTo>
                  <a:lnTo>
                    <a:pt x="54" y="117"/>
                  </a:lnTo>
                  <a:lnTo>
                    <a:pt x="45" y="117"/>
                  </a:lnTo>
                  <a:lnTo>
                    <a:pt x="41" y="117"/>
                  </a:lnTo>
                  <a:lnTo>
                    <a:pt x="35" y="117"/>
                  </a:lnTo>
                  <a:lnTo>
                    <a:pt x="31" y="115"/>
                  </a:lnTo>
                  <a:lnTo>
                    <a:pt x="27" y="114"/>
                  </a:lnTo>
                  <a:lnTo>
                    <a:pt x="25" y="112"/>
                  </a:lnTo>
                  <a:lnTo>
                    <a:pt x="22" y="110"/>
                  </a:lnTo>
                  <a:lnTo>
                    <a:pt x="20" y="106"/>
                  </a:lnTo>
                  <a:lnTo>
                    <a:pt x="18" y="102"/>
                  </a:lnTo>
                  <a:lnTo>
                    <a:pt x="14" y="94"/>
                  </a:lnTo>
                  <a:lnTo>
                    <a:pt x="10" y="85"/>
                  </a:lnTo>
                  <a:lnTo>
                    <a:pt x="6" y="75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1"/>
                  </a:lnTo>
                  <a:lnTo>
                    <a:pt x="4" y="33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60" name="Freeform 16"/>
            <p:cNvSpPr>
              <a:spLocks/>
            </p:cNvSpPr>
            <p:nvPr/>
          </p:nvSpPr>
          <p:spPr bwMode="auto">
            <a:xfrm>
              <a:off x="1157288" y="2028825"/>
              <a:ext cx="177800" cy="119063"/>
            </a:xfrm>
            <a:custGeom>
              <a:avLst/>
              <a:gdLst>
                <a:gd name="T0" fmla="*/ 2147483647 w 177"/>
                <a:gd name="T1" fmla="*/ 0 h 117"/>
                <a:gd name="T2" fmla="*/ 2147483647 w 177"/>
                <a:gd name="T3" fmla="*/ 0 h 117"/>
                <a:gd name="T4" fmla="*/ 2147483647 w 177"/>
                <a:gd name="T5" fmla="*/ 2147483647 h 117"/>
                <a:gd name="T6" fmla="*/ 2147483647 w 177"/>
                <a:gd name="T7" fmla="*/ 2147483647 h 117"/>
                <a:gd name="T8" fmla="*/ 2147483647 w 177"/>
                <a:gd name="T9" fmla="*/ 2147483647 h 117"/>
                <a:gd name="T10" fmla="*/ 2147483647 w 177"/>
                <a:gd name="T11" fmla="*/ 2147483647 h 117"/>
                <a:gd name="T12" fmla="*/ 2147483647 w 177"/>
                <a:gd name="T13" fmla="*/ 2147483647 h 117"/>
                <a:gd name="T14" fmla="*/ 2147483647 w 177"/>
                <a:gd name="T15" fmla="*/ 2147483647 h 117"/>
                <a:gd name="T16" fmla="*/ 2147483647 w 177"/>
                <a:gd name="T17" fmla="*/ 2147483647 h 117"/>
                <a:gd name="T18" fmla="*/ 2147483647 w 177"/>
                <a:gd name="T19" fmla="*/ 2147483647 h 117"/>
                <a:gd name="T20" fmla="*/ 2147483647 w 177"/>
                <a:gd name="T21" fmla="*/ 2147483647 h 117"/>
                <a:gd name="T22" fmla="*/ 2147483647 w 177"/>
                <a:gd name="T23" fmla="*/ 2147483647 h 117"/>
                <a:gd name="T24" fmla="*/ 2147483647 w 177"/>
                <a:gd name="T25" fmla="*/ 2147483647 h 117"/>
                <a:gd name="T26" fmla="*/ 2147483647 w 177"/>
                <a:gd name="T27" fmla="*/ 2147483647 h 117"/>
                <a:gd name="T28" fmla="*/ 2147483647 w 177"/>
                <a:gd name="T29" fmla="*/ 2147483647 h 117"/>
                <a:gd name="T30" fmla="*/ 2147483647 w 177"/>
                <a:gd name="T31" fmla="*/ 2147483647 h 117"/>
                <a:gd name="T32" fmla="*/ 2147483647 w 177"/>
                <a:gd name="T33" fmla="*/ 2147483647 h 117"/>
                <a:gd name="T34" fmla="*/ 2147483647 w 177"/>
                <a:gd name="T35" fmla="*/ 2147483647 h 117"/>
                <a:gd name="T36" fmla="*/ 2147483647 w 177"/>
                <a:gd name="T37" fmla="*/ 2147483647 h 117"/>
                <a:gd name="T38" fmla="*/ 2147483647 w 177"/>
                <a:gd name="T39" fmla="*/ 2147483647 h 117"/>
                <a:gd name="T40" fmla="*/ 2147483647 w 177"/>
                <a:gd name="T41" fmla="*/ 2147483647 h 117"/>
                <a:gd name="T42" fmla="*/ 2147483647 w 177"/>
                <a:gd name="T43" fmla="*/ 2147483647 h 117"/>
                <a:gd name="T44" fmla="*/ 2147483647 w 177"/>
                <a:gd name="T45" fmla="*/ 2147483647 h 117"/>
                <a:gd name="T46" fmla="*/ 2147483647 w 177"/>
                <a:gd name="T47" fmla="*/ 2147483647 h 117"/>
                <a:gd name="T48" fmla="*/ 2147483647 w 177"/>
                <a:gd name="T49" fmla="*/ 2147483647 h 117"/>
                <a:gd name="T50" fmla="*/ 2147483647 w 177"/>
                <a:gd name="T51" fmla="*/ 2147483647 h 117"/>
                <a:gd name="T52" fmla="*/ 2147483647 w 177"/>
                <a:gd name="T53" fmla="*/ 2147483647 h 117"/>
                <a:gd name="T54" fmla="*/ 2147483647 w 177"/>
                <a:gd name="T55" fmla="*/ 2147483647 h 117"/>
                <a:gd name="T56" fmla="*/ 2147483647 w 177"/>
                <a:gd name="T57" fmla="*/ 2147483647 h 117"/>
                <a:gd name="T58" fmla="*/ 2147483647 w 177"/>
                <a:gd name="T59" fmla="*/ 2147483647 h 117"/>
                <a:gd name="T60" fmla="*/ 2147483647 w 177"/>
                <a:gd name="T61" fmla="*/ 2147483647 h 117"/>
                <a:gd name="T62" fmla="*/ 2147483647 w 177"/>
                <a:gd name="T63" fmla="*/ 2147483647 h 117"/>
                <a:gd name="T64" fmla="*/ 2147483647 w 177"/>
                <a:gd name="T65" fmla="*/ 2147483647 h 117"/>
                <a:gd name="T66" fmla="*/ 2147483647 w 177"/>
                <a:gd name="T67" fmla="*/ 2147483647 h 117"/>
                <a:gd name="T68" fmla="*/ 2147483647 w 177"/>
                <a:gd name="T69" fmla="*/ 2147483647 h 117"/>
                <a:gd name="T70" fmla="*/ 2147483647 w 177"/>
                <a:gd name="T71" fmla="*/ 2147483647 h 117"/>
                <a:gd name="T72" fmla="*/ 2147483647 w 177"/>
                <a:gd name="T73" fmla="*/ 2147483647 h 117"/>
                <a:gd name="T74" fmla="*/ 2147483647 w 177"/>
                <a:gd name="T75" fmla="*/ 2147483647 h 117"/>
                <a:gd name="T76" fmla="*/ 2147483647 w 177"/>
                <a:gd name="T77" fmla="*/ 2147483647 h 117"/>
                <a:gd name="T78" fmla="*/ 2147483647 w 177"/>
                <a:gd name="T79" fmla="*/ 2147483647 h 117"/>
                <a:gd name="T80" fmla="*/ 2147483647 w 177"/>
                <a:gd name="T81" fmla="*/ 2147483647 h 117"/>
                <a:gd name="T82" fmla="*/ 2147483647 w 177"/>
                <a:gd name="T83" fmla="*/ 2147483647 h 117"/>
                <a:gd name="T84" fmla="*/ 0 w 177"/>
                <a:gd name="T85" fmla="*/ 2147483647 h 117"/>
                <a:gd name="T86" fmla="*/ 0 w 177"/>
                <a:gd name="T87" fmla="*/ 2147483647 h 117"/>
                <a:gd name="T88" fmla="*/ 2147483647 w 177"/>
                <a:gd name="T89" fmla="*/ 2147483647 h 117"/>
                <a:gd name="T90" fmla="*/ 2147483647 w 177"/>
                <a:gd name="T91" fmla="*/ 2147483647 h 117"/>
                <a:gd name="T92" fmla="*/ 2147483647 w 177"/>
                <a:gd name="T93" fmla="*/ 2147483647 h 117"/>
                <a:gd name="T94" fmla="*/ 2147483647 w 177"/>
                <a:gd name="T95" fmla="*/ 2147483647 h 117"/>
                <a:gd name="T96" fmla="*/ 2147483647 w 177"/>
                <a:gd name="T97" fmla="*/ 2147483647 h 117"/>
                <a:gd name="T98" fmla="*/ 2147483647 w 177"/>
                <a:gd name="T99" fmla="*/ 2147483647 h 117"/>
                <a:gd name="T100" fmla="*/ 2147483647 w 177"/>
                <a:gd name="T101" fmla="*/ 2147483647 h 117"/>
                <a:gd name="T102" fmla="*/ 2147483647 w 177"/>
                <a:gd name="T103" fmla="*/ 2147483647 h 117"/>
                <a:gd name="T104" fmla="*/ 2147483647 w 177"/>
                <a:gd name="T105" fmla="*/ 2147483647 h 117"/>
                <a:gd name="T106" fmla="*/ 2147483647 w 177"/>
                <a:gd name="T107" fmla="*/ 2147483647 h 117"/>
                <a:gd name="T108" fmla="*/ 2147483647 w 177"/>
                <a:gd name="T109" fmla="*/ 2147483647 h 117"/>
                <a:gd name="T110" fmla="*/ 2147483647 w 177"/>
                <a:gd name="T111" fmla="*/ 0 h 117"/>
                <a:gd name="T112" fmla="*/ 2147483647 w 177"/>
                <a:gd name="T113" fmla="*/ 0 h 1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117"/>
                <a:gd name="T173" fmla="*/ 177 w 177"/>
                <a:gd name="T174" fmla="*/ 117 h 1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117">
                  <a:moveTo>
                    <a:pt x="10" y="0"/>
                  </a:moveTo>
                  <a:lnTo>
                    <a:pt x="177" y="0"/>
                  </a:lnTo>
                  <a:lnTo>
                    <a:pt x="175" y="16"/>
                  </a:lnTo>
                  <a:lnTo>
                    <a:pt x="173" y="21"/>
                  </a:lnTo>
                  <a:lnTo>
                    <a:pt x="173" y="27"/>
                  </a:lnTo>
                  <a:lnTo>
                    <a:pt x="171" y="33"/>
                  </a:lnTo>
                  <a:lnTo>
                    <a:pt x="167" y="39"/>
                  </a:lnTo>
                  <a:lnTo>
                    <a:pt x="164" y="44"/>
                  </a:lnTo>
                  <a:lnTo>
                    <a:pt x="158" y="48"/>
                  </a:lnTo>
                  <a:lnTo>
                    <a:pt x="154" y="54"/>
                  </a:lnTo>
                  <a:lnTo>
                    <a:pt x="148" y="60"/>
                  </a:lnTo>
                  <a:lnTo>
                    <a:pt x="144" y="64"/>
                  </a:lnTo>
                  <a:lnTo>
                    <a:pt x="139" y="67"/>
                  </a:lnTo>
                  <a:lnTo>
                    <a:pt x="137" y="71"/>
                  </a:lnTo>
                  <a:lnTo>
                    <a:pt x="137" y="73"/>
                  </a:lnTo>
                  <a:lnTo>
                    <a:pt x="133" y="79"/>
                  </a:lnTo>
                  <a:lnTo>
                    <a:pt x="129" y="83"/>
                  </a:lnTo>
                  <a:lnTo>
                    <a:pt x="123" y="87"/>
                  </a:lnTo>
                  <a:lnTo>
                    <a:pt x="119" y="94"/>
                  </a:lnTo>
                  <a:lnTo>
                    <a:pt x="112" y="100"/>
                  </a:lnTo>
                  <a:lnTo>
                    <a:pt x="106" y="104"/>
                  </a:lnTo>
                  <a:lnTo>
                    <a:pt x="96" y="108"/>
                  </a:lnTo>
                  <a:lnTo>
                    <a:pt x="89" y="112"/>
                  </a:lnTo>
                  <a:lnTo>
                    <a:pt x="81" y="115"/>
                  </a:lnTo>
                  <a:lnTo>
                    <a:pt x="71" y="117"/>
                  </a:lnTo>
                  <a:lnTo>
                    <a:pt x="64" y="117"/>
                  </a:lnTo>
                  <a:lnTo>
                    <a:pt x="54" y="117"/>
                  </a:lnTo>
                  <a:lnTo>
                    <a:pt x="45" y="117"/>
                  </a:lnTo>
                  <a:lnTo>
                    <a:pt x="41" y="117"/>
                  </a:lnTo>
                  <a:lnTo>
                    <a:pt x="35" y="117"/>
                  </a:lnTo>
                  <a:lnTo>
                    <a:pt x="31" y="115"/>
                  </a:lnTo>
                  <a:lnTo>
                    <a:pt x="27" y="114"/>
                  </a:lnTo>
                  <a:lnTo>
                    <a:pt x="25" y="112"/>
                  </a:lnTo>
                  <a:lnTo>
                    <a:pt x="22" y="110"/>
                  </a:lnTo>
                  <a:lnTo>
                    <a:pt x="20" y="106"/>
                  </a:lnTo>
                  <a:lnTo>
                    <a:pt x="18" y="102"/>
                  </a:lnTo>
                  <a:lnTo>
                    <a:pt x="14" y="94"/>
                  </a:lnTo>
                  <a:lnTo>
                    <a:pt x="10" y="85"/>
                  </a:lnTo>
                  <a:lnTo>
                    <a:pt x="6" y="75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1"/>
                  </a:lnTo>
                  <a:lnTo>
                    <a:pt x="4" y="33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61" name="Rectangle 17"/>
            <p:cNvSpPr>
              <a:spLocks noChangeArrowheads="1"/>
            </p:cNvSpPr>
            <p:nvPr/>
          </p:nvSpPr>
          <p:spPr bwMode="auto">
            <a:xfrm>
              <a:off x="1960563" y="1685925"/>
              <a:ext cx="949325" cy="682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62" name="Rectangle 18"/>
            <p:cNvSpPr>
              <a:spLocks noChangeArrowheads="1"/>
            </p:cNvSpPr>
            <p:nvPr/>
          </p:nvSpPr>
          <p:spPr bwMode="auto">
            <a:xfrm>
              <a:off x="1960563" y="1685925"/>
              <a:ext cx="949325" cy="6826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63" name="Rectangle 19"/>
            <p:cNvSpPr>
              <a:spLocks noChangeArrowheads="1"/>
            </p:cNvSpPr>
            <p:nvPr/>
          </p:nvSpPr>
          <p:spPr bwMode="auto">
            <a:xfrm>
              <a:off x="1958975" y="2009775"/>
              <a:ext cx="952500" cy="357188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64" name="Rectangle 20"/>
            <p:cNvSpPr>
              <a:spLocks noChangeArrowheads="1"/>
            </p:cNvSpPr>
            <p:nvPr/>
          </p:nvSpPr>
          <p:spPr bwMode="auto">
            <a:xfrm>
              <a:off x="1960563" y="2009775"/>
              <a:ext cx="952500" cy="3571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65" name="Rectangle 21"/>
            <p:cNvSpPr>
              <a:spLocks noChangeArrowheads="1"/>
            </p:cNvSpPr>
            <p:nvPr/>
          </p:nvSpPr>
          <p:spPr bwMode="auto">
            <a:xfrm>
              <a:off x="3325813" y="1649413"/>
              <a:ext cx="1258887" cy="73501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66" name="Rectangle 22"/>
            <p:cNvSpPr>
              <a:spLocks noChangeArrowheads="1"/>
            </p:cNvSpPr>
            <p:nvPr/>
          </p:nvSpPr>
          <p:spPr bwMode="auto">
            <a:xfrm>
              <a:off x="3325813" y="1649413"/>
              <a:ext cx="1258887" cy="7350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67" name="Freeform 23"/>
            <p:cNvSpPr>
              <a:spLocks/>
            </p:cNvSpPr>
            <p:nvPr/>
          </p:nvSpPr>
          <p:spPr bwMode="auto">
            <a:xfrm>
              <a:off x="5267325" y="1655763"/>
              <a:ext cx="808038" cy="717550"/>
            </a:xfrm>
            <a:custGeom>
              <a:avLst/>
              <a:gdLst>
                <a:gd name="T0" fmla="*/ 2147483647 w 806"/>
                <a:gd name="T1" fmla="*/ 2147483647 h 715"/>
                <a:gd name="T2" fmla="*/ 2147483647 w 806"/>
                <a:gd name="T3" fmla="*/ 2147483647 h 715"/>
                <a:gd name="T4" fmla="*/ 2147483647 w 806"/>
                <a:gd name="T5" fmla="*/ 2147483647 h 715"/>
                <a:gd name="T6" fmla="*/ 2147483647 w 806"/>
                <a:gd name="T7" fmla="*/ 2147483647 h 715"/>
                <a:gd name="T8" fmla="*/ 2147483647 w 806"/>
                <a:gd name="T9" fmla="*/ 2147483647 h 715"/>
                <a:gd name="T10" fmla="*/ 2147483647 w 806"/>
                <a:gd name="T11" fmla="*/ 2147483647 h 715"/>
                <a:gd name="T12" fmla="*/ 2147483647 w 806"/>
                <a:gd name="T13" fmla="*/ 2147483647 h 715"/>
                <a:gd name="T14" fmla="*/ 2147483647 w 806"/>
                <a:gd name="T15" fmla="*/ 2147483647 h 715"/>
                <a:gd name="T16" fmla="*/ 2147483647 w 806"/>
                <a:gd name="T17" fmla="*/ 2147483647 h 715"/>
                <a:gd name="T18" fmla="*/ 2147483647 w 806"/>
                <a:gd name="T19" fmla="*/ 2147483647 h 715"/>
                <a:gd name="T20" fmla="*/ 0 w 806"/>
                <a:gd name="T21" fmla="*/ 2147483647 h 715"/>
                <a:gd name="T22" fmla="*/ 2147483647 w 806"/>
                <a:gd name="T23" fmla="*/ 2147483647 h 715"/>
                <a:gd name="T24" fmla="*/ 2147483647 w 806"/>
                <a:gd name="T25" fmla="*/ 2147483647 h 715"/>
                <a:gd name="T26" fmla="*/ 2147483647 w 806"/>
                <a:gd name="T27" fmla="*/ 2147483647 h 715"/>
                <a:gd name="T28" fmla="*/ 2147483647 w 806"/>
                <a:gd name="T29" fmla="*/ 2147483647 h 715"/>
                <a:gd name="T30" fmla="*/ 2147483647 w 806"/>
                <a:gd name="T31" fmla="*/ 2147483647 h 715"/>
                <a:gd name="T32" fmla="*/ 2147483647 w 806"/>
                <a:gd name="T33" fmla="*/ 2147483647 h 715"/>
                <a:gd name="T34" fmla="*/ 2147483647 w 806"/>
                <a:gd name="T35" fmla="*/ 2147483647 h 715"/>
                <a:gd name="T36" fmla="*/ 2147483647 w 806"/>
                <a:gd name="T37" fmla="*/ 2147483647 h 715"/>
                <a:gd name="T38" fmla="*/ 2147483647 w 806"/>
                <a:gd name="T39" fmla="*/ 2147483647 h 715"/>
                <a:gd name="T40" fmla="*/ 2147483647 w 806"/>
                <a:gd name="T41" fmla="*/ 2147483647 h 715"/>
                <a:gd name="T42" fmla="*/ 2147483647 w 806"/>
                <a:gd name="T43" fmla="*/ 2147483647 h 715"/>
                <a:gd name="T44" fmla="*/ 2147483647 w 806"/>
                <a:gd name="T45" fmla="*/ 2147483647 h 715"/>
                <a:gd name="T46" fmla="*/ 2147483647 w 806"/>
                <a:gd name="T47" fmla="*/ 2147483647 h 715"/>
                <a:gd name="T48" fmla="*/ 2147483647 w 806"/>
                <a:gd name="T49" fmla="*/ 2147483647 h 715"/>
                <a:gd name="T50" fmla="*/ 2147483647 w 806"/>
                <a:gd name="T51" fmla="*/ 2147483647 h 715"/>
                <a:gd name="T52" fmla="*/ 2147483647 w 806"/>
                <a:gd name="T53" fmla="*/ 2147483647 h 715"/>
                <a:gd name="T54" fmla="*/ 2147483647 w 806"/>
                <a:gd name="T55" fmla="*/ 2147483647 h 715"/>
                <a:gd name="T56" fmla="*/ 2147483647 w 806"/>
                <a:gd name="T57" fmla="*/ 2147483647 h 715"/>
                <a:gd name="T58" fmla="*/ 2147483647 w 806"/>
                <a:gd name="T59" fmla="*/ 2147483647 h 715"/>
                <a:gd name="T60" fmla="*/ 2147483647 w 806"/>
                <a:gd name="T61" fmla="*/ 2147483647 h 715"/>
                <a:gd name="T62" fmla="*/ 2147483647 w 806"/>
                <a:gd name="T63" fmla="*/ 2147483647 h 715"/>
                <a:gd name="T64" fmla="*/ 2147483647 w 806"/>
                <a:gd name="T65" fmla="*/ 2147483647 h 715"/>
                <a:gd name="T66" fmla="*/ 2147483647 w 806"/>
                <a:gd name="T67" fmla="*/ 2147483647 h 715"/>
                <a:gd name="T68" fmla="*/ 2147483647 w 806"/>
                <a:gd name="T69" fmla="*/ 2147483647 h 715"/>
                <a:gd name="T70" fmla="*/ 2147483647 w 806"/>
                <a:gd name="T71" fmla="*/ 2147483647 h 715"/>
                <a:gd name="T72" fmla="*/ 2147483647 w 806"/>
                <a:gd name="T73" fmla="*/ 2147483647 h 715"/>
                <a:gd name="T74" fmla="*/ 2147483647 w 806"/>
                <a:gd name="T75" fmla="*/ 2147483647 h 715"/>
                <a:gd name="T76" fmla="*/ 2147483647 w 806"/>
                <a:gd name="T77" fmla="*/ 2147483647 h 715"/>
                <a:gd name="T78" fmla="*/ 2147483647 w 806"/>
                <a:gd name="T79" fmla="*/ 2147483647 h 715"/>
                <a:gd name="T80" fmla="*/ 2147483647 w 806"/>
                <a:gd name="T81" fmla="*/ 2147483647 h 715"/>
                <a:gd name="T82" fmla="*/ 2147483647 w 806"/>
                <a:gd name="T83" fmla="*/ 2147483647 h 715"/>
                <a:gd name="T84" fmla="*/ 2147483647 w 806"/>
                <a:gd name="T85" fmla="*/ 0 h 7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06"/>
                <a:gd name="T130" fmla="*/ 0 h 715"/>
                <a:gd name="T131" fmla="*/ 806 w 806"/>
                <a:gd name="T132" fmla="*/ 715 h 7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06" h="715">
                  <a:moveTo>
                    <a:pt x="403" y="0"/>
                  </a:moveTo>
                  <a:lnTo>
                    <a:pt x="382" y="0"/>
                  </a:lnTo>
                  <a:lnTo>
                    <a:pt x="361" y="2"/>
                  </a:lnTo>
                  <a:lnTo>
                    <a:pt x="342" y="4"/>
                  </a:lnTo>
                  <a:lnTo>
                    <a:pt x="321" y="8"/>
                  </a:lnTo>
                  <a:lnTo>
                    <a:pt x="301" y="12"/>
                  </a:lnTo>
                  <a:lnTo>
                    <a:pt x="282" y="16"/>
                  </a:lnTo>
                  <a:lnTo>
                    <a:pt x="265" y="22"/>
                  </a:lnTo>
                  <a:lnTo>
                    <a:pt x="246" y="29"/>
                  </a:lnTo>
                  <a:lnTo>
                    <a:pt x="228" y="35"/>
                  </a:lnTo>
                  <a:lnTo>
                    <a:pt x="211" y="43"/>
                  </a:lnTo>
                  <a:lnTo>
                    <a:pt x="194" y="52"/>
                  </a:lnTo>
                  <a:lnTo>
                    <a:pt x="177" y="62"/>
                  </a:lnTo>
                  <a:lnTo>
                    <a:pt x="161" y="71"/>
                  </a:lnTo>
                  <a:lnTo>
                    <a:pt x="146" y="81"/>
                  </a:lnTo>
                  <a:lnTo>
                    <a:pt x="132" y="93"/>
                  </a:lnTo>
                  <a:lnTo>
                    <a:pt x="117" y="104"/>
                  </a:lnTo>
                  <a:lnTo>
                    <a:pt x="104" y="118"/>
                  </a:lnTo>
                  <a:lnTo>
                    <a:pt x="92" y="131"/>
                  </a:lnTo>
                  <a:lnTo>
                    <a:pt x="79" y="144"/>
                  </a:lnTo>
                  <a:lnTo>
                    <a:pt x="69" y="158"/>
                  </a:lnTo>
                  <a:lnTo>
                    <a:pt x="58" y="171"/>
                  </a:lnTo>
                  <a:lnTo>
                    <a:pt x="48" y="187"/>
                  </a:lnTo>
                  <a:lnTo>
                    <a:pt x="38" y="202"/>
                  </a:lnTo>
                  <a:lnTo>
                    <a:pt x="31" y="218"/>
                  </a:lnTo>
                  <a:lnTo>
                    <a:pt x="25" y="235"/>
                  </a:lnTo>
                  <a:lnTo>
                    <a:pt x="17" y="252"/>
                  </a:lnTo>
                  <a:lnTo>
                    <a:pt x="12" y="267"/>
                  </a:lnTo>
                  <a:lnTo>
                    <a:pt x="8" y="285"/>
                  </a:lnTo>
                  <a:lnTo>
                    <a:pt x="4" y="302"/>
                  </a:lnTo>
                  <a:lnTo>
                    <a:pt x="2" y="321"/>
                  </a:lnTo>
                  <a:lnTo>
                    <a:pt x="0" y="339"/>
                  </a:lnTo>
                  <a:lnTo>
                    <a:pt x="0" y="358"/>
                  </a:lnTo>
                  <a:lnTo>
                    <a:pt x="0" y="375"/>
                  </a:lnTo>
                  <a:lnTo>
                    <a:pt x="2" y="394"/>
                  </a:lnTo>
                  <a:lnTo>
                    <a:pt x="4" y="412"/>
                  </a:lnTo>
                  <a:lnTo>
                    <a:pt x="8" y="429"/>
                  </a:lnTo>
                  <a:lnTo>
                    <a:pt x="12" y="446"/>
                  </a:lnTo>
                  <a:lnTo>
                    <a:pt x="17" y="463"/>
                  </a:lnTo>
                  <a:lnTo>
                    <a:pt x="25" y="481"/>
                  </a:lnTo>
                  <a:lnTo>
                    <a:pt x="31" y="496"/>
                  </a:lnTo>
                  <a:lnTo>
                    <a:pt x="38" y="512"/>
                  </a:lnTo>
                  <a:lnTo>
                    <a:pt x="48" y="527"/>
                  </a:lnTo>
                  <a:lnTo>
                    <a:pt x="58" y="542"/>
                  </a:lnTo>
                  <a:lnTo>
                    <a:pt x="69" y="558"/>
                  </a:lnTo>
                  <a:lnTo>
                    <a:pt x="79" y="571"/>
                  </a:lnTo>
                  <a:lnTo>
                    <a:pt x="92" y="585"/>
                  </a:lnTo>
                  <a:lnTo>
                    <a:pt x="104" y="598"/>
                  </a:lnTo>
                  <a:lnTo>
                    <a:pt x="117" y="610"/>
                  </a:lnTo>
                  <a:lnTo>
                    <a:pt x="132" y="621"/>
                  </a:lnTo>
                  <a:lnTo>
                    <a:pt x="146" y="633"/>
                  </a:lnTo>
                  <a:lnTo>
                    <a:pt x="161" y="644"/>
                  </a:lnTo>
                  <a:lnTo>
                    <a:pt x="177" y="654"/>
                  </a:lnTo>
                  <a:lnTo>
                    <a:pt x="194" y="663"/>
                  </a:lnTo>
                  <a:lnTo>
                    <a:pt x="211" y="671"/>
                  </a:lnTo>
                  <a:lnTo>
                    <a:pt x="228" y="679"/>
                  </a:lnTo>
                  <a:lnTo>
                    <a:pt x="246" y="686"/>
                  </a:lnTo>
                  <a:lnTo>
                    <a:pt x="265" y="692"/>
                  </a:lnTo>
                  <a:lnTo>
                    <a:pt x="282" y="698"/>
                  </a:lnTo>
                  <a:lnTo>
                    <a:pt x="301" y="704"/>
                  </a:lnTo>
                  <a:lnTo>
                    <a:pt x="321" y="708"/>
                  </a:lnTo>
                  <a:lnTo>
                    <a:pt x="342" y="709"/>
                  </a:lnTo>
                  <a:lnTo>
                    <a:pt x="361" y="713"/>
                  </a:lnTo>
                  <a:lnTo>
                    <a:pt x="382" y="713"/>
                  </a:lnTo>
                  <a:lnTo>
                    <a:pt x="403" y="715"/>
                  </a:lnTo>
                  <a:lnTo>
                    <a:pt x="424" y="713"/>
                  </a:lnTo>
                  <a:lnTo>
                    <a:pt x="443" y="713"/>
                  </a:lnTo>
                  <a:lnTo>
                    <a:pt x="464" y="709"/>
                  </a:lnTo>
                  <a:lnTo>
                    <a:pt x="484" y="708"/>
                  </a:lnTo>
                  <a:lnTo>
                    <a:pt x="503" y="704"/>
                  </a:lnTo>
                  <a:lnTo>
                    <a:pt x="522" y="698"/>
                  </a:lnTo>
                  <a:lnTo>
                    <a:pt x="541" y="692"/>
                  </a:lnTo>
                  <a:lnTo>
                    <a:pt x="560" y="686"/>
                  </a:lnTo>
                  <a:lnTo>
                    <a:pt x="578" y="679"/>
                  </a:lnTo>
                  <a:lnTo>
                    <a:pt x="595" y="671"/>
                  </a:lnTo>
                  <a:lnTo>
                    <a:pt x="612" y="663"/>
                  </a:lnTo>
                  <a:lnTo>
                    <a:pt x="627" y="654"/>
                  </a:lnTo>
                  <a:lnTo>
                    <a:pt x="643" y="644"/>
                  </a:lnTo>
                  <a:lnTo>
                    <a:pt x="658" y="633"/>
                  </a:lnTo>
                  <a:lnTo>
                    <a:pt x="674" y="621"/>
                  </a:lnTo>
                  <a:lnTo>
                    <a:pt x="687" y="610"/>
                  </a:lnTo>
                  <a:lnTo>
                    <a:pt x="700" y="598"/>
                  </a:lnTo>
                  <a:lnTo>
                    <a:pt x="714" y="585"/>
                  </a:lnTo>
                  <a:lnTo>
                    <a:pt x="725" y="571"/>
                  </a:lnTo>
                  <a:lnTo>
                    <a:pt x="737" y="558"/>
                  </a:lnTo>
                  <a:lnTo>
                    <a:pt x="746" y="542"/>
                  </a:lnTo>
                  <a:lnTo>
                    <a:pt x="756" y="527"/>
                  </a:lnTo>
                  <a:lnTo>
                    <a:pt x="766" y="512"/>
                  </a:lnTo>
                  <a:lnTo>
                    <a:pt x="773" y="496"/>
                  </a:lnTo>
                  <a:lnTo>
                    <a:pt x="781" y="481"/>
                  </a:lnTo>
                  <a:lnTo>
                    <a:pt x="787" y="463"/>
                  </a:lnTo>
                  <a:lnTo>
                    <a:pt x="792" y="446"/>
                  </a:lnTo>
                  <a:lnTo>
                    <a:pt x="798" y="429"/>
                  </a:lnTo>
                  <a:lnTo>
                    <a:pt x="800" y="412"/>
                  </a:lnTo>
                  <a:lnTo>
                    <a:pt x="804" y="394"/>
                  </a:lnTo>
                  <a:lnTo>
                    <a:pt x="804" y="375"/>
                  </a:lnTo>
                  <a:lnTo>
                    <a:pt x="806" y="358"/>
                  </a:lnTo>
                  <a:lnTo>
                    <a:pt x="804" y="339"/>
                  </a:lnTo>
                  <a:lnTo>
                    <a:pt x="804" y="321"/>
                  </a:lnTo>
                  <a:lnTo>
                    <a:pt x="800" y="302"/>
                  </a:lnTo>
                  <a:lnTo>
                    <a:pt x="798" y="285"/>
                  </a:lnTo>
                  <a:lnTo>
                    <a:pt x="792" y="267"/>
                  </a:lnTo>
                  <a:lnTo>
                    <a:pt x="787" y="252"/>
                  </a:lnTo>
                  <a:lnTo>
                    <a:pt x="781" y="235"/>
                  </a:lnTo>
                  <a:lnTo>
                    <a:pt x="773" y="218"/>
                  </a:lnTo>
                  <a:lnTo>
                    <a:pt x="766" y="202"/>
                  </a:lnTo>
                  <a:lnTo>
                    <a:pt x="756" y="187"/>
                  </a:lnTo>
                  <a:lnTo>
                    <a:pt x="746" y="171"/>
                  </a:lnTo>
                  <a:lnTo>
                    <a:pt x="737" y="158"/>
                  </a:lnTo>
                  <a:lnTo>
                    <a:pt x="725" y="144"/>
                  </a:lnTo>
                  <a:lnTo>
                    <a:pt x="714" y="131"/>
                  </a:lnTo>
                  <a:lnTo>
                    <a:pt x="700" y="118"/>
                  </a:lnTo>
                  <a:lnTo>
                    <a:pt x="687" y="104"/>
                  </a:lnTo>
                  <a:lnTo>
                    <a:pt x="674" y="93"/>
                  </a:lnTo>
                  <a:lnTo>
                    <a:pt x="658" y="81"/>
                  </a:lnTo>
                  <a:lnTo>
                    <a:pt x="643" y="71"/>
                  </a:lnTo>
                  <a:lnTo>
                    <a:pt x="627" y="62"/>
                  </a:lnTo>
                  <a:lnTo>
                    <a:pt x="612" y="52"/>
                  </a:lnTo>
                  <a:lnTo>
                    <a:pt x="595" y="43"/>
                  </a:lnTo>
                  <a:lnTo>
                    <a:pt x="578" y="35"/>
                  </a:lnTo>
                  <a:lnTo>
                    <a:pt x="560" y="29"/>
                  </a:lnTo>
                  <a:lnTo>
                    <a:pt x="541" y="22"/>
                  </a:lnTo>
                  <a:lnTo>
                    <a:pt x="522" y="16"/>
                  </a:lnTo>
                  <a:lnTo>
                    <a:pt x="503" y="12"/>
                  </a:lnTo>
                  <a:lnTo>
                    <a:pt x="484" y="8"/>
                  </a:lnTo>
                  <a:lnTo>
                    <a:pt x="464" y="4"/>
                  </a:lnTo>
                  <a:lnTo>
                    <a:pt x="443" y="2"/>
                  </a:lnTo>
                  <a:lnTo>
                    <a:pt x="42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68" name="Freeform 24"/>
            <p:cNvSpPr>
              <a:spLocks/>
            </p:cNvSpPr>
            <p:nvPr/>
          </p:nvSpPr>
          <p:spPr bwMode="auto">
            <a:xfrm>
              <a:off x="5262563" y="1655763"/>
              <a:ext cx="808037" cy="717550"/>
            </a:xfrm>
            <a:custGeom>
              <a:avLst/>
              <a:gdLst>
                <a:gd name="T0" fmla="*/ 2147483647 w 806"/>
                <a:gd name="T1" fmla="*/ 2147483647 h 715"/>
                <a:gd name="T2" fmla="*/ 2147483647 w 806"/>
                <a:gd name="T3" fmla="*/ 2147483647 h 715"/>
                <a:gd name="T4" fmla="*/ 2147483647 w 806"/>
                <a:gd name="T5" fmla="*/ 2147483647 h 715"/>
                <a:gd name="T6" fmla="*/ 2147483647 w 806"/>
                <a:gd name="T7" fmla="*/ 2147483647 h 715"/>
                <a:gd name="T8" fmla="*/ 2147483647 w 806"/>
                <a:gd name="T9" fmla="*/ 2147483647 h 715"/>
                <a:gd name="T10" fmla="*/ 2147483647 w 806"/>
                <a:gd name="T11" fmla="*/ 2147483647 h 715"/>
                <a:gd name="T12" fmla="*/ 2147483647 w 806"/>
                <a:gd name="T13" fmla="*/ 2147483647 h 715"/>
                <a:gd name="T14" fmla="*/ 2147483647 w 806"/>
                <a:gd name="T15" fmla="*/ 2147483647 h 715"/>
                <a:gd name="T16" fmla="*/ 2147483647 w 806"/>
                <a:gd name="T17" fmla="*/ 2147483647 h 715"/>
                <a:gd name="T18" fmla="*/ 2147483647 w 806"/>
                <a:gd name="T19" fmla="*/ 2147483647 h 715"/>
                <a:gd name="T20" fmla="*/ 0 w 806"/>
                <a:gd name="T21" fmla="*/ 2147483647 h 715"/>
                <a:gd name="T22" fmla="*/ 2147483647 w 806"/>
                <a:gd name="T23" fmla="*/ 2147483647 h 715"/>
                <a:gd name="T24" fmla="*/ 2147483647 w 806"/>
                <a:gd name="T25" fmla="*/ 2147483647 h 715"/>
                <a:gd name="T26" fmla="*/ 2147483647 w 806"/>
                <a:gd name="T27" fmla="*/ 2147483647 h 715"/>
                <a:gd name="T28" fmla="*/ 2147483647 w 806"/>
                <a:gd name="T29" fmla="*/ 2147483647 h 715"/>
                <a:gd name="T30" fmla="*/ 2147483647 w 806"/>
                <a:gd name="T31" fmla="*/ 2147483647 h 715"/>
                <a:gd name="T32" fmla="*/ 2147483647 w 806"/>
                <a:gd name="T33" fmla="*/ 2147483647 h 715"/>
                <a:gd name="T34" fmla="*/ 2147483647 w 806"/>
                <a:gd name="T35" fmla="*/ 2147483647 h 715"/>
                <a:gd name="T36" fmla="*/ 2147483647 w 806"/>
                <a:gd name="T37" fmla="*/ 2147483647 h 715"/>
                <a:gd name="T38" fmla="*/ 2147483647 w 806"/>
                <a:gd name="T39" fmla="*/ 2147483647 h 715"/>
                <a:gd name="T40" fmla="*/ 2147483647 w 806"/>
                <a:gd name="T41" fmla="*/ 2147483647 h 715"/>
                <a:gd name="T42" fmla="*/ 2147483647 w 806"/>
                <a:gd name="T43" fmla="*/ 2147483647 h 715"/>
                <a:gd name="T44" fmla="*/ 2147483647 w 806"/>
                <a:gd name="T45" fmla="*/ 2147483647 h 715"/>
                <a:gd name="T46" fmla="*/ 2147483647 w 806"/>
                <a:gd name="T47" fmla="*/ 2147483647 h 715"/>
                <a:gd name="T48" fmla="*/ 2147483647 w 806"/>
                <a:gd name="T49" fmla="*/ 2147483647 h 715"/>
                <a:gd name="T50" fmla="*/ 2147483647 w 806"/>
                <a:gd name="T51" fmla="*/ 2147483647 h 715"/>
                <a:gd name="T52" fmla="*/ 2147483647 w 806"/>
                <a:gd name="T53" fmla="*/ 2147483647 h 715"/>
                <a:gd name="T54" fmla="*/ 2147483647 w 806"/>
                <a:gd name="T55" fmla="*/ 2147483647 h 715"/>
                <a:gd name="T56" fmla="*/ 2147483647 w 806"/>
                <a:gd name="T57" fmla="*/ 2147483647 h 715"/>
                <a:gd name="T58" fmla="*/ 2147483647 w 806"/>
                <a:gd name="T59" fmla="*/ 2147483647 h 715"/>
                <a:gd name="T60" fmla="*/ 2147483647 w 806"/>
                <a:gd name="T61" fmla="*/ 2147483647 h 715"/>
                <a:gd name="T62" fmla="*/ 2147483647 w 806"/>
                <a:gd name="T63" fmla="*/ 2147483647 h 715"/>
                <a:gd name="T64" fmla="*/ 2147483647 w 806"/>
                <a:gd name="T65" fmla="*/ 2147483647 h 715"/>
                <a:gd name="T66" fmla="*/ 2147483647 w 806"/>
                <a:gd name="T67" fmla="*/ 2147483647 h 715"/>
                <a:gd name="T68" fmla="*/ 2147483647 w 806"/>
                <a:gd name="T69" fmla="*/ 2147483647 h 715"/>
                <a:gd name="T70" fmla="*/ 2147483647 w 806"/>
                <a:gd name="T71" fmla="*/ 2147483647 h 715"/>
                <a:gd name="T72" fmla="*/ 2147483647 w 806"/>
                <a:gd name="T73" fmla="*/ 2147483647 h 715"/>
                <a:gd name="T74" fmla="*/ 2147483647 w 806"/>
                <a:gd name="T75" fmla="*/ 2147483647 h 715"/>
                <a:gd name="T76" fmla="*/ 2147483647 w 806"/>
                <a:gd name="T77" fmla="*/ 2147483647 h 715"/>
                <a:gd name="T78" fmla="*/ 2147483647 w 806"/>
                <a:gd name="T79" fmla="*/ 2147483647 h 715"/>
                <a:gd name="T80" fmla="*/ 2147483647 w 806"/>
                <a:gd name="T81" fmla="*/ 2147483647 h 715"/>
                <a:gd name="T82" fmla="*/ 2147483647 w 806"/>
                <a:gd name="T83" fmla="*/ 2147483647 h 715"/>
                <a:gd name="T84" fmla="*/ 2147483647 w 806"/>
                <a:gd name="T85" fmla="*/ 0 h 7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06"/>
                <a:gd name="T130" fmla="*/ 0 h 715"/>
                <a:gd name="T131" fmla="*/ 806 w 806"/>
                <a:gd name="T132" fmla="*/ 715 h 7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06" h="715">
                  <a:moveTo>
                    <a:pt x="403" y="0"/>
                  </a:moveTo>
                  <a:lnTo>
                    <a:pt x="382" y="0"/>
                  </a:lnTo>
                  <a:lnTo>
                    <a:pt x="361" y="2"/>
                  </a:lnTo>
                  <a:lnTo>
                    <a:pt x="342" y="4"/>
                  </a:lnTo>
                  <a:lnTo>
                    <a:pt x="321" y="8"/>
                  </a:lnTo>
                  <a:lnTo>
                    <a:pt x="301" y="12"/>
                  </a:lnTo>
                  <a:lnTo>
                    <a:pt x="282" y="16"/>
                  </a:lnTo>
                  <a:lnTo>
                    <a:pt x="265" y="22"/>
                  </a:lnTo>
                  <a:lnTo>
                    <a:pt x="246" y="29"/>
                  </a:lnTo>
                  <a:lnTo>
                    <a:pt x="228" y="35"/>
                  </a:lnTo>
                  <a:lnTo>
                    <a:pt x="211" y="43"/>
                  </a:lnTo>
                  <a:lnTo>
                    <a:pt x="194" y="52"/>
                  </a:lnTo>
                  <a:lnTo>
                    <a:pt x="177" y="62"/>
                  </a:lnTo>
                  <a:lnTo>
                    <a:pt x="161" y="71"/>
                  </a:lnTo>
                  <a:lnTo>
                    <a:pt x="146" y="81"/>
                  </a:lnTo>
                  <a:lnTo>
                    <a:pt x="132" y="93"/>
                  </a:lnTo>
                  <a:lnTo>
                    <a:pt x="117" y="104"/>
                  </a:lnTo>
                  <a:lnTo>
                    <a:pt x="104" y="118"/>
                  </a:lnTo>
                  <a:lnTo>
                    <a:pt x="92" y="131"/>
                  </a:lnTo>
                  <a:lnTo>
                    <a:pt x="79" y="144"/>
                  </a:lnTo>
                  <a:lnTo>
                    <a:pt x="69" y="158"/>
                  </a:lnTo>
                  <a:lnTo>
                    <a:pt x="58" y="171"/>
                  </a:lnTo>
                  <a:lnTo>
                    <a:pt x="48" y="187"/>
                  </a:lnTo>
                  <a:lnTo>
                    <a:pt x="38" y="202"/>
                  </a:lnTo>
                  <a:lnTo>
                    <a:pt x="31" y="218"/>
                  </a:lnTo>
                  <a:lnTo>
                    <a:pt x="25" y="235"/>
                  </a:lnTo>
                  <a:lnTo>
                    <a:pt x="17" y="252"/>
                  </a:lnTo>
                  <a:lnTo>
                    <a:pt x="12" y="267"/>
                  </a:lnTo>
                  <a:lnTo>
                    <a:pt x="8" y="285"/>
                  </a:lnTo>
                  <a:lnTo>
                    <a:pt x="4" y="302"/>
                  </a:lnTo>
                  <a:lnTo>
                    <a:pt x="2" y="321"/>
                  </a:lnTo>
                  <a:lnTo>
                    <a:pt x="0" y="339"/>
                  </a:lnTo>
                  <a:lnTo>
                    <a:pt x="0" y="358"/>
                  </a:lnTo>
                  <a:lnTo>
                    <a:pt x="0" y="375"/>
                  </a:lnTo>
                  <a:lnTo>
                    <a:pt x="2" y="394"/>
                  </a:lnTo>
                  <a:lnTo>
                    <a:pt x="4" y="412"/>
                  </a:lnTo>
                  <a:lnTo>
                    <a:pt x="8" y="429"/>
                  </a:lnTo>
                  <a:lnTo>
                    <a:pt x="12" y="446"/>
                  </a:lnTo>
                  <a:lnTo>
                    <a:pt x="17" y="463"/>
                  </a:lnTo>
                  <a:lnTo>
                    <a:pt x="25" y="481"/>
                  </a:lnTo>
                  <a:lnTo>
                    <a:pt x="31" y="496"/>
                  </a:lnTo>
                  <a:lnTo>
                    <a:pt x="38" y="512"/>
                  </a:lnTo>
                  <a:lnTo>
                    <a:pt x="48" y="527"/>
                  </a:lnTo>
                  <a:lnTo>
                    <a:pt x="58" y="542"/>
                  </a:lnTo>
                  <a:lnTo>
                    <a:pt x="69" y="558"/>
                  </a:lnTo>
                  <a:lnTo>
                    <a:pt x="79" y="571"/>
                  </a:lnTo>
                  <a:lnTo>
                    <a:pt x="92" y="585"/>
                  </a:lnTo>
                  <a:lnTo>
                    <a:pt x="104" y="598"/>
                  </a:lnTo>
                  <a:lnTo>
                    <a:pt x="117" y="610"/>
                  </a:lnTo>
                  <a:lnTo>
                    <a:pt x="132" y="621"/>
                  </a:lnTo>
                  <a:lnTo>
                    <a:pt x="146" y="633"/>
                  </a:lnTo>
                  <a:lnTo>
                    <a:pt x="161" y="644"/>
                  </a:lnTo>
                  <a:lnTo>
                    <a:pt x="177" y="654"/>
                  </a:lnTo>
                  <a:lnTo>
                    <a:pt x="194" y="663"/>
                  </a:lnTo>
                  <a:lnTo>
                    <a:pt x="211" y="671"/>
                  </a:lnTo>
                  <a:lnTo>
                    <a:pt x="228" y="679"/>
                  </a:lnTo>
                  <a:lnTo>
                    <a:pt x="246" y="686"/>
                  </a:lnTo>
                  <a:lnTo>
                    <a:pt x="265" y="692"/>
                  </a:lnTo>
                  <a:lnTo>
                    <a:pt x="282" y="698"/>
                  </a:lnTo>
                  <a:lnTo>
                    <a:pt x="301" y="704"/>
                  </a:lnTo>
                  <a:lnTo>
                    <a:pt x="321" y="708"/>
                  </a:lnTo>
                  <a:lnTo>
                    <a:pt x="342" y="709"/>
                  </a:lnTo>
                  <a:lnTo>
                    <a:pt x="361" y="713"/>
                  </a:lnTo>
                  <a:lnTo>
                    <a:pt x="382" y="713"/>
                  </a:lnTo>
                  <a:lnTo>
                    <a:pt x="403" y="715"/>
                  </a:lnTo>
                  <a:lnTo>
                    <a:pt x="424" y="713"/>
                  </a:lnTo>
                  <a:lnTo>
                    <a:pt x="443" y="713"/>
                  </a:lnTo>
                  <a:lnTo>
                    <a:pt x="464" y="709"/>
                  </a:lnTo>
                  <a:lnTo>
                    <a:pt x="484" y="708"/>
                  </a:lnTo>
                  <a:lnTo>
                    <a:pt x="503" y="704"/>
                  </a:lnTo>
                  <a:lnTo>
                    <a:pt x="522" y="698"/>
                  </a:lnTo>
                  <a:lnTo>
                    <a:pt x="541" y="692"/>
                  </a:lnTo>
                  <a:lnTo>
                    <a:pt x="560" y="686"/>
                  </a:lnTo>
                  <a:lnTo>
                    <a:pt x="578" y="679"/>
                  </a:lnTo>
                  <a:lnTo>
                    <a:pt x="595" y="671"/>
                  </a:lnTo>
                  <a:lnTo>
                    <a:pt x="612" y="663"/>
                  </a:lnTo>
                  <a:lnTo>
                    <a:pt x="627" y="654"/>
                  </a:lnTo>
                  <a:lnTo>
                    <a:pt x="643" y="644"/>
                  </a:lnTo>
                  <a:lnTo>
                    <a:pt x="658" y="633"/>
                  </a:lnTo>
                  <a:lnTo>
                    <a:pt x="674" y="621"/>
                  </a:lnTo>
                  <a:lnTo>
                    <a:pt x="687" y="610"/>
                  </a:lnTo>
                  <a:lnTo>
                    <a:pt x="700" y="598"/>
                  </a:lnTo>
                  <a:lnTo>
                    <a:pt x="714" y="585"/>
                  </a:lnTo>
                  <a:lnTo>
                    <a:pt x="725" y="571"/>
                  </a:lnTo>
                  <a:lnTo>
                    <a:pt x="737" y="558"/>
                  </a:lnTo>
                  <a:lnTo>
                    <a:pt x="746" y="542"/>
                  </a:lnTo>
                  <a:lnTo>
                    <a:pt x="756" y="527"/>
                  </a:lnTo>
                  <a:lnTo>
                    <a:pt x="766" y="512"/>
                  </a:lnTo>
                  <a:lnTo>
                    <a:pt x="773" y="496"/>
                  </a:lnTo>
                  <a:lnTo>
                    <a:pt x="781" y="481"/>
                  </a:lnTo>
                  <a:lnTo>
                    <a:pt x="787" y="463"/>
                  </a:lnTo>
                  <a:lnTo>
                    <a:pt x="792" y="446"/>
                  </a:lnTo>
                  <a:lnTo>
                    <a:pt x="798" y="429"/>
                  </a:lnTo>
                  <a:lnTo>
                    <a:pt x="800" y="412"/>
                  </a:lnTo>
                  <a:lnTo>
                    <a:pt x="804" y="394"/>
                  </a:lnTo>
                  <a:lnTo>
                    <a:pt x="804" y="375"/>
                  </a:lnTo>
                  <a:lnTo>
                    <a:pt x="806" y="358"/>
                  </a:lnTo>
                  <a:lnTo>
                    <a:pt x="804" y="339"/>
                  </a:lnTo>
                  <a:lnTo>
                    <a:pt x="804" y="321"/>
                  </a:lnTo>
                  <a:lnTo>
                    <a:pt x="800" y="302"/>
                  </a:lnTo>
                  <a:lnTo>
                    <a:pt x="798" y="285"/>
                  </a:lnTo>
                  <a:lnTo>
                    <a:pt x="792" y="267"/>
                  </a:lnTo>
                  <a:lnTo>
                    <a:pt x="787" y="252"/>
                  </a:lnTo>
                  <a:lnTo>
                    <a:pt x="781" y="235"/>
                  </a:lnTo>
                  <a:lnTo>
                    <a:pt x="773" y="218"/>
                  </a:lnTo>
                  <a:lnTo>
                    <a:pt x="766" y="202"/>
                  </a:lnTo>
                  <a:lnTo>
                    <a:pt x="756" y="187"/>
                  </a:lnTo>
                  <a:lnTo>
                    <a:pt x="746" y="171"/>
                  </a:lnTo>
                  <a:lnTo>
                    <a:pt x="737" y="158"/>
                  </a:lnTo>
                  <a:lnTo>
                    <a:pt x="725" y="144"/>
                  </a:lnTo>
                  <a:lnTo>
                    <a:pt x="714" y="131"/>
                  </a:lnTo>
                  <a:lnTo>
                    <a:pt x="700" y="118"/>
                  </a:lnTo>
                  <a:lnTo>
                    <a:pt x="687" y="104"/>
                  </a:lnTo>
                  <a:lnTo>
                    <a:pt x="674" y="93"/>
                  </a:lnTo>
                  <a:lnTo>
                    <a:pt x="658" y="81"/>
                  </a:lnTo>
                  <a:lnTo>
                    <a:pt x="643" y="71"/>
                  </a:lnTo>
                  <a:lnTo>
                    <a:pt x="627" y="62"/>
                  </a:lnTo>
                  <a:lnTo>
                    <a:pt x="612" y="52"/>
                  </a:lnTo>
                  <a:lnTo>
                    <a:pt x="595" y="43"/>
                  </a:lnTo>
                  <a:lnTo>
                    <a:pt x="578" y="35"/>
                  </a:lnTo>
                  <a:lnTo>
                    <a:pt x="560" y="29"/>
                  </a:lnTo>
                  <a:lnTo>
                    <a:pt x="541" y="22"/>
                  </a:lnTo>
                  <a:lnTo>
                    <a:pt x="522" y="16"/>
                  </a:lnTo>
                  <a:lnTo>
                    <a:pt x="503" y="12"/>
                  </a:lnTo>
                  <a:lnTo>
                    <a:pt x="484" y="8"/>
                  </a:lnTo>
                  <a:lnTo>
                    <a:pt x="464" y="4"/>
                  </a:lnTo>
                  <a:lnTo>
                    <a:pt x="443" y="2"/>
                  </a:lnTo>
                  <a:lnTo>
                    <a:pt x="424" y="0"/>
                  </a:lnTo>
                  <a:lnTo>
                    <a:pt x="40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69" name="Rectangle 25"/>
            <p:cNvSpPr>
              <a:spLocks noChangeArrowheads="1"/>
            </p:cNvSpPr>
            <p:nvPr/>
          </p:nvSpPr>
          <p:spPr bwMode="auto">
            <a:xfrm>
              <a:off x="5573713" y="1533525"/>
              <a:ext cx="169862" cy="635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70" name="Rectangle 26"/>
            <p:cNvSpPr>
              <a:spLocks noChangeArrowheads="1"/>
            </p:cNvSpPr>
            <p:nvPr/>
          </p:nvSpPr>
          <p:spPr bwMode="auto">
            <a:xfrm>
              <a:off x="5573713" y="1533525"/>
              <a:ext cx="169862" cy="635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71" name="Rectangle 27"/>
            <p:cNvSpPr>
              <a:spLocks noChangeArrowheads="1"/>
            </p:cNvSpPr>
            <p:nvPr/>
          </p:nvSpPr>
          <p:spPr bwMode="auto">
            <a:xfrm>
              <a:off x="5260975" y="1597025"/>
              <a:ext cx="795338" cy="1143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72" name="Rectangle 28"/>
            <p:cNvSpPr>
              <a:spLocks noChangeArrowheads="1"/>
            </p:cNvSpPr>
            <p:nvPr/>
          </p:nvSpPr>
          <p:spPr bwMode="auto">
            <a:xfrm>
              <a:off x="5260975" y="1597025"/>
              <a:ext cx="795338" cy="114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73" name="Rectangle 29"/>
            <p:cNvSpPr>
              <a:spLocks noChangeArrowheads="1"/>
            </p:cNvSpPr>
            <p:nvPr/>
          </p:nvSpPr>
          <p:spPr bwMode="auto">
            <a:xfrm>
              <a:off x="5260975" y="1657350"/>
              <a:ext cx="795338" cy="650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74" name="Rectangle 30"/>
            <p:cNvSpPr>
              <a:spLocks noChangeArrowheads="1"/>
            </p:cNvSpPr>
            <p:nvPr/>
          </p:nvSpPr>
          <p:spPr bwMode="auto">
            <a:xfrm>
              <a:off x="5260975" y="1657350"/>
              <a:ext cx="795338" cy="650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77" name="Freeform 46"/>
            <p:cNvSpPr>
              <a:spLocks/>
            </p:cNvSpPr>
            <p:nvPr/>
          </p:nvSpPr>
          <p:spPr bwMode="auto">
            <a:xfrm>
              <a:off x="7821613" y="2446338"/>
              <a:ext cx="969962" cy="815975"/>
            </a:xfrm>
            <a:custGeom>
              <a:avLst/>
              <a:gdLst>
                <a:gd name="T0" fmla="*/ 2147483647 w 791"/>
                <a:gd name="T1" fmla="*/ 2147483647 h 813"/>
                <a:gd name="T2" fmla="*/ 2147483647 w 791"/>
                <a:gd name="T3" fmla="*/ 2147483647 h 813"/>
                <a:gd name="T4" fmla="*/ 2147483647 w 791"/>
                <a:gd name="T5" fmla="*/ 0 h 813"/>
                <a:gd name="T6" fmla="*/ 0 w 791"/>
                <a:gd name="T7" fmla="*/ 0 h 8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1"/>
                <a:gd name="T13" fmla="*/ 0 h 813"/>
                <a:gd name="T14" fmla="*/ 791 w 791"/>
                <a:gd name="T15" fmla="*/ 813 h 8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1" h="813">
                  <a:moveTo>
                    <a:pt x="503" y="813"/>
                  </a:moveTo>
                  <a:lnTo>
                    <a:pt x="791" y="813"/>
                  </a:lnTo>
                  <a:lnTo>
                    <a:pt x="791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339966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78" name="Freeform 47"/>
            <p:cNvSpPr>
              <a:spLocks/>
            </p:cNvSpPr>
            <p:nvPr/>
          </p:nvSpPr>
          <p:spPr bwMode="auto">
            <a:xfrm>
              <a:off x="5648325" y="1244600"/>
              <a:ext cx="1530350" cy="1201738"/>
            </a:xfrm>
            <a:custGeom>
              <a:avLst/>
              <a:gdLst>
                <a:gd name="T0" fmla="*/ 0 w 1115"/>
                <a:gd name="T1" fmla="*/ 2147483647 h 1197"/>
                <a:gd name="T2" fmla="*/ 0 w 1115"/>
                <a:gd name="T3" fmla="*/ 0 h 1197"/>
                <a:gd name="T4" fmla="*/ 2147483647 w 1115"/>
                <a:gd name="T5" fmla="*/ 0 h 1197"/>
                <a:gd name="T6" fmla="*/ 2147483647 w 1115"/>
                <a:gd name="T7" fmla="*/ 2147483647 h 1197"/>
                <a:gd name="T8" fmla="*/ 2147483647 w 1115"/>
                <a:gd name="T9" fmla="*/ 2147483647 h 1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5"/>
                <a:gd name="T16" fmla="*/ 0 h 1197"/>
                <a:gd name="T17" fmla="*/ 1115 w 1115"/>
                <a:gd name="T18" fmla="*/ 1197 h 1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5" h="1197">
                  <a:moveTo>
                    <a:pt x="0" y="288"/>
                  </a:moveTo>
                  <a:lnTo>
                    <a:pt x="0" y="0"/>
                  </a:lnTo>
                  <a:lnTo>
                    <a:pt x="599" y="0"/>
                  </a:lnTo>
                  <a:lnTo>
                    <a:pt x="599" y="1197"/>
                  </a:lnTo>
                  <a:lnTo>
                    <a:pt x="1115" y="1197"/>
                  </a:lnTo>
                </a:path>
              </a:pathLst>
            </a:custGeom>
            <a:noFill/>
            <a:ln w="41275">
              <a:solidFill>
                <a:srgbClr val="339966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80" name="Line 50"/>
            <p:cNvSpPr>
              <a:spLocks noChangeShapeType="1"/>
            </p:cNvSpPr>
            <p:nvPr/>
          </p:nvSpPr>
          <p:spPr bwMode="auto">
            <a:xfrm flipV="1">
              <a:off x="3648075" y="1852613"/>
              <a:ext cx="204788" cy="176212"/>
            </a:xfrm>
            <a:prstGeom prst="line">
              <a:avLst/>
            </a:prstGeom>
            <a:noFill/>
            <a:ln w="41275">
              <a:solidFill>
                <a:srgbClr val="808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81" name="Line 51"/>
            <p:cNvSpPr>
              <a:spLocks noChangeShapeType="1"/>
            </p:cNvSpPr>
            <p:nvPr/>
          </p:nvSpPr>
          <p:spPr bwMode="auto">
            <a:xfrm>
              <a:off x="3856038" y="1878013"/>
              <a:ext cx="130175" cy="173037"/>
            </a:xfrm>
            <a:prstGeom prst="line">
              <a:avLst/>
            </a:prstGeom>
            <a:noFill/>
            <a:ln w="41275">
              <a:solidFill>
                <a:srgbClr val="808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82" name="Line 52"/>
            <p:cNvSpPr>
              <a:spLocks noChangeShapeType="1"/>
            </p:cNvSpPr>
            <p:nvPr/>
          </p:nvSpPr>
          <p:spPr bwMode="auto">
            <a:xfrm flipV="1">
              <a:off x="3971925" y="1873250"/>
              <a:ext cx="196850" cy="168275"/>
            </a:xfrm>
            <a:prstGeom prst="line">
              <a:avLst/>
            </a:prstGeom>
            <a:noFill/>
            <a:ln w="41275">
              <a:solidFill>
                <a:srgbClr val="808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83" name="Line 53"/>
            <p:cNvSpPr>
              <a:spLocks noChangeShapeType="1"/>
            </p:cNvSpPr>
            <p:nvPr/>
          </p:nvSpPr>
          <p:spPr bwMode="auto">
            <a:xfrm>
              <a:off x="4148138" y="1873250"/>
              <a:ext cx="115887" cy="160338"/>
            </a:xfrm>
            <a:prstGeom prst="line">
              <a:avLst/>
            </a:prstGeom>
            <a:noFill/>
            <a:ln w="41275">
              <a:solidFill>
                <a:srgbClr val="808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84" name="Line 54"/>
            <p:cNvSpPr>
              <a:spLocks noChangeShapeType="1"/>
            </p:cNvSpPr>
            <p:nvPr/>
          </p:nvSpPr>
          <p:spPr bwMode="auto">
            <a:xfrm>
              <a:off x="2914650" y="2024063"/>
              <a:ext cx="741363" cy="1587"/>
            </a:xfrm>
            <a:prstGeom prst="line">
              <a:avLst/>
            </a:prstGeom>
            <a:noFill/>
            <a:ln w="41275">
              <a:solidFill>
                <a:srgbClr val="808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85" name="Line 55"/>
            <p:cNvSpPr>
              <a:spLocks noChangeShapeType="1"/>
            </p:cNvSpPr>
            <p:nvPr/>
          </p:nvSpPr>
          <p:spPr bwMode="auto">
            <a:xfrm>
              <a:off x="4257675" y="2024063"/>
              <a:ext cx="1009650" cy="3175"/>
            </a:xfrm>
            <a:prstGeom prst="line">
              <a:avLst/>
            </a:prstGeom>
            <a:noFill/>
            <a:ln w="41275">
              <a:solidFill>
                <a:srgbClr val="808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86" name="Line 56"/>
            <p:cNvSpPr>
              <a:spLocks noChangeShapeType="1"/>
            </p:cNvSpPr>
            <p:nvPr/>
          </p:nvSpPr>
          <p:spPr bwMode="auto">
            <a:xfrm>
              <a:off x="3632200" y="2216150"/>
              <a:ext cx="1588" cy="1157288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87" name="Line 57"/>
            <p:cNvSpPr>
              <a:spLocks noChangeShapeType="1"/>
            </p:cNvSpPr>
            <p:nvPr/>
          </p:nvSpPr>
          <p:spPr bwMode="auto">
            <a:xfrm>
              <a:off x="4227513" y="2247900"/>
              <a:ext cx="1587" cy="838200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88" name="Line 58"/>
            <p:cNvSpPr>
              <a:spLocks noChangeShapeType="1"/>
            </p:cNvSpPr>
            <p:nvPr/>
          </p:nvSpPr>
          <p:spPr bwMode="auto">
            <a:xfrm flipH="1">
              <a:off x="4224338" y="3059113"/>
              <a:ext cx="384175" cy="1587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90" name="Rectangle 63"/>
            <p:cNvSpPr>
              <a:spLocks noChangeArrowheads="1"/>
            </p:cNvSpPr>
            <p:nvPr/>
          </p:nvSpPr>
          <p:spPr bwMode="auto">
            <a:xfrm>
              <a:off x="1860550" y="1096963"/>
              <a:ext cx="113665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u="none" dirty="0">
                  <a:solidFill>
                    <a:srgbClr val="002060"/>
                  </a:solidFill>
                  <a:latin typeface="+mj-lt"/>
                </a:rPr>
                <a:t>STORAGE</a:t>
              </a:r>
              <a:br>
                <a:rPr lang="en-US" sz="1800" b="1" u="none" dirty="0">
                  <a:solidFill>
                    <a:srgbClr val="002060"/>
                  </a:solidFill>
                  <a:latin typeface="+mj-lt"/>
                </a:rPr>
              </a:br>
              <a:r>
                <a:rPr lang="en-US" sz="1800" b="1" u="none" dirty="0">
                  <a:solidFill>
                    <a:srgbClr val="002060"/>
                  </a:solidFill>
                  <a:latin typeface="+mj-lt"/>
                </a:rPr>
                <a:t>TANK</a:t>
              </a:r>
            </a:p>
          </p:txBody>
        </p:sp>
        <p:sp>
          <p:nvSpPr>
            <p:cNvPr id="2091" name="Rectangle 64"/>
            <p:cNvSpPr>
              <a:spLocks noChangeArrowheads="1"/>
            </p:cNvSpPr>
            <p:nvPr/>
          </p:nvSpPr>
          <p:spPr bwMode="auto">
            <a:xfrm>
              <a:off x="2606675" y="1416050"/>
              <a:ext cx="4286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200" b="1" u="none" dirty="0">
                  <a:solidFill>
                    <a:srgbClr val="002060"/>
                  </a:solidFill>
                  <a:latin typeface="+mj-lt"/>
                </a:rPr>
                <a:t> </a:t>
              </a:r>
            </a:p>
          </p:txBody>
        </p:sp>
        <p:sp>
          <p:nvSpPr>
            <p:cNvPr id="2092" name="Rectangle 75"/>
            <p:cNvSpPr>
              <a:spLocks noChangeArrowheads="1"/>
            </p:cNvSpPr>
            <p:nvPr/>
          </p:nvSpPr>
          <p:spPr bwMode="auto">
            <a:xfrm>
              <a:off x="8215313" y="2198688"/>
              <a:ext cx="45561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600" b="1" u="none" dirty="0" err="1">
                  <a:solidFill>
                    <a:srgbClr val="002060"/>
                  </a:solidFill>
                  <a:latin typeface="+mj-lt"/>
                </a:rPr>
                <a:t>ADG</a:t>
              </a:r>
              <a:endParaRPr lang="en-US" sz="1600" b="1" u="none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93" name="Rectangle 76"/>
            <p:cNvSpPr>
              <a:spLocks noChangeArrowheads="1"/>
            </p:cNvSpPr>
            <p:nvPr/>
          </p:nvSpPr>
          <p:spPr bwMode="auto">
            <a:xfrm>
              <a:off x="8213725" y="2198688"/>
              <a:ext cx="42863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200" b="1" u="none" dirty="0">
                  <a:solidFill>
                    <a:srgbClr val="002060"/>
                  </a:solidFill>
                  <a:latin typeface="+mj-lt"/>
                </a:rPr>
                <a:t> </a:t>
              </a:r>
            </a:p>
          </p:txBody>
        </p:sp>
        <p:sp>
          <p:nvSpPr>
            <p:cNvPr id="2094" name="Rectangle 79"/>
            <p:cNvSpPr>
              <a:spLocks noChangeArrowheads="1"/>
            </p:cNvSpPr>
            <p:nvPr/>
          </p:nvSpPr>
          <p:spPr bwMode="auto">
            <a:xfrm>
              <a:off x="4093953" y="3844925"/>
              <a:ext cx="4328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200" b="1" u="none" dirty="0">
                  <a:solidFill>
                    <a:srgbClr val="002060"/>
                  </a:solidFill>
                  <a:latin typeface="+mj-lt"/>
                </a:rPr>
                <a:t> </a:t>
              </a:r>
            </a:p>
          </p:txBody>
        </p:sp>
        <p:sp>
          <p:nvSpPr>
            <p:cNvPr id="2096" name="Line 88"/>
            <p:cNvSpPr>
              <a:spLocks noChangeShapeType="1"/>
            </p:cNvSpPr>
            <p:nvPr/>
          </p:nvSpPr>
          <p:spPr bwMode="auto">
            <a:xfrm flipV="1">
              <a:off x="3622675" y="2062163"/>
              <a:ext cx="204788" cy="174625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97" name="Line 89"/>
            <p:cNvSpPr>
              <a:spLocks noChangeShapeType="1"/>
            </p:cNvSpPr>
            <p:nvPr/>
          </p:nvSpPr>
          <p:spPr bwMode="auto">
            <a:xfrm>
              <a:off x="3808413" y="2082800"/>
              <a:ext cx="130175" cy="169863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98" name="Line 90"/>
            <p:cNvSpPr>
              <a:spLocks noChangeShapeType="1"/>
            </p:cNvSpPr>
            <p:nvPr/>
          </p:nvSpPr>
          <p:spPr bwMode="auto">
            <a:xfrm flipV="1">
              <a:off x="3903663" y="2084388"/>
              <a:ext cx="196850" cy="166687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099" name="Line 91"/>
            <p:cNvSpPr>
              <a:spLocks noChangeShapeType="1"/>
            </p:cNvSpPr>
            <p:nvPr/>
          </p:nvSpPr>
          <p:spPr bwMode="auto">
            <a:xfrm>
              <a:off x="4068763" y="2079625"/>
              <a:ext cx="168275" cy="195263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100" name="Rectangle 92"/>
            <p:cNvSpPr>
              <a:spLocks noChangeArrowheads="1"/>
            </p:cNvSpPr>
            <p:nvPr/>
          </p:nvSpPr>
          <p:spPr bwMode="auto">
            <a:xfrm>
              <a:off x="3678238" y="2593975"/>
              <a:ext cx="542925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200" b="1" u="none" dirty="0">
                  <a:solidFill>
                    <a:srgbClr val="002060"/>
                  </a:solidFill>
                  <a:latin typeface="+mj-lt"/>
                </a:rPr>
                <a:t>HOT</a:t>
              </a:r>
              <a:br>
                <a:rPr lang="en-US" sz="1200" b="1" u="none" dirty="0">
                  <a:solidFill>
                    <a:srgbClr val="002060"/>
                  </a:solidFill>
                  <a:latin typeface="+mj-lt"/>
                </a:rPr>
              </a:br>
              <a:r>
                <a:rPr lang="en-US" sz="1200" b="1" u="none" dirty="0">
                  <a:solidFill>
                    <a:srgbClr val="002060"/>
                  </a:solidFill>
                  <a:latin typeface="+mj-lt"/>
                </a:rPr>
                <a:t>WATER</a:t>
              </a:r>
            </a:p>
          </p:txBody>
        </p:sp>
        <p:sp>
          <p:nvSpPr>
            <p:cNvPr id="2101" name="Rectangle 94"/>
            <p:cNvSpPr>
              <a:spLocks noChangeArrowheads="1"/>
            </p:cNvSpPr>
            <p:nvPr/>
          </p:nvSpPr>
          <p:spPr bwMode="auto">
            <a:xfrm>
              <a:off x="4168775" y="2784475"/>
              <a:ext cx="444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200" b="1" u="none" dirty="0">
                  <a:solidFill>
                    <a:srgbClr val="002060"/>
                  </a:solidFill>
                  <a:latin typeface="+mj-lt"/>
                </a:rPr>
                <a:t> </a:t>
              </a:r>
            </a:p>
          </p:txBody>
        </p:sp>
        <p:sp>
          <p:nvSpPr>
            <p:cNvPr id="2104" name="Rectangle 63"/>
            <p:cNvSpPr>
              <a:spLocks noChangeArrowheads="1"/>
            </p:cNvSpPr>
            <p:nvPr/>
          </p:nvSpPr>
          <p:spPr bwMode="auto">
            <a:xfrm>
              <a:off x="3143250" y="1066800"/>
              <a:ext cx="1474788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u="none" dirty="0">
                  <a:solidFill>
                    <a:srgbClr val="002060"/>
                  </a:solidFill>
                  <a:latin typeface="+mj-lt"/>
                </a:rPr>
                <a:t>HEAT </a:t>
              </a:r>
              <a:br>
                <a:rPr lang="en-US" sz="1800" b="1" u="none" dirty="0">
                  <a:solidFill>
                    <a:srgbClr val="002060"/>
                  </a:solidFill>
                  <a:latin typeface="+mj-lt"/>
                </a:rPr>
              </a:br>
              <a:r>
                <a:rPr lang="en-US" sz="1800" b="1" u="none" dirty="0">
                  <a:solidFill>
                    <a:srgbClr val="002060"/>
                  </a:solidFill>
                  <a:latin typeface="+mj-lt"/>
                </a:rPr>
                <a:t>EXCHANGER</a:t>
              </a:r>
            </a:p>
          </p:txBody>
        </p:sp>
        <p:sp>
          <p:nvSpPr>
            <p:cNvPr id="2106" name="Rectangle 63"/>
            <p:cNvSpPr>
              <a:spLocks noChangeArrowheads="1"/>
            </p:cNvSpPr>
            <p:nvPr/>
          </p:nvSpPr>
          <p:spPr bwMode="auto">
            <a:xfrm>
              <a:off x="368300" y="2246313"/>
              <a:ext cx="9620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u="none" dirty="0">
                  <a:solidFill>
                    <a:srgbClr val="002060"/>
                  </a:solidFill>
                  <a:latin typeface="+mj-lt"/>
                </a:rPr>
                <a:t>SLUDGE</a:t>
              </a:r>
            </a:p>
          </p:txBody>
        </p:sp>
        <p:sp>
          <p:nvSpPr>
            <p:cNvPr id="2108" name="Freeform 33"/>
            <p:cNvSpPr>
              <a:spLocks/>
            </p:cNvSpPr>
            <p:nvPr/>
          </p:nvSpPr>
          <p:spPr bwMode="auto">
            <a:xfrm>
              <a:off x="8231188" y="3195638"/>
              <a:ext cx="241300" cy="114300"/>
            </a:xfrm>
            <a:custGeom>
              <a:avLst/>
              <a:gdLst>
                <a:gd name="T0" fmla="*/ 0 w 240"/>
                <a:gd name="T1" fmla="*/ 2147483647 h 114"/>
                <a:gd name="T2" fmla="*/ 0 w 240"/>
                <a:gd name="T3" fmla="*/ 0 h 114"/>
                <a:gd name="T4" fmla="*/ 2147483647 w 240"/>
                <a:gd name="T5" fmla="*/ 2147483647 h 114"/>
                <a:gd name="T6" fmla="*/ 2147483647 w 240"/>
                <a:gd name="T7" fmla="*/ 0 h 114"/>
                <a:gd name="T8" fmla="*/ 0 w 240"/>
                <a:gd name="T9" fmla="*/ 2147483647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14"/>
                <a:gd name="T17" fmla="*/ 240 w 240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14">
                  <a:moveTo>
                    <a:pt x="0" y="114"/>
                  </a:moveTo>
                  <a:lnTo>
                    <a:pt x="0" y="0"/>
                  </a:lnTo>
                  <a:lnTo>
                    <a:pt x="240" y="114"/>
                  </a:lnTo>
                  <a:lnTo>
                    <a:pt x="240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109" name="Freeform 34"/>
            <p:cNvSpPr>
              <a:spLocks/>
            </p:cNvSpPr>
            <p:nvPr/>
          </p:nvSpPr>
          <p:spPr bwMode="auto">
            <a:xfrm>
              <a:off x="8231188" y="3195638"/>
              <a:ext cx="241300" cy="114300"/>
            </a:xfrm>
            <a:custGeom>
              <a:avLst/>
              <a:gdLst>
                <a:gd name="T0" fmla="*/ 0 w 240"/>
                <a:gd name="T1" fmla="*/ 2147483647 h 114"/>
                <a:gd name="T2" fmla="*/ 0 w 240"/>
                <a:gd name="T3" fmla="*/ 0 h 114"/>
                <a:gd name="T4" fmla="*/ 2147483647 w 240"/>
                <a:gd name="T5" fmla="*/ 2147483647 h 114"/>
                <a:gd name="T6" fmla="*/ 2147483647 w 240"/>
                <a:gd name="T7" fmla="*/ 0 h 114"/>
                <a:gd name="T8" fmla="*/ 0 w 240"/>
                <a:gd name="T9" fmla="*/ 2147483647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14"/>
                <a:gd name="T17" fmla="*/ 240 w 240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14">
                  <a:moveTo>
                    <a:pt x="0" y="114"/>
                  </a:moveTo>
                  <a:lnTo>
                    <a:pt x="0" y="0"/>
                  </a:lnTo>
                  <a:lnTo>
                    <a:pt x="240" y="114"/>
                  </a:lnTo>
                  <a:lnTo>
                    <a:pt x="240" y="0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110" name="Freeform 35"/>
            <p:cNvSpPr>
              <a:spLocks/>
            </p:cNvSpPr>
            <p:nvPr/>
          </p:nvSpPr>
          <p:spPr bwMode="auto">
            <a:xfrm>
              <a:off x="8240713" y="3003550"/>
              <a:ext cx="212725" cy="57150"/>
            </a:xfrm>
            <a:custGeom>
              <a:avLst/>
              <a:gdLst>
                <a:gd name="T0" fmla="*/ 0 w 213"/>
                <a:gd name="T1" fmla="*/ 2147483647 h 56"/>
                <a:gd name="T2" fmla="*/ 0 w 213"/>
                <a:gd name="T3" fmla="*/ 2147483647 h 56"/>
                <a:gd name="T4" fmla="*/ 2147483647 w 213"/>
                <a:gd name="T5" fmla="*/ 2147483647 h 56"/>
                <a:gd name="T6" fmla="*/ 2147483647 w 213"/>
                <a:gd name="T7" fmla="*/ 2147483647 h 56"/>
                <a:gd name="T8" fmla="*/ 2147483647 w 213"/>
                <a:gd name="T9" fmla="*/ 2147483647 h 56"/>
                <a:gd name="T10" fmla="*/ 2147483647 w 213"/>
                <a:gd name="T11" fmla="*/ 2147483647 h 56"/>
                <a:gd name="T12" fmla="*/ 2147483647 w 213"/>
                <a:gd name="T13" fmla="*/ 2147483647 h 56"/>
                <a:gd name="T14" fmla="*/ 2147483647 w 213"/>
                <a:gd name="T15" fmla="*/ 2147483647 h 56"/>
                <a:gd name="T16" fmla="*/ 2147483647 w 213"/>
                <a:gd name="T17" fmla="*/ 2147483647 h 56"/>
                <a:gd name="T18" fmla="*/ 2147483647 w 213"/>
                <a:gd name="T19" fmla="*/ 2147483647 h 56"/>
                <a:gd name="T20" fmla="*/ 2147483647 w 213"/>
                <a:gd name="T21" fmla="*/ 2147483647 h 56"/>
                <a:gd name="T22" fmla="*/ 2147483647 w 213"/>
                <a:gd name="T23" fmla="*/ 2147483647 h 56"/>
                <a:gd name="T24" fmla="*/ 2147483647 w 213"/>
                <a:gd name="T25" fmla="*/ 2147483647 h 56"/>
                <a:gd name="T26" fmla="*/ 2147483647 w 213"/>
                <a:gd name="T27" fmla="*/ 0 h 56"/>
                <a:gd name="T28" fmla="*/ 2147483647 w 213"/>
                <a:gd name="T29" fmla="*/ 0 h 56"/>
                <a:gd name="T30" fmla="*/ 2147483647 w 213"/>
                <a:gd name="T31" fmla="*/ 0 h 56"/>
                <a:gd name="T32" fmla="*/ 2147483647 w 213"/>
                <a:gd name="T33" fmla="*/ 2147483647 h 56"/>
                <a:gd name="T34" fmla="*/ 2147483647 w 213"/>
                <a:gd name="T35" fmla="*/ 2147483647 h 56"/>
                <a:gd name="T36" fmla="*/ 2147483647 w 213"/>
                <a:gd name="T37" fmla="*/ 2147483647 h 56"/>
                <a:gd name="T38" fmla="*/ 2147483647 w 213"/>
                <a:gd name="T39" fmla="*/ 2147483647 h 56"/>
                <a:gd name="T40" fmla="*/ 2147483647 w 213"/>
                <a:gd name="T41" fmla="*/ 2147483647 h 56"/>
                <a:gd name="T42" fmla="*/ 2147483647 w 213"/>
                <a:gd name="T43" fmla="*/ 2147483647 h 56"/>
                <a:gd name="T44" fmla="*/ 2147483647 w 213"/>
                <a:gd name="T45" fmla="*/ 2147483647 h 56"/>
                <a:gd name="T46" fmla="*/ 2147483647 w 213"/>
                <a:gd name="T47" fmla="*/ 2147483647 h 56"/>
                <a:gd name="T48" fmla="*/ 2147483647 w 213"/>
                <a:gd name="T49" fmla="*/ 2147483647 h 56"/>
                <a:gd name="T50" fmla="*/ 2147483647 w 213"/>
                <a:gd name="T51" fmla="*/ 2147483647 h 56"/>
                <a:gd name="T52" fmla="*/ 2147483647 w 213"/>
                <a:gd name="T53" fmla="*/ 2147483647 h 56"/>
                <a:gd name="T54" fmla="*/ 2147483647 w 213"/>
                <a:gd name="T55" fmla="*/ 2147483647 h 56"/>
                <a:gd name="T56" fmla="*/ 2147483647 w 213"/>
                <a:gd name="T57" fmla="*/ 2147483647 h 56"/>
                <a:gd name="T58" fmla="*/ 2147483647 w 213"/>
                <a:gd name="T59" fmla="*/ 2147483647 h 56"/>
                <a:gd name="T60" fmla="*/ 2147483647 w 213"/>
                <a:gd name="T61" fmla="*/ 2147483647 h 56"/>
                <a:gd name="T62" fmla="*/ 0 w 213"/>
                <a:gd name="T63" fmla="*/ 2147483647 h 56"/>
                <a:gd name="T64" fmla="*/ 0 w 213"/>
                <a:gd name="T65" fmla="*/ 2147483647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6"/>
                <a:gd name="T101" fmla="*/ 213 w 21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6">
                  <a:moveTo>
                    <a:pt x="0" y="29"/>
                  </a:moveTo>
                  <a:lnTo>
                    <a:pt x="0" y="25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7"/>
                  </a:lnTo>
                  <a:lnTo>
                    <a:pt x="11" y="15"/>
                  </a:lnTo>
                  <a:lnTo>
                    <a:pt x="17" y="12"/>
                  </a:lnTo>
                  <a:lnTo>
                    <a:pt x="23" y="10"/>
                  </a:lnTo>
                  <a:lnTo>
                    <a:pt x="30" y="8"/>
                  </a:lnTo>
                  <a:lnTo>
                    <a:pt x="38" y="6"/>
                  </a:lnTo>
                  <a:lnTo>
                    <a:pt x="46" y="4"/>
                  </a:lnTo>
                  <a:lnTo>
                    <a:pt x="55" y="4"/>
                  </a:lnTo>
                  <a:lnTo>
                    <a:pt x="65" y="2"/>
                  </a:lnTo>
                  <a:lnTo>
                    <a:pt x="84" y="0"/>
                  </a:lnTo>
                  <a:lnTo>
                    <a:pt x="105" y="0"/>
                  </a:lnTo>
                  <a:lnTo>
                    <a:pt x="126" y="0"/>
                  </a:lnTo>
                  <a:lnTo>
                    <a:pt x="138" y="2"/>
                  </a:lnTo>
                  <a:lnTo>
                    <a:pt x="147" y="2"/>
                  </a:lnTo>
                  <a:lnTo>
                    <a:pt x="157" y="4"/>
                  </a:lnTo>
                  <a:lnTo>
                    <a:pt x="165" y="4"/>
                  </a:lnTo>
                  <a:lnTo>
                    <a:pt x="174" y="6"/>
                  </a:lnTo>
                  <a:lnTo>
                    <a:pt x="182" y="8"/>
                  </a:lnTo>
                  <a:lnTo>
                    <a:pt x="188" y="10"/>
                  </a:lnTo>
                  <a:lnTo>
                    <a:pt x="193" y="12"/>
                  </a:lnTo>
                  <a:lnTo>
                    <a:pt x="199" y="15"/>
                  </a:lnTo>
                  <a:lnTo>
                    <a:pt x="203" y="17"/>
                  </a:lnTo>
                  <a:lnTo>
                    <a:pt x="207" y="19"/>
                  </a:lnTo>
                  <a:lnTo>
                    <a:pt x="211" y="23"/>
                  </a:lnTo>
                  <a:lnTo>
                    <a:pt x="211" y="25"/>
                  </a:lnTo>
                  <a:lnTo>
                    <a:pt x="213" y="29"/>
                  </a:lnTo>
                  <a:lnTo>
                    <a:pt x="213" y="56"/>
                  </a:lnTo>
                  <a:lnTo>
                    <a:pt x="0" y="5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111" name="Freeform 36"/>
            <p:cNvSpPr>
              <a:spLocks/>
            </p:cNvSpPr>
            <p:nvPr/>
          </p:nvSpPr>
          <p:spPr bwMode="auto">
            <a:xfrm>
              <a:off x="8240713" y="3003550"/>
              <a:ext cx="212725" cy="57150"/>
            </a:xfrm>
            <a:custGeom>
              <a:avLst/>
              <a:gdLst>
                <a:gd name="T0" fmla="*/ 0 w 213"/>
                <a:gd name="T1" fmla="*/ 2147483647 h 56"/>
                <a:gd name="T2" fmla="*/ 0 w 213"/>
                <a:gd name="T3" fmla="*/ 2147483647 h 56"/>
                <a:gd name="T4" fmla="*/ 2147483647 w 213"/>
                <a:gd name="T5" fmla="*/ 2147483647 h 56"/>
                <a:gd name="T6" fmla="*/ 2147483647 w 213"/>
                <a:gd name="T7" fmla="*/ 2147483647 h 56"/>
                <a:gd name="T8" fmla="*/ 2147483647 w 213"/>
                <a:gd name="T9" fmla="*/ 2147483647 h 56"/>
                <a:gd name="T10" fmla="*/ 2147483647 w 213"/>
                <a:gd name="T11" fmla="*/ 2147483647 h 56"/>
                <a:gd name="T12" fmla="*/ 2147483647 w 213"/>
                <a:gd name="T13" fmla="*/ 2147483647 h 56"/>
                <a:gd name="T14" fmla="*/ 2147483647 w 213"/>
                <a:gd name="T15" fmla="*/ 2147483647 h 56"/>
                <a:gd name="T16" fmla="*/ 2147483647 w 213"/>
                <a:gd name="T17" fmla="*/ 2147483647 h 56"/>
                <a:gd name="T18" fmla="*/ 2147483647 w 213"/>
                <a:gd name="T19" fmla="*/ 2147483647 h 56"/>
                <a:gd name="T20" fmla="*/ 2147483647 w 213"/>
                <a:gd name="T21" fmla="*/ 2147483647 h 56"/>
                <a:gd name="T22" fmla="*/ 2147483647 w 213"/>
                <a:gd name="T23" fmla="*/ 2147483647 h 56"/>
                <a:gd name="T24" fmla="*/ 2147483647 w 213"/>
                <a:gd name="T25" fmla="*/ 2147483647 h 56"/>
                <a:gd name="T26" fmla="*/ 2147483647 w 213"/>
                <a:gd name="T27" fmla="*/ 0 h 56"/>
                <a:gd name="T28" fmla="*/ 2147483647 w 213"/>
                <a:gd name="T29" fmla="*/ 0 h 56"/>
                <a:gd name="T30" fmla="*/ 2147483647 w 213"/>
                <a:gd name="T31" fmla="*/ 0 h 56"/>
                <a:gd name="T32" fmla="*/ 2147483647 w 213"/>
                <a:gd name="T33" fmla="*/ 2147483647 h 56"/>
                <a:gd name="T34" fmla="*/ 2147483647 w 213"/>
                <a:gd name="T35" fmla="*/ 2147483647 h 56"/>
                <a:gd name="T36" fmla="*/ 2147483647 w 213"/>
                <a:gd name="T37" fmla="*/ 2147483647 h 56"/>
                <a:gd name="T38" fmla="*/ 2147483647 w 213"/>
                <a:gd name="T39" fmla="*/ 2147483647 h 56"/>
                <a:gd name="T40" fmla="*/ 2147483647 w 213"/>
                <a:gd name="T41" fmla="*/ 2147483647 h 56"/>
                <a:gd name="T42" fmla="*/ 2147483647 w 213"/>
                <a:gd name="T43" fmla="*/ 2147483647 h 56"/>
                <a:gd name="T44" fmla="*/ 2147483647 w 213"/>
                <a:gd name="T45" fmla="*/ 2147483647 h 56"/>
                <a:gd name="T46" fmla="*/ 2147483647 w 213"/>
                <a:gd name="T47" fmla="*/ 2147483647 h 56"/>
                <a:gd name="T48" fmla="*/ 2147483647 w 213"/>
                <a:gd name="T49" fmla="*/ 2147483647 h 56"/>
                <a:gd name="T50" fmla="*/ 2147483647 w 213"/>
                <a:gd name="T51" fmla="*/ 2147483647 h 56"/>
                <a:gd name="T52" fmla="*/ 2147483647 w 213"/>
                <a:gd name="T53" fmla="*/ 2147483647 h 56"/>
                <a:gd name="T54" fmla="*/ 2147483647 w 213"/>
                <a:gd name="T55" fmla="*/ 2147483647 h 56"/>
                <a:gd name="T56" fmla="*/ 2147483647 w 213"/>
                <a:gd name="T57" fmla="*/ 2147483647 h 56"/>
                <a:gd name="T58" fmla="*/ 2147483647 w 213"/>
                <a:gd name="T59" fmla="*/ 2147483647 h 56"/>
                <a:gd name="T60" fmla="*/ 2147483647 w 213"/>
                <a:gd name="T61" fmla="*/ 2147483647 h 56"/>
                <a:gd name="T62" fmla="*/ 0 w 213"/>
                <a:gd name="T63" fmla="*/ 2147483647 h 56"/>
                <a:gd name="T64" fmla="*/ 0 w 213"/>
                <a:gd name="T65" fmla="*/ 2147483647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6"/>
                <a:gd name="T101" fmla="*/ 213 w 21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6">
                  <a:moveTo>
                    <a:pt x="0" y="29"/>
                  </a:moveTo>
                  <a:lnTo>
                    <a:pt x="0" y="25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7"/>
                  </a:lnTo>
                  <a:lnTo>
                    <a:pt x="11" y="15"/>
                  </a:lnTo>
                  <a:lnTo>
                    <a:pt x="17" y="12"/>
                  </a:lnTo>
                  <a:lnTo>
                    <a:pt x="23" y="10"/>
                  </a:lnTo>
                  <a:lnTo>
                    <a:pt x="30" y="8"/>
                  </a:lnTo>
                  <a:lnTo>
                    <a:pt x="38" y="6"/>
                  </a:lnTo>
                  <a:lnTo>
                    <a:pt x="46" y="4"/>
                  </a:lnTo>
                  <a:lnTo>
                    <a:pt x="55" y="4"/>
                  </a:lnTo>
                  <a:lnTo>
                    <a:pt x="65" y="2"/>
                  </a:lnTo>
                  <a:lnTo>
                    <a:pt x="84" y="0"/>
                  </a:lnTo>
                  <a:lnTo>
                    <a:pt x="105" y="0"/>
                  </a:lnTo>
                  <a:lnTo>
                    <a:pt x="126" y="0"/>
                  </a:lnTo>
                  <a:lnTo>
                    <a:pt x="138" y="2"/>
                  </a:lnTo>
                  <a:lnTo>
                    <a:pt x="147" y="2"/>
                  </a:lnTo>
                  <a:lnTo>
                    <a:pt x="157" y="4"/>
                  </a:lnTo>
                  <a:lnTo>
                    <a:pt x="165" y="4"/>
                  </a:lnTo>
                  <a:lnTo>
                    <a:pt x="174" y="6"/>
                  </a:lnTo>
                  <a:lnTo>
                    <a:pt x="182" y="8"/>
                  </a:lnTo>
                  <a:lnTo>
                    <a:pt x="188" y="10"/>
                  </a:lnTo>
                  <a:lnTo>
                    <a:pt x="193" y="12"/>
                  </a:lnTo>
                  <a:lnTo>
                    <a:pt x="199" y="15"/>
                  </a:lnTo>
                  <a:lnTo>
                    <a:pt x="203" y="17"/>
                  </a:lnTo>
                  <a:lnTo>
                    <a:pt x="207" y="19"/>
                  </a:lnTo>
                  <a:lnTo>
                    <a:pt x="211" y="23"/>
                  </a:lnTo>
                  <a:lnTo>
                    <a:pt x="211" y="25"/>
                  </a:lnTo>
                  <a:lnTo>
                    <a:pt x="213" y="29"/>
                  </a:lnTo>
                  <a:lnTo>
                    <a:pt x="213" y="56"/>
                  </a:lnTo>
                  <a:lnTo>
                    <a:pt x="0" y="56"/>
                  </a:lnTo>
                  <a:lnTo>
                    <a:pt x="0" y="29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112" name="Line 37"/>
            <p:cNvSpPr>
              <a:spLocks noChangeShapeType="1"/>
            </p:cNvSpPr>
            <p:nvPr/>
          </p:nvSpPr>
          <p:spPr bwMode="auto">
            <a:xfrm flipH="1" flipV="1">
              <a:off x="8347075" y="3062288"/>
              <a:ext cx="4763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113" name="Rectangle 63"/>
            <p:cNvSpPr>
              <a:spLocks noChangeArrowheads="1"/>
            </p:cNvSpPr>
            <p:nvPr/>
          </p:nvSpPr>
          <p:spPr bwMode="auto">
            <a:xfrm>
              <a:off x="5211763" y="922338"/>
              <a:ext cx="1179512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u="none" dirty="0">
                  <a:solidFill>
                    <a:srgbClr val="002060"/>
                  </a:solidFill>
                  <a:latin typeface="+mj-lt"/>
                </a:rPr>
                <a:t>DIGESTER</a:t>
              </a:r>
            </a:p>
          </p:txBody>
        </p:sp>
        <p:sp>
          <p:nvSpPr>
            <p:cNvPr id="2116" name="Rectangle 95"/>
            <p:cNvSpPr>
              <a:spLocks noChangeArrowheads="1"/>
            </p:cNvSpPr>
            <p:nvPr/>
          </p:nvSpPr>
          <p:spPr bwMode="auto">
            <a:xfrm>
              <a:off x="4600575" y="2860675"/>
              <a:ext cx="1404938" cy="801688"/>
            </a:xfrm>
            <a:prstGeom prst="rect">
              <a:avLst/>
            </a:prstGeom>
            <a:solidFill>
              <a:srgbClr val="FFFFB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2117" name="Rectangle 99"/>
            <p:cNvSpPr>
              <a:spLocks noChangeArrowheads="1"/>
            </p:cNvSpPr>
            <p:nvPr/>
          </p:nvSpPr>
          <p:spPr bwMode="auto">
            <a:xfrm>
              <a:off x="5626100" y="3170238"/>
              <a:ext cx="42863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200" b="1" u="none" dirty="0">
                  <a:solidFill>
                    <a:srgbClr val="002060"/>
                  </a:solidFill>
                  <a:latin typeface="+mj-lt"/>
                </a:rPr>
                <a:t> </a:t>
              </a:r>
            </a:p>
          </p:txBody>
        </p:sp>
        <p:grpSp>
          <p:nvGrpSpPr>
            <p:cNvPr id="3" name="Group 117"/>
            <p:cNvGrpSpPr>
              <a:grpSpLocks/>
            </p:cNvGrpSpPr>
            <p:nvPr/>
          </p:nvGrpSpPr>
          <p:grpSpPr bwMode="auto">
            <a:xfrm>
              <a:off x="4584700" y="2866834"/>
              <a:ext cx="1417638" cy="801688"/>
              <a:chOff x="5060632" y="3074889"/>
              <a:chExt cx="1559402" cy="855134"/>
            </a:xfrm>
          </p:grpSpPr>
          <p:sp>
            <p:nvSpPr>
              <p:cNvPr id="119" name="Rectangle 96"/>
              <p:cNvSpPr>
                <a:spLocks noChangeArrowheads="1"/>
              </p:cNvSpPr>
              <p:nvPr/>
            </p:nvSpPr>
            <p:spPr bwMode="auto">
              <a:xfrm>
                <a:off x="5060632" y="3074889"/>
                <a:ext cx="1559402" cy="855134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9276" tIns="49638" rIns="99276" bIns="49638"/>
              <a:lstStyle/>
              <a:p>
                <a:pPr algn="ctr">
                  <a:defRPr/>
                </a:pPr>
                <a:endParaRPr lang="en-US" b="1" u="none">
                  <a:solidFill>
                    <a:srgbClr val="002060"/>
                  </a:solidFill>
                  <a:latin typeface="+mj-lt"/>
                </a:endParaRPr>
              </a:p>
            </p:txBody>
          </p:sp>
          <p:sp>
            <p:nvSpPr>
              <p:cNvPr id="120" name="Rectangle 63"/>
              <p:cNvSpPr>
                <a:spLocks noChangeArrowheads="1"/>
              </p:cNvSpPr>
              <p:nvPr/>
            </p:nvSpPr>
            <p:spPr bwMode="auto">
              <a:xfrm>
                <a:off x="5367972" y="3308774"/>
                <a:ext cx="958692" cy="294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1800" b="1" u="none" dirty="0">
                    <a:solidFill>
                      <a:srgbClr val="002060"/>
                    </a:solidFill>
                    <a:latin typeface="+mj-lt"/>
                  </a:rPr>
                  <a:t>BOILER</a:t>
                </a:r>
              </a:p>
            </p:txBody>
          </p:sp>
        </p:grpSp>
        <p:cxnSp>
          <p:nvCxnSpPr>
            <p:cNvPr id="131" name="Straight Connector 130"/>
            <p:cNvCxnSpPr>
              <a:stCxn id="2116" idx="3"/>
            </p:cNvCxnSpPr>
            <p:nvPr/>
          </p:nvCxnSpPr>
          <p:spPr bwMode="auto">
            <a:xfrm flipV="1">
              <a:off x="6005513" y="3259138"/>
              <a:ext cx="2259012" cy="1587"/>
            </a:xfrm>
            <a:prstGeom prst="line">
              <a:avLst/>
            </a:prstGeom>
            <a:noFill/>
            <a:ln w="381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triangle" w="med" len="sm"/>
              <a:tailEnd type="none" w="sm" len="sm"/>
            </a:ln>
            <a:effectLst/>
          </p:spPr>
        </p:cxnSp>
        <p:sp>
          <p:nvSpPr>
            <p:cNvPr id="127" name="Line 58"/>
            <p:cNvSpPr>
              <a:spLocks noChangeShapeType="1"/>
            </p:cNvSpPr>
            <p:nvPr/>
          </p:nvSpPr>
          <p:spPr bwMode="auto">
            <a:xfrm flipH="1">
              <a:off x="3638598" y="3356321"/>
              <a:ext cx="966452" cy="0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 type="none" w="lg" len="lg"/>
            </a:ln>
          </p:spPr>
          <p:txBody>
            <a:bodyPr lIns="91433" tIns="45717" rIns="91433" bIns="45717"/>
            <a:lstStyle/>
            <a:p>
              <a:pPr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36" name="Rectangle 84"/>
          <p:cNvSpPr>
            <a:spLocks noChangeArrowheads="1"/>
          </p:cNvSpPr>
          <p:nvPr/>
        </p:nvSpPr>
        <p:spPr bwMode="auto">
          <a:xfrm>
            <a:off x="3260725" y="3413048"/>
            <a:ext cx="349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000" b="1" u="none" dirty="0">
                <a:solidFill>
                  <a:srgbClr val="002060"/>
                </a:solidFill>
                <a:latin typeface="+mj-lt"/>
              </a:rPr>
              <a:t> </a:t>
            </a:r>
            <a:endParaRPr lang="en-US" sz="2800" b="1" u="none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3" name="Rectangle 84"/>
          <p:cNvSpPr>
            <a:spLocks noChangeArrowheads="1"/>
          </p:cNvSpPr>
          <p:nvPr/>
        </p:nvSpPr>
        <p:spPr bwMode="auto">
          <a:xfrm>
            <a:off x="3260725" y="3413048"/>
            <a:ext cx="349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000" b="1" u="none" dirty="0">
                <a:solidFill>
                  <a:srgbClr val="002060"/>
                </a:solidFill>
                <a:latin typeface="+mj-lt"/>
              </a:rPr>
              <a:t> </a:t>
            </a:r>
            <a:endParaRPr lang="en-US" sz="2800" b="1" u="none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2" name="Rectangle 84"/>
          <p:cNvSpPr>
            <a:spLocks noChangeArrowheads="1"/>
          </p:cNvSpPr>
          <p:nvPr/>
        </p:nvSpPr>
        <p:spPr bwMode="auto">
          <a:xfrm>
            <a:off x="3247870" y="3378159"/>
            <a:ext cx="349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000" b="1" u="none" dirty="0">
                <a:solidFill>
                  <a:srgbClr val="002060"/>
                </a:solidFill>
                <a:latin typeface="+mj-lt"/>
              </a:rPr>
              <a:t> </a:t>
            </a:r>
            <a:endParaRPr lang="en-US" sz="2800" b="1" u="none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3" name="Rectangle 84"/>
          <p:cNvSpPr>
            <a:spLocks noChangeArrowheads="1"/>
          </p:cNvSpPr>
          <p:nvPr/>
        </p:nvSpPr>
        <p:spPr bwMode="auto">
          <a:xfrm>
            <a:off x="3247870" y="3378159"/>
            <a:ext cx="349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en-US" sz="1000" b="1" u="none" dirty="0">
                <a:solidFill>
                  <a:srgbClr val="002060"/>
                </a:solidFill>
                <a:latin typeface="+mj-lt"/>
              </a:rPr>
              <a:t> </a:t>
            </a:r>
            <a:endParaRPr lang="en-US" sz="2800" b="1" u="none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9" name="Group 125"/>
          <p:cNvGrpSpPr/>
          <p:nvPr/>
        </p:nvGrpSpPr>
        <p:grpSpPr>
          <a:xfrm>
            <a:off x="4520409" y="2745560"/>
            <a:ext cx="3734026" cy="1493384"/>
            <a:chOff x="1457421" y="2512229"/>
            <a:chExt cx="3734026" cy="1493384"/>
          </a:xfrm>
        </p:grpSpPr>
        <p:sp>
          <p:nvSpPr>
            <p:cNvPr id="125" name="Rectangle 95"/>
            <p:cNvSpPr>
              <a:spLocks noChangeArrowheads="1"/>
            </p:cNvSpPr>
            <p:nvPr/>
          </p:nvSpPr>
          <p:spPr bwMode="auto">
            <a:xfrm>
              <a:off x="1514016" y="2594434"/>
              <a:ext cx="1404938" cy="801688"/>
            </a:xfrm>
            <a:prstGeom prst="rect">
              <a:avLst/>
            </a:prstGeom>
            <a:solidFill>
              <a:srgbClr val="FFFFB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>
                <a:defRPr/>
              </a:pPr>
              <a:endParaRPr lang="en-US" b="1" u="none">
                <a:solidFill>
                  <a:srgbClr val="002060"/>
                </a:solidFill>
                <a:latin typeface="+mj-lt"/>
              </a:endParaRPr>
            </a:p>
          </p:txBody>
        </p:sp>
        <p:grpSp>
          <p:nvGrpSpPr>
            <p:cNvPr id="10" name="Group 173"/>
            <p:cNvGrpSpPr>
              <a:grpSpLocks/>
            </p:cNvGrpSpPr>
            <p:nvPr/>
          </p:nvGrpSpPr>
          <p:grpSpPr bwMode="auto">
            <a:xfrm>
              <a:off x="1457421" y="2512229"/>
              <a:ext cx="3734026" cy="1493384"/>
              <a:chOff x="4519613" y="2787652"/>
              <a:chExt cx="3734026" cy="1493386"/>
            </a:xfrm>
          </p:grpSpPr>
          <p:sp>
            <p:nvSpPr>
              <p:cNvPr id="175" name="Rectangle 100"/>
              <p:cNvSpPr>
                <a:spLocks noChangeArrowheads="1"/>
              </p:cNvSpPr>
              <p:nvPr/>
            </p:nvSpPr>
            <p:spPr bwMode="auto">
              <a:xfrm>
                <a:off x="6273800" y="2927352"/>
                <a:ext cx="1616075" cy="669926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9276" tIns="49638" rIns="99276" bIns="49638"/>
              <a:lstStyle/>
              <a:p>
                <a:pPr algn="ctr">
                  <a:defRPr/>
                </a:pPr>
                <a:endParaRPr lang="en-US" b="1" u="none">
                  <a:solidFill>
                    <a:srgbClr val="002060"/>
                  </a:solidFill>
                  <a:latin typeface="+mj-lt"/>
                </a:endParaRPr>
              </a:p>
            </p:txBody>
          </p: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4519613" y="2787652"/>
                <a:ext cx="3734026" cy="1493386"/>
                <a:chOff x="4519613" y="2787652"/>
                <a:chExt cx="3734026" cy="1493386"/>
              </a:xfrm>
            </p:grpSpPr>
            <p:sp>
              <p:nvSpPr>
                <p:cNvPr id="177" name="Freeform 48"/>
                <p:cNvSpPr>
                  <a:spLocks noEditPoints="1"/>
                </p:cNvSpPr>
                <p:nvPr/>
              </p:nvSpPr>
              <p:spPr bwMode="auto">
                <a:xfrm>
                  <a:off x="7890102" y="3162755"/>
                  <a:ext cx="363537" cy="134938"/>
                </a:xfrm>
                <a:custGeom>
                  <a:avLst/>
                  <a:gdLst>
                    <a:gd name="T0" fmla="*/ 2147483647 w 528"/>
                    <a:gd name="T1" fmla="*/ 2147483647 h 156"/>
                    <a:gd name="T2" fmla="*/ 2147483647 w 528"/>
                    <a:gd name="T3" fmla="*/ 2147483647 h 156"/>
                    <a:gd name="T4" fmla="*/ 2147483647 w 528"/>
                    <a:gd name="T5" fmla="*/ 2147483647 h 156"/>
                    <a:gd name="T6" fmla="*/ 2147483647 w 528"/>
                    <a:gd name="T7" fmla="*/ 2147483647 h 156"/>
                    <a:gd name="T8" fmla="*/ 2147483647 w 528"/>
                    <a:gd name="T9" fmla="*/ 2147483647 h 156"/>
                    <a:gd name="T10" fmla="*/ 2147483647 w 528"/>
                    <a:gd name="T11" fmla="*/ 2147483647 h 156"/>
                    <a:gd name="T12" fmla="*/ 0 w 528"/>
                    <a:gd name="T13" fmla="*/ 2147483647 h 156"/>
                    <a:gd name="T14" fmla="*/ 2147483647 w 528"/>
                    <a:gd name="T15" fmla="*/ 0 h 156"/>
                    <a:gd name="T16" fmla="*/ 2147483647 w 528"/>
                    <a:gd name="T17" fmla="*/ 2147483647 h 1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8"/>
                    <a:gd name="T28" fmla="*/ 0 h 156"/>
                    <a:gd name="T29" fmla="*/ 528 w 528"/>
                    <a:gd name="T30" fmla="*/ 156 h 1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8" h="156">
                      <a:moveTo>
                        <a:pt x="528" y="106"/>
                      </a:moveTo>
                      <a:lnTo>
                        <a:pt x="129" y="104"/>
                      </a:lnTo>
                      <a:lnTo>
                        <a:pt x="131" y="52"/>
                      </a:lnTo>
                      <a:lnTo>
                        <a:pt x="528" y="54"/>
                      </a:lnTo>
                      <a:lnTo>
                        <a:pt x="528" y="106"/>
                      </a:lnTo>
                      <a:close/>
                      <a:moveTo>
                        <a:pt x="156" y="156"/>
                      </a:moveTo>
                      <a:lnTo>
                        <a:pt x="0" y="77"/>
                      </a:lnTo>
                      <a:lnTo>
                        <a:pt x="156" y="0"/>
                      </a:lnTo>
                      <a:lnTo>
                        <a:pt x="156" y="15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1588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lIns="99276" tIns="49638" rIns="99276" bIns="49638"/>
                <a:lstStyle/>
                <a:p>
                  <a:pPr algn="ctr">
                    <a:defRPr/>
                  </a:pPr>
                  <a:endParaRPr lang="en-US" b="1" u="none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  <p:sp>
              <p:nvSpPr>
                <p:cNvPr id="178" name="Rectangle 101"/>
                <p:cNvSpPr>
                  <a:spLocks noChangeArrowheads="1"/>
                </p:cNvSpPr>
                <p:nvPr/>
              </p:nvSpPr>
              <p:spPr bwMode="auto">
                <a:xfrm>
                  <a:off x="6284913" y="2927352"/>
                  <a:ext cx="1608137" cy="66992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9276" tIns="49638" rIns="99276" bIns="49638"/>
                <a:lstStyle/>
                <a:p>
                  <a:pPr algn="ctr">
                    <a:defRPr/>
                  </a:pPr>
                  <a:endParaRPr lang="en-US" b="1" u="none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  <p:sp>
              <p:nvSpPr>
                <p:cNvPr id="179" name="Rectangle 63"/>
                <p:cNvSpPr>
                  <a:spLocks noChangeArrowheads="1"/>
                </p:cNvSpPr>
                <p:nvPr/>
              </p:nvSpPr>
              <p:spPr bwMode="auto">
                <a:xfrm>
                  <a:off x="6364288" y="2994027"/>
                  <a:ext cx="1406525" cy="5540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b="1" u="none" dirty="0">
                      <a:solidFill>
                        <a:srgbClr val="002060"/>
                      </a:solidFill>
                      <a:latin typeface="+mj-lt"/>
                    </a:rPr>
                    <a:t>FUEL </a:t>
                  </a:r>
                  <a:br>
                    <a:rPr lang="en-US" sz="1800" b="1" u="none" dirty="0">
                      <a:solidFill>
                        <a:srgbClr val="002060"/>
                      </a:solidFill>
                      <a:latin typeface="+mj-lt"/>
                    </a:rPr>
                  </a:br>
                  <a:r>
                    <a:rPr lang="en-US" sz="1800" b="1" u="none" dirty="0">
                      <a:solidFill>
                        <a:srgbClr val="002060"/>
                      </a:solidFill>
                      <a:latin typeface="+mj-lt"/>
                    </a:rPr>
                    <a:t>TREATMENT</a:t>
                  </a:r>
                </a:p>
              </p:txBody>
            </p:sp>
            <p:sp>
              <p:nvSpPr>
                <p:cNvPr id="180" name="Freeform 48"/>
                <p:cNvSpPr>
                  <a:spLocks noEditPoints="1"/>
                </p:cNvSpPr>
                <p:nvPr/>
              </p:nvSpPr>
              <p:spPr bwMode="auto">
                <a:xfrm>
                  <a:off x="5991321" y="3190973"/>
                  <a:ext cx="274637" cy="122237"/>
                </a:xfrm>
                <a:custGeom>
                  <a:avLst/>
                  <a:gdLst>
                    <a:gd name="T0" fmla="*/ 2147483647 w 528"/>
                    <a:gd name="T1" fmla="*/ 2147483647 h 156"/>
                    <a:gd name="T2" fmla="*/ 2147483647 w 528"/>
                    <a:gd name="T3" fmla="*/ 2147483647 h 156"/>
                    <a:gd name="T4" fmla="*/ 2147483647 w 528"/>
                    <a:gd name="T5" fmla="*/ 2147483647 h 156"/>
                    <a:gd name="T6" fmla="*/ 2147483647 w 528"/>
                    <a:gd name="T7" fmla="*/ 2147483647 h 156"/>
                    <a:gd name="T8" fmla="*/ 2147483647 w 528"/>
                    <a:gd name="T9" fmla="*/ 2147483647 h 156"/>
                    <a:gd name="T10" fmla="*/ 2147483647 w 528"/>
                    <a:gd name="T11" fmla="*/ 2147483647 h 156"/>
                    <a:gd name="T12" fmla="*/ 0 w 528"/>
                    <a:gd name="T13" fmla="*/ 2147483647 h 156"/>
                    <a:gd name="T14" fmla="*/ 2147483647 w 528"/>
                    <a:gd name="T15" fmla="*/ 0 h 156"/>
                    <a:gd name="T16" fmla="*/ 2147483647 w 528"/>
                    <a:gd name="T17" fmla="*/ 2147483647 h 1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8"/>
                    <a:gd name="T28" fmla="*/ 0 h 156"/>
                    <a:gd name="T29" fmla="*/ 528 w 528"/>
                    <a:gd name="T30" fmla="*/ 156 h 1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8" h="156">
                      <a:moveTo>
                        <a:pt x="528" y="106"/>
                      </a:moveTo>
                      <a:lnTo>
                        <a:pt x="129" y="104"/>
                      </a:lnTo>
                      <a:lnTo>
                        <a:pt x="131" y="52"/>
                      </a:lnTo>
                      <a:lnTo>
                        <a:pt x="528" y="54"/>
                      </a:lnTo>
                      <a:lnTo>
                        <a:pt x="528" y="106"/>
                      </a:lnTo>
                      <a:close/>
                      <a:moveTo>
                        <a:pt x="156" y="156"/>
                      </a:moveTo>
                      <a:lnTo>
                        <a:pt x="0" y="77"/>
                      </a:lnTo>
                      <a:lnTo>
                        <a:pt x="156" y="0"/>
                      </a:lnTo>
                      <a:lnTo>
                        <a:pt x="156" y="15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1588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lIns="99276" tIns="49638" rIns="99276" bIns="49638"/>
                <a:lstStyle/>
                <a:p>
                  <a:pPr algn="ctr">
                    <a:defRPr/>
                  </a:pPr>
                  <a:endParaRPr lang="en-US" b="1" u="none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  <p:cxnSp>
              <p:nvCxnSpPr>
                <p:cNvPr id="5200" name="Straight Arrow Connector 15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451365" y="3827020"/>
                  <a:ext cx="358213" cy="3092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FFC000"/>
                  </a:solidFill>
                  <a:round/>
                  <a:headEnd/>
                  <a:tailEnd/>
                </a:ln>
              </p:spPr>
            </p:cxnSp>
            <p:sp>
              <p:nvSpPr>
                <p:cNvPr id="182" name="Rectangle 78"/>
                <p:cNvSpPr>
                  <a:spLocks noChangeArrowheads="1"/>
                </p:cNvSpPr>
                <p:nvPr/>
              </p:nvSpPr>
              <p:spPr bwMode="auto">
                <a:xfrm>
                  <a:off x="6232752" y="3726999"/>
                  <a:ext cx="871537" cy="5540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b="1" u="none" dirty="0">
                      <a:solidFill>
                        <a:srgbClr val="002060"/>
                      </a:solidFill>
                      <a:latin typeface="+mj-lt"/>
                    </a:rPr>
                    <a:t>AC</a:t>
                  </a:r>
                  <a:br>
                    <a:rPr lang="en-US" sz="1800" b="1" u="none" dirty="0">
                      <a:solidFill>
                        <a:srgbClr val="002060"/>
                      </a:solidFill>
                      <a:latin typeface="+mj-lt"/>
                    </a:rPr>
                  </a:br>
                  <a:r>
                    <a:rPr lang="en-US" sz="1800" b="1" u="none" dirty="0">
                      <a:solidFill>
                        <a:srgbClr val="002060"/>
                      </a:solidFill>
                      <a:latin typeface="+mj-lt"/>
                    </a:rPr>
                    <a:t>POWER</a:t>
                  </a:r>
                </a:p>
              </p:txBody>
            </p:sp>
            <p:sp>
              <p:nvSpPr>
                <p:cNvPr id="185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4519613" y="2787652"/>
                  <a:ext cx="0" cy="762001"/>
                </a:xfrm>
                <a:prstGeom prst="line">
                  <a:avLst/>
                </a:prstGeom>
                <a:noFill/>
                <a:ln w="22225">
                  <a:solidFill>
                    <a:srgbClr val="FFC000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b="1" u="none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  <p:cxnSp>
              <p:nvCxnSpPr>
                <p:cNvPr id="5210" name="Straight Arrow Connector 152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00041" y="3983912"/>
                  <a:ext cx="604019" cy="6293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FFC000"/>
                  </a:solidFill>
                  <a:round/>
                  <a:headEnd type="triangle" w="med" len="med"/>
                  <a:tailEnd/>
                </a:ln>
              </p:spPr>
            </p:cxnSp>
            <p:sp>
              <p:nvSpPr>
                <p:cNvPr id="194" name="Rectangle 96"/>
                <p:cNvSpPr>
                  <a:spLocks noChangeArrowheads="1"/>
                </p:cNvSpPr>
                <p:nvPr/>
              </p:nvSpPr>
              <p:spPr bwMode="auto">
                <a:xfrm>
                  <a:off x="4576763" y="2847977"/>
                  <a:ext cx="1419225" cy="803276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9276" tIns="49638" rIns="99276" bIns="49638"/>
                <a:lstStyle/>
                <a:p>
                  <a:pPr algn="ctr">
                    <a:defRPr/>
                  </a:pPr>
                  <a:endParaRPr lang="en-US" b="1" u="none">
                    <a:solidFill>
                      <a:srgbClr val="002060"/>
                    </a:solidFill>
                    <a:latin typeface="+mj-lt"/>
                  </a:endParaRPr>
                </a:p>
              </p:txBody>
            </p:sp>
            <p:sp>
              <p:nvSpPr>
                <p:cNvPr id="193" name="Rectangle 63"/>
                <p:cNvSpPr>
                  <a:spLocks noChangeArrowheads="1"/>
                </p:cNvSpPr>
                <p:nvPr/>
              </p:nvSpPr>
              <p:spPr bwMode="auto">
                <a:xfrm>
                  <a:off x="4641850" y="2955927"/>
                  <a:ext cx="1266825" cy="5540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800" b="1" u="none" dirty="0">
                      <a:solidFill>
                        <a:srgbClr val="002060"/>
                      </a:solidFill>
                      <a:latin typeface="+mj-lt"/>
                    </a:rPr>
                    <a:t>HIGH-T</a:t>
                  </a:r>
                  <a:br>
                    <a:rPr lang="en-US" sz="1800" b="1" u="none" dirty="0">
                      <a:solidFill>
                        <a:srgbClr val="002060"/>
                      </a:solidFill>
                      <a:latin typeface="+mj-lt"/>
                    </a:rPr>
                  </a:br>
                  <a:r>
                    <a:rPr lang="en-US" sz="1800" b="1" u="none" dirty="0">
                      <a:solidFill>
                        <a:srgbClr val="002060"/>
                      </a:solidFill>
                      <a:latin typeface="+mj-lt"/>
                    </a:rPr>
                    <a:t>FUEL CELL</a:t>
                  </a:r>
                </a:p>
              </p:txBody>
            </p:sp>
          </p:grpSp>
        </p:grpSp>
      </p:grpSp>
      <p:pic>
        <p:nvPicPr>
          <p:cNvPr id="1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42"/>
          <a:stretch/>
        </p:blipFill>
        <p:spPr bwMode="auto">
          <a:xfrm>
            <a:off x="275572" y="879032"/>
            <a:ext cx="8605381" cy="5674167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18900000" algn="b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9" name="TextBox 88"/>
          <p:cNvSpPr txBox="1"/>
          <p:nvPr/>
        </p:nvSpPr>
        <p:spPr>
          <a:xfrm>
            <a:off x="3722645" y="4975964"/>
            <a:ext cx="3311236" cy="64633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none" dirty="0" smtClean="0">
                <a:solidFill>
                  <a:schemeClr val="bg1"/>
                </a:solidFill>
              </a:rPr>
              <a:t>RENEWABLE</a:t>
            </a:r>
            <a:endParaRPr lang="en-US" sz="3600" b="1" u="none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Digester</a:t>
            </a:r>
            <a:r>
              <a:rPr lang="en-US" baseline="0" dirty="0" smtClean="0"/>
              <a:t> Gas Utilization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Freeform 31"/>
          <p:cNvSpPr>
            <a:spLocks/>
          </p:cNvSpPr>
          <p:nvPr/>
        </p:nvSpPr>
        <p:spPr bwMode="auto">
          <a:xfrm>
            <a:off x="7186613" y="2091697"/>
            <a:ext cx="650875" cy="581025"/>
          </a:xfrm>
          <a:custGeom>
            <a:avLst/>
            <a:gdLst>
              <a:gd name="T0" fmla="*/ 0 w 646"/>
              <a:gd name="T1" fmla="*/ 2147483647 h 576"/>
              <a:gd name="T2" fmla="*/ 2147483647 w 646"/>
              <a:gd name="T3" fmla="*/ 2147483647 h 576"/>
              <a:gd name="T4" fmla="*/ 2147483647 w 646"/>
              <a:gd name="T5" fmla="*/ 2147483647 h 576"/>
              <a:gd name="T6" fmla="*/ 2147483647 w 646"/>
              <a:gd name="T7" fmla="*/ 2147483647 h 576"/>
              <a:gd name="T8" fmla="*/ 2147483647 w 646"/>
              <a:gd name="T9" fmla="*/ 2147483647 h 576"/>
              <a:gd name="T10" fmla="*/ 2147483647 w 646"/>
              <a:gd name="T11" fmla="*/ 2147483647 h 576"/>
              <a:gd name="T12" fmla="*/ 2147483647 w 646"/>
              <a:gd name="T13" fmla="*/ 2147483647 h 576"/>
              <a:gd name="T14" fmla="*/ 2147483647 w 646"/>
              <a:gd name="T15" fmla="*/ 2147483647 h 576"/>
              <a:gd name="T16" fmla="*/ 2147483647 w 646"/>
              <a:gd name="T17" fmla="*/ 2147483647 h 576"/>
              <a:gd name="T18" fmla="*/ 2147483647 w 646"/>
              <a:gd name="T19" fmla="*/ 2147483647 h 576"/>
              <a:gd name="T20" fmla="*/ 2147483647 w 646"/>
              <a:gd name="T21" fmla="*/ 2147483647 h 576"/>
              <a:gd name="T22" fmla="*/ 2147483647 w 646"/>
              <a:gd name="T23" fmla="*/ 2147483647 h 576"/>
              <a:gd name="T24" fmla="*/ 2147483647 w 646"/>
              <a:gd name="T25" fmla="*/ 2147483647 h 576"/>
              <a:gd name="T26" fmla="*/ 2147483647 w 646"/>
              <a:gd name="T27" fmla="*/ 2147483647 h 576"/>
              <a:gd name="T28" fmla="*/ 2147483647 w 646"/>
              <a:gd name="T29" fmla="*/ 2147483647 h 576"/>
              <a:gd name="T30" fmla="*/ 2147483647 w 646"/>
              <a:gd name="T31" fmla="*/ 0 h 576"/>
              <a:gd name="T32" fmla="*/ 2147483647 w 646"/>
              <a:gd name="T33" fmla="*/ 0 h 576"/>
              <a:gd name="T34" fmla="*/ 2147483647 w 646"/>
              <a:gd name="T35" fmla="*/ 2147483647 h 576"/>
              <a:gd name="T36" fmla="*/ 2147483647 w 646"/>
              <a:gd name="T37" fmla="*/ 2147483647 h 576"/>
              <a:gd name="T38" fmla="*/ 2147483647 w 646"/>
              <a:gd name="T39" fmla="*/ 2147483647 h 576"/>
              <a:gd name="T40" fmla="*/ 2147483647 w 646"/>
              <a:gd name="T41" fmla="*/ 2147483647 h 576"/>
              <a:gd name="T42" fmla="*/ 2147483647 w 646"/>
              <a:gd name="T43" fmla="*/ 2147483647 h 576"/>
              <a:gd name="T44" fmla="*/ 2147483647 w 646"/>
              <a:gd name="T45" fmla="*/ 2147483647 h 576"/>
              <a:gd name="T46" fmla="*/ 2147483647 w 646"/>
              <a:gd name="T47" fmla="*/ 2147483647 h 576"/>
              <a:gd name="T48" fmla="*/ 2147483647 w 646"/>
              <a:gd name="T49" fmla="*/ 2147483647 h 576"/>
              <a:gd name="T50" fmla="*/ 2147483647 w 646"/>
              <a:gd name="T51" fmla="*/ 2147483647 h 576"/>
              <a:gd name="T52" fmla="*/ 2147483647 w 646"/>
              <a:gd name="T53" fmla="*/ 2147483647 h 576"/>
              <a:gd name="T54" fmla="*/ 2147483647 w 646"/>
              <a:gd name="T55" fmla="*/ 2147483647 h 576"/>
              <a:gd name="T56" fmla="*/ 2147483647 w 646"/>
              <a:gd name="T57" fmla="*/ 2147483647 h 576"/>
              <a:gd name="T58" fmla="*/ 2147483647 w 646"/>
              <a:gd name="T59" fmla="*/ 2147483647 h 576"/>
              <a:gd name="T60" fmla="*/ 2147483647 w 646"/>
              <a:gd name="T61" fmla="*/ 2147483647 h 576"/>
              <a:gd name="T62" fmla="*/ 2147483647 w 646"/>
              <a:gd name="T63" fmla="*/ 2147483647 h 576"/>
              <a:gd name="T64" fmla="*/ 2147483647 w 646"/>
              <a:gd name="T65" fmla="*/ 2147483647 h 576"/>
              <a:gd name="T66" fmla="*/ 0 w 646"/>
              <a:gd name="T67" fmla="*/ 2147483647 h 5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46"/>
              <a:gd name="T103" fmla="*/ 0 h 576"/>
              <a:gd name="T104" fmla="*/ 646 w 646"/>
              <a:gd name="T105" fmla="*/ 576 h 57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46" h="576">
                <a:moveTo>
                  <a:pt x="0" y="288"/>
                </a:moveTo>
                <a:lnTo>
                  <a:pt x="0" y="273"/>
                </a:lnTo>
                <a:lnTo>
                  <a:pt x="2" y="257"/>
                </a:lnTo>
                <a:lnTo>
                  <a:pt x="3" y="244"/>
                </a:lnTo>
                <a:lnTo>
                  <a:pt x="5" y="229"/>
                </a:lnTo>
                <a:lnTo>
                  <a:pt x="9" y="215"/>
                </a:lnTo>
                <a:lnTo>
                  <a:pt x="13" y="202"/>
                </a:lnTo>
                <a:lnTo>
                  <a:pt x="19" y="188"/>
                </a:lnTo>
                <a:lnTo>
                  <a:pt x="25" y="175"/>
                </a:lnTo>
                <a:lnTo>
                  <a:pt x="30" y="163"/>
                </a:lnTo>
                <a:lnTo>
                  <a:pt x="38" y="150"/>
                </a:lnTo>
                <a:lnTo>
                  <a:pt x="46" y="138"/>
                </a:lnTo>
                <a:lnTo>
                  <a:pt x="55" y="127"/>
                </a:lnTo>
                <a:lnTo>
                  <a:pt x="63" y="115"/>
                </a:lnTo>
                <a:lnTo>
                  <a:pt x="73" y="104"/>
                </a:lnTo>
                <a:lnTo>
                  <a:pt x="84" y="94"/>
                </a:lnTo>
                <a:lnTo>
                  <a:pt x="94" y="85"/>
                </a:lnTo>
                <a:lnTo>
                  <a:pt x="105" y="75"/>
                </a:lnTo>
                <a:lnTo>
                  <a:pt x="117" y="65"/>
                </a:lnTo>
                <a:lnTo>
                  <a:pt x="130" y="58"/>
                </a:lnTo>
                <a:lnTo>
                  <a:pt x="142" y="48"/>
                </a:lnTo>
                <a:lnTo>
                  <a:pt x="155" y="42"/>
                </a:lnTo>
                <a:lnTo>
                  <a:pt x="168" y="35"/>
                </a:lnTo>
                <a:lnTo>
                  <a:pt x="182" y="29"/>
                </a:lnTo>
                <a:lnTo>
                  <a:pt x="197" y="23"/>
                </a:lnTo>
                <a:lnTo>
                  <a:pt x="211" y="17"/>
                </a:lnTo>
                <a:lnTo>
                  <a:pt x="226" y="13"/>
                </a:lnTo>
                <a:lnTo>
                  <a:pt x="241" y="10"/>
                </a:lnTo>
                <a:lnTo>
                  <a:pt x="257" y="6"/>
                </a:lnTo>
                <a:lnTo>
                  <a:pt x="274" y="4"/>
                </a:lnTo>
                <a:lnTo>
                  <a:pt x="289" y="2"/>
                </a:lnTo>
                <a:lnTo>
                  <a:pt x="307" y="0"/>
                </a:lnTo>
                <a:lnTo>
                  <a:pt x="322" y="0"/>
                </a:lnTo>
                <a:lnTo>
                  <a:pt x="339" y="0"/>
                </a:lnTo>
                <a:lnTo>
                  <a:pt x="356" y="2"/>
                </a:lnTo>
                <a:lnTo>
                  <a:pt x="372" y="4"/>
                </a:lnTo>
                <a:lnTo>
                  <a:pt x="387" y="6"/>
                </a:lnTo>
                <a:lnTo>
                  <a:pt x="404" y="10"/>
                </a:lnTo>
                <a:lnTo>
                  <a:pt x="420" y="13"/>
                </a:lnTo>
                <a:lnTo>
                  <a:pt x="433" y="17"/>
                </a:lnTo>
                <a:lnTo>
                  <a:pt x="449" y="23"/>
                </a:lnTo>
                <a:lnTo>
                  <a:pt x="462" y="29"/>
                </a:lnTo>
                <a:lnTo>
                  <a:pt x="477" y="35"/>
                </a:lnTo>
                <a:lnTo>
                  <a:pt x="491" y="42"/>
                </a:lnTo>
                <a:lnTo>
                  <a:pt x="504" y="48"/>
                </a:lnTo>
                <a:lnTo>
                  <a:pt x="516" y="58"/>
                </a:lnTo>
                <a:lnTo>
                  <a:pt x="529" y="65"/>
                </a:lnTo>
                <a:lnTo>
                  <a:pt x="541" y="75"/>
                </a:lnTo>
                <a:lnTo>
                  <a:pt x="552" y="85"/>
                </a:lnTo>
                <a:lnTo>
                  <a:pt x="562" y="94"/>
                </a:lnTo>
                <a:lnTo>
                  <a:pt x="571" y="104"/>
                </a:lnTo>
                <a:lnTo>
                  <a:pt x="581" y="115"/>
                </a:lnTo>
                <a:lnTo>
                  <a:pt x="591" y="127"/>
                </a:lnTo>
                <a:lnTo>
                  <a:pt x="600" y="138"/>
                </a:lnTo>
                <a:lnTo>
                  <a:pt x="608" y="150"/>
                </a:lnTo>
                <a:lnTo>
                  <a:pt x="614" y="163"/>
                </a:lnTo>
                <a:lnTo>
                  <a:pt x="621" y="175"/>
                </a:lnTo>
                <a:lnTo>
                  <a:pt x="627" y="188"/>
                </a:lnTo>
                <a:lnTo>
                  <a:pt x="631" y="202"/>
                </a:lnTo>
                <a:lnTo>
                  <a:pt x="637" y="215"/>
                </a:lnTo>
                <a:lnTo>
                  <a:pt x="639" y="229"/>
                </a:lnTo>
                <a:lnTo>
                  <a:pt x="642" y="244"/>
                </a:lnTo>
                <a:lnTo>
                  <a:pt x="644" y="257"/>
                </a:lnTo>
                <a:lnTo>
                  <a:pt x="646" y="273"/>
                </a:lnTo>
                <a:lnTo>
                  <a:pt x="646" y="288"/>
                </a:lnTo>
                <a:lnTo>
                  <a:pt x="646" y="576"/>
                </a:lnTo>
                <a:lnTo>
                  <a:pt x="0" y="576"/>
                </a:lnTo>
                <a:lnTo>
                  <a:pt x="0" y="288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lIns="91433" tIns="45717" rIns="91433" bIns="45717"/>
          <a:lstStyle/>
          <a:p>
            <a:pPr algn="ctr" eaLnBrk="0" hangingPunct="0">
              <a:buFont typeface="Marlett" pitchFamily="2" charset="2"/>
              <a:buNone/>
              <a:defRPr/>
            </a:pPr>
            <a:endParaRPr lang="en-US" b="1" u="none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076" name="Freeform 32"/>
          <p:cNvSpPr>
            <a:spLocks/>
          </p:cNvSpPr>
          <p:nvPr/>
        </p:nvSpPr>
        <p:spPr bwMode="auto">
          <a:xfrm>
            <a:off x="7175500" y="2091697"/>
            <a:ext cx="650875" cy="581025"/>
          </a:xfrm>
          <a:custGeom>
            <a:avLst/>
            <a:gdLst>
              <a:gd name="T0" fmla="*/ 0 w 646"/>
              <a:gd name="T1" fmla="*/ 2147483647 h 576"/>
              <a:gd name="T2" fmla="*/ 2147483647 w 646"/>
              <a:gd name="T3" fmla="*/ 2147483647 h 576"/>
              <a:gd name="T4" fmla="*/ 2147483647 w 646"/>
              <a:gd name="T5" fmla="*/ 2147483647 h 576"/>
              <a:gd name="T6" fmla="*/ 2147483647 w 646"/>
              <a:gd name="T7" fmla="*/ 2147483647 h 576"/>
              <a:gd name="T8" fmla="*/ 2147483647 w 646"/>
              <a:gd name="T9" fmla="*/ 2147483647 h 576"/>
              <a:gd name="T10" fmla="*/ 2147483647 w 646"/>
              <a:gd name="T11" fmla="*/ 2147483647 h 576"/>
              <a:gd name="T12" fmla="*/ 2147483647 w 646"/>
              <a:gd name="T13" fmla="*/ 2147483647 h 576"/>
              <a:gd name="T14" fmla="*/ 2147483647 w 646"/>
              <a:gd name="T15" fmla="*/ 2147483647 h 576"/>
              <a:gd name="T16" fmla="*/ 2147483647 w 646"/>
              <a:gd name="T17" fmla="*/ 2147483647 h 576"/>
              <a:gd name="T18" fmla="*/ 2147483647 w 646"/>
              <a:gd name="T19" fmla="*/ 2147483647 h 576"/>
              <a:gd name="T20" fmla="*/ 2147483647 w 646"/>
              <a:gd name="T21" fmla="*/ 2147483647 h 576"/>
              <a:gd name="T22" fmla="*/ 2147483647 w 646"/>
              <a:gd name="T23" fmla="*/ 2147483647 h 576"/>
              <a:gd name="T24" fmla="*/ 2147483647 w 646"/>
              <a:gd name="T25" fmla="*/ 2147483647 h 576"/>
              <a:gd name="T26" fmla="*/ 2147483647 w 646"/>
              <a:gd name="T27" fmla="*/ 2147483647 h 576"/>
              <a:gd name="T28" fmla="*/ 2147483647 w 646"/>
              <a:gd name="T29" fmla="*/ 2147483647 h 576"/>
              <a:gd name="T30" fmla="*/ 2147483647 w 646"/>
              <a:gd name="T31" fmla="*/ 0 h 576"/>
              <a:gd name="T32" fmla="*/ 2147483647 w 646"/>
              <a:gd name="T33" fmla="*/ 0 h 576"/>
              <a:gd name="T34" fmla="*/ 2147483647 w 646"/>
              <a:gd name="T35" fmla="*/ 2147483647 h 576"/>
              <a:gd name="T36" fmla="*/ 2147483647 w 646"/>
              <a:gd name="T37" fmla="*/ 2147483647 h 576"/>
              <a:gd name="T38" fmla="*/ 2147483647 w 646"/>
              <a:gd name="T39" fmla="*/ 2147483647 h 576"/>
              <a:gd name="T40" fmla="*/ 2147483647 w 646"/>
              <a:gd name="T41" fmla="*/ 2147483647 h 576"/>
              <a:gd name="T42" fmla="*/ 2147483647 w 646"/>
              <a:gd name="T43" fmla="*/ 2147483647 h 576"/>
              <a:gd name="T44" fmla="*/ 2147483647 w 646"/>
              <a:gd name="T45" fmla="*/ 2147483647 h 576"/>
              <a:gd name="T46" fmla="*/ 2147483647 w 646"/>
              <a:gd name="T47" fmla="*/ 2147483647 h 576"/>
              <a:gd name="T48" fmla="*/ 2147483647 w 646"/>
              <a:gd name="T49" fmla="*/ 2147483647 h 576"/>
              <a:gd name="T50" fmla="*/ 2147483647 w 646"/>
              <a:gd name="T51" fmla="*/ 2147483647 h 576"/>
              <a:gd name="T52" fmla="*/ 2147483647 w 646"/>
              <a:gd name="T53" fmla="*/ 2147483647 h 576"/>
              <a:gd name="T54" fmla="*/ 2147483647 w 646"/>
              <a:gd name="T55" fmla="*/ 2147483647 h 576"/>
              <a:gd name="T56" fmla="*/ 2147483647 w 646"/>
              <a:gd name="T57" fmla="*/ 2147483647 h 576"/>
              <a:gd name="T58" fmla="*/ 2147483647 w 646"/>
              <a:gd name="T59" fmla="*/ 2147483647 h 576"/>
              <a:gd name="T60" fmla="*/ 2147483647 w 646"/>
              <a:gd name="T61" fmla="*/ 2147483647 h 576"/>
              <a:gd name="T62" fmla="*/ 2147483647 w 646"/>
              <a:gd name="T63" fmla="*/ 2147483647 h 576"/>
              <a:gd name="T64" fmla="*/ 2147483647 w 646"/>
              <a:gd name="T65" fmla="*/ 2147483647 h 576"/>
              <a:gd name="T66" fmla="*/ 0 w 646"/>
              <a:gd name="T67" fmla="*/ 2147483647 h 57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46"/>
              <a:gd name="T103" fmla="*/ 0 h 576"/>
              <a:gd name="T104" fmla="*/ 646 w 646"/>
              <a:gd name="T105" fmla="*/ 576 h 57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46" h="576">
                <a:moveTo>
                  <a:pt x="0" y="288"/>
                </a:moveTo>
                <a:lnTo>
                  <a:pt x="0" y="273"/>
                </a:lnTo>
                <a:lnTo>
                  <a:pt x="2" y="257"/>
                </a:lnTo>
                <a:lnTo>
                  <a:pt x="3" y="244"/>
                </a:lnTo>
                <a:lnTo>
                  <a:pt x="5" y="229"/>
                </a:lnTo>
                <a:lnTo>
                  <a:pt x="9" y="215"/>
                </a:lnTo>
                <a:lnTo>
                  <a:pt x="13" y="202"/>
                </a:lnTo>
                <a:lnTo>
                  <a:pt x="19" y="188"/>
                </a:lnTo>
                <a:lnTo>
                  <a:pt x="25" y="175"/>
                </a:lnTo>
                <a:lnTo>
                  <a:pt x="30" y="163"/>
                </a:lnTo>
                <a:lnTo>
                  <a:pt x="38" y="150"/>
                </a:lnTo>
                <a:lnTo>
                  <a:pt x="46" y="138"/>
                </a:lnTo>
                <a:lnTo>
                  <a:pt x="55" y="127"/>
                </a:lnTo>
                <a:lnTo>
                  <a:pt x="63" y="115"/>
                </a:lnTo>
                <a:lnTo>
                  <a:pt x="73" y="104"/>
                </a:lnTo>
                <a:lnTo>
                  <a:pt x="84" y="94"/>
                </a:lnTo>
                <a:lnTo>
                  <a:pt x="94" y="85"/>
                </a:lnTo>
                <a:lnTo>
                  <a:pt x="105" y="75"/>
                </a:lnTo>
                <a:lnTo>
                  <a:pt x="117" y="65"/>
                </a:lnTo>
                <a:lnTo>
                  <a:pt x="130" y="58"/>
                </a:lnTo>
                <a:lnTo>
                  <a:pt x="142" y="48"/>
                </a:lnTo>
                <a:lnTo>
                  <a:pt x="155" y="42"/>
                </a:lnTo>
                <a:lnTo>
                  <a:pt x="168" y="35"/>
                </a:lnTo>
                <a:lnTo>
                  <a:pt x="182" y="29"/>
                </a:lnTo>
                <a:lnTo>
                  <a:pt x="197" y="23"/>
                </a:lnTo>
                <a:lnTo>
                  <a:pt x="211" y="17"/>
                </a:lnTo>
                <a:lnTo>
                  <a:pt x="226" y="13"/>
                </a:lnTo>
                <a:lnTo>
                  <a:pt x="241" y="10"/>
                </a:lnTo>
                <a:lnTo>
                  <a:pt x="257" y="6"/>
                </a:lnTo>
                <a:lnTo>
                  <a:pt x="274" y="4"/>
                </a:lnTo>
                <a:lnTo>
                  <a:pt x="289" y="2"/>
                </a:lnTo>
                <a:lnTo>
                  <a:pt x="307" y="0"/>
                </a:lnTo>
                <a:lnTo>
                  <a:pt x="322" y="0"/>
                </a:lnTo>
                <a:lnTo>
                  <a:pt x="339" y="0"/>
                </a:lnTo>
                <a:lnTo>
                  <a:pt x="356" y="2"/>
                </a:lnTo>
                <a:lnTo>
                  <a:pt x="372" y="4"/>
                </a:lnTo>
                <a:lnTo>
                  <a:pt x="387" y="6"/>
                </a:lnTo>
                <a:lnTo>
                  <a:pt x="404" y="10"/>
                </a:lnTo>
                <a:lnTo>
                  <a:pt x="420" y="13"/>
                </a:lnTo>
                <a:lnTo>
                  <a:pt x="433" y="17"/>
                </a:lnTo>
                <a:lnTo>
                  <a:pt x="449" y="23"/>
                </a:lnTo>
                <a:lnTo>
                  <a:pt x="462" y="29"/>
                </a:lnTo>
                <a:lnTo>
                  <a:pt x="477" y="35"/>
                </a:lnTo>
                <a:lnTo>
                  <a:pt x="491" y="42"/>
                </a:lnTo>
                <a:lnTo>
                  <a:pt x="504" y="48"/>
                </a:lnTo>
                <a:lnTo>
                  <a:pt x="516" y="58"/>
                </a:lnTo>
                <a:lnTo>
                  <a:pt x="529" y="65"/>
                </a:lnTo>
                <a:lnTo>
                  <a:pt x="541" y="75"/>
                </a:lnTo>
                <a:lnTo>
                  <a:pt x="552" y="85"/>
                </a:lnTo>
                <a:lnTo>
                  <a:pt x="562" y="94"/>
                </a:lnTo>
                <a:lnTo>
                  <a:pt x="571" y="104"/>
                </a:lnTo>
                <a:lnTo>
                  <a:pt x="581" y="115"/>
                </a:lnTo>
                <a:lnTo>
                  <a:pt x="591" y="127"/>
                </a:lnTo>
                <a:lnTo>
                  <a:pt x="600" y="138"/>
                </a:lnTo>
                <a:lnTo>
                  <a:pt x="608" y="150"/>
                </a:lnTo>
                <a:lnTo>
                  <a:pt x="614" y="163"/>
                </a:lnTo>
                <a:lnTo>
                  <a:pt x="621" y="175"/>
                </a:lnTo>
                <a:lnTo>
                  <a:pt x="627" y="188"/>
                </a:lnTo>
                <a:lnTo>
                  <a:pt x="631" y="202"/>
                </a:lnTo>
                <a:lnTo>
                  <a:pt x="637" y="215"/>
                </a:lnTo>
                <a:lnTo>
                  <a:pt x="639" y="229"/>
                </a:lnTo>
                <a:lnTo>
                  <a:pt x="642" y="244"/>
                </a:lnTo>
                <a:lnTo>
                  <a:pt x="644" y="257"/>
                </a:lnTo>
                <a:lnTo>
                  <a:pt x="646" y="273"/>
                </a:lnTo>
                <a:lnTo>
                  <a:pt x="646" y="288"/>
                </a:lnTo>
                <a:lnTo>
                  <a:pt x="646" y="576"/>
                </a:lnTo>
                <a:lnTo>
                  <a:pt x="0" y="576"/>
                </a:lnTo>
                <a:lnTo>
                  <a:pt x="0" y="288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1433" tIns="45717" rIns="91433" bIns="45717"/>
          <a:lstStyle/>
          <a:p>
            <a:pPr algn="ctr" eaLnBrk="0" hangingPunct="0">
              <a:buFont typeface="Marlett" pitchFamily="2" charset="2"/>
              <a:buNone/>
              <a:defRPr/>
            </a:pPr>
            <a:endParaRPr lang="en-US" b="1" u="none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095" name="Rectangle 81"/>
          <p:cNvSpPr>
            <a:spLocks noChangeArrowheads="1"/>
          </p:cNvSpPr>
          <p:nvPr/>
        </p:nvSpPr>
        <p:spPr bwMode="auto">
          <a:xfrm>
            <a:off x="4857750" y="2411336"/>
            <a:ext cx="349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buFont typeface="Marlett" pitchFamily="2" charset="2"/>
              <a:buNone/>
              <a:defRPr/>
            </a:pPr>
            <a:r>
              <a:rPr lang="en-US" sz="1000" b="1" u="none" dirty="0">
                <a:solidFill>
                  <a:srgbClr val="002060"/>
                </a:solidFill>
                <a:latin typeface="Arial"/>
              </a:rPr>
              <a:t> </a:t>
            </a:r>
            <a:endParaRPr lang="en-US" sz="2800" b="1" u="none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105" name="Rectangle 63"/>
          <p:cNvSpPr>
            <a:spLocks noChangeArrowheads="1"/>
          </p:cNvSpPr>
          <p:nvPr/>
        </p:nvSpPr>
        <p:spPr bwMode="auto">
          <a:xfrm>
            <a:off x="6680200" y="1261435"/>
            <a:ext cx="16033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buFont typeface="Marlett" pitchFamily="2" charset="2"/>
              <a:buNone/>
              <a:defRPr/>
            </a:pPr>
            <a:r>
              <a:rPr lang="en-US" sz="1800" b="1" u="none" dirty="0">
                <a:solidFill>
                  <a:srgbClr val="002060"/>
                </a:solidFill>
                <a:latin typeface="Arial"/>
              </a:rPr>
              <a:t>ANAEROBIC</a:t>
            </a:r>
            <a:br>
              <a:rPr lang="en-US" sz="1800" b="1" u="none" dirty="0">
                <a:solidFill>
                  <a:srgbClr val="002060"/>
                </a:solidFill>
                <a:latin typeface="Arial"/>
              </a:rPr>
            </a:br>
            <a:r>
              <a:rPr lang="en-US" sz="1800" b="1" u="none" dirty="0">
                <a:solidFill>
                  <a:srgbClr val="002060"/>
                </a:solidFill>
                <a:latin typeface="Arial"/>
              </a:rPr>
              <a:t> DIGESTION</a:t>
            </a:r>
            <a:br>
              <a:rPr lang="en-US" sz="1800" b="1" u="none" dirty="0">
                <a:solidFill>
                  <a:srgbClr val="002060"/>
                </a:solidFill>
                <a:latin typeface="Arial"/>
              </a:rPr>
            </a:br>
            <a:r>
              <a:rPr lang="en-US" sz="1800" b="1" u="none" dirty="0">
                <a:solidFill>
                  <a:srgbClr val="002060"/>
                </a:solidFill>
                <a:latin typeface="Arial"/>
              </a:rPr>
              <a:t> GAS HOLDER</a:t>
            </a:r>
          </a:p>
        </p:txBody>
      </p:sp>
      <p:grpSp>
        <p:nvGrpSpPr>
          <p:cNvPr id="2" name="Group 123"/>
          <p:cNvGrpSpPr/>
          <p:nvPr/>
        </p:nvGrpSpPr>
        <p:grpSpPr>
          <a:xfrm>
            <a:off x="490538" y="858210"/>
            <a:ext cx="8301037" cy="3107253"/>
            <a:chOff x="490538" y="922338"/>
            <a:chExt cx="8301037" cy="3107253"/>
          </a:xfrm>
        </p:grpSpPr>
        <p:sp>
          <p:nvSpPr>
            <p:cNvPr id="2051" name="Line 7"/>
            <p:cNvSpPr>
              <a:spLocks noChangeShapeType="1"/>
            </p:cNvSpPr>
            <p:nvPr/>
          </p:nvSpPr>
          <p:spPr bwMode="auto">
            <a:xfrm flipH="1">
              <a:off x="1168400" y="2006600"/>
              <a:ext cx="169863" cy="3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52" name="Line 8"/>
            <p:cNvSpPr>
              <a:spLocks noChangeShapeType="1"/>
            </p:cNvSpPr>
            <p:nvPr/>
          </p:nvSpPr>
          <p:spPr bwMode="auto">
            <a:xfrm flipH="1">
              <a:off x="1335088" y="2027238"/>
              <a:ext cx="625475" cy="1587"/>
            </a:xfrm>
            <a:prstGeom prst="line">
              <a:avLst/>
            </a:prstGeom>
            <a:noFill/>
            <a:ln w="41275">
              <a:solidFill>
                <a:srgbClr val="808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53" name="Freeform 9"/>
            <p:cNvSpPr>
              <a:spLocks/>
            </p:cNvSpPr>
            <p:nvPr/>
          </p:nvSpPr>
          <p:spPr bwMode="auto">
            <a:xfrm>
              <a:off x="490538" y="1482725"/>
              <a:ext cx="950912" cy="787400"/>
            </a:xfrm>
            <a:custGeom>
              <a:avLst/>
              <a:gdLst>
                <a:gd name="T0" fmla="*/ 2147483647 w 945"/>
                <a:gd name="T1" fmla="*/ 2147483647 h 784"/>
                <a:gd name="T2" fmla="*/ 2147483647 w 945"/>
                <a:gd name="T3" fmla="*/ 2147483647 h 784"/>
                <a:gd name="T4" fmla="*/ 2147483647 w 945"/>
                <a:gd name="T5" fmla="*/ 2147483647 h 784"/>
                <a:gd name="T6" fmla="*/ 2147483647 w 945"/>
                <a:gd name="T7" fmla="*/ 2147483647 h 784"/>
                <a:gd name="T8" fmla="*/ 2147483647 w 945"/>
                <a:gd name="T9" fmla="*/ 2147483647 h 784"/>
                <a:gd name="T10" fmla="*/ 2147483647 w 945"/>
                <a:gd name="T11" fmla="*/ 2147483647 h 784"/>
                <a:gd name="T12" fmla="*/ 2147483647 w 945"/>
                <a:gd name="T13" fmla="*/ 2147483647 h 784"/>
                <a:gd name="T14" fmla="*/ 2147483647 w 945"/>
                <a:gd name="T15" fmla="*/ 2147483647 h 784"/>
                <a:gd name="T16" fmla="*/ 2147483647 w 945"/>
                <a:gd name="T17" fmla="*/ 2147483647 h 784"/>
                <a:gd name="T18" fmla="*/ 2147483647 w 945"/>
                <a:gd name="T19" fmla="*/ 2147483647 h 784"/>
                <a:gd name="T20" fmla="*/ 2147483647 w 945"/>
                <a:gd name="T21" fmla="*/ 2147483647 h 784"/>
                <a:gd name="T22" fmla="*/ 2147483647 w 945"/>
                <a:gd name="T23" fmla="*/ 2147483647 h 784"/>
                <a:gd name="T24" fmla="*/ 2147483647 w 945"/>
                <a:gd name="T25" fmla="*/ 2147483647 h 784"/>
                <a:gd name="T26" fmla="*/ 2147483647 w 945"/>
                <a:gd name="T27" fmla="*/ 2147483647 h 784"/>
                <a:gd name="T28" fmla="*/ 2147483647 w 945"/>
                <a:gd name="T29" fmla="*/ 2147483647 h 784"/>
                <a:gd name="T30" fmla="*/ 2147483647 w 945"/>
                <a:gd name="T31" fmla="*/ 2147483647 h 784"/>
                <a:gd name="T32" fmla="*/ 2147483647 w 945"/>
                <a:gd name="T33" fmla="*/ 2147483647 h 784"/>
                <a:gd name="T34" fmla="*/ 0 w 945"/>
                <a:gd name="T35" fmla="*/ 2147483647 h 784"/>
                <a:gd name="T36" fmla="*/ 2147483647 w 945"/>
                <a:gd name="T37" fmla="*/ 2147483647 h 784"/>
                <a:gd name="T38" fmla="*/ 2147483647 w 945"/>
                <a:gd name="T39" fmla="*/ 2147483647 h 784"/>
                <a:gd name="T40" fmla="*/ 2147483647 w 945"/>
                <a:gd name="T41" fmla="*/ 2147483647 h 784"/>
                <a:gd name="T42" fmla="*/ 2147483647 w 945"/>
                <a:gd name="T43" fmla="*/ 2147483647 h 784"/>
                <a:gd name="T44" fmla="*/ 2147483647 w 945"/>
                <a:gd name="T45" fmla="*/ 2147483647 h 784"/>
                <a:gd name="T46" fmla="*/ 2147483647 w 945"/>
                <a:gd name="T47" fmla="*/ 2147483647 h 784"/>
                <a:gd name="T48" fmla="*/ 2147483647 w 945"/>
                <a:gd name="T49" fmla="*/ 2147483647 h 784"/>
                <a:gd name="T50" fmla="*/ 2147483647 w 945"/>
                <a:gd name="T51" fmla="*/ 2147483647 h 784"/>
                <a:gd name="T52" fmla="*/ 2147483647 w 945"/>
                <a:gd name="T53" fmla="*/ 2147483647 h 784"/>
                <a:gd name="T54" fmla="*/ 2147483647 w 945"/>
                <a:gd name="T55" fmla="*/ 2147483647 h 784"/>
                <a:gd name="T56" fmla="*/ 2147483647 w 945"/>
                <a:gd name="T57" fmla="*/ 2147483647 h 784"/>
                <a:gd name="T58" fmla="*/ 2147483647 w 945"/>
                <a:gd name="T59" fmla="*/ 0 h 784"/>
                <a:gd name="T60" fmla="*/ 2147483647 w 945"/>
                <a:gd name="T61" fmla="*/ 2147483647 h 784"/>
                <a:gd name="T62" fmla="*/ 2147483647 w 945"/>
                <a:gd name="T63" fmla="*/ 2147483647 h 784"/>
                <a:gd name="T64" fmla="*/ 2147483647 w 945"/>
                <a:gd name="T65" fmla="*/ 2147483647 h 784"/>
                <a:gd name="T66" fmla="*/ 2147483647 w 945"/>
                <a:gd name="T67" fmla="*/ 2147483647 h 784"/>
                <a:gd name="T68" fmla="*/ 2147483647 w 945"/>
                <a:gd name="T69" fmla="*/ 2147483647 h 784"/>
                <a:gd name="T70" fmla="*/ 2147483647 w 945"/>
                <a:gd name="T71" fmla="*/ 2147483647 h 784"/>
                <a:gd name="T72" fmla="*/ 2147483647 w 945"/>
                <a:gd name="T73" fmla="*/ 2147483647 h 784"/>
                <a:gd name="T74" fmla="*/ 2147483647 w 945"/>
                <a:gd name="T75" fmla="*/ 2147483647 h 784"/>
                <a:gd name="T76" fmla="*/ 2147483647 w 945"/>
                <a:gd name="T77" fmla="*/ 2147483647 h 784"/>
                <a:gd name="T78" fmla="*/ 2147483647 w 945"/>
                <a:gd name="T79" fmla="*/ 2147483647 h 784"/>
                <a:gd name="T80" fmla="*/ 2147483647 w 945"/>
                <a:gd name="T81" fmla="*/ 2147483647 h 784"/>
                <a:gd name="T82" fmla="*/ 2147483647 w 945"/>
                <a:gd name="T83" fmla="*/ 2147483647 h 784"/>
                <a:gd name="T84" fmla="*/ 2147483647 w 945"/>
                <a:gd name="T85" fmla="*/ 2147483647 h 7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45"/>
                <a:gd name="T130" fmla="*/ 0 h 784"/>
                <a:gd name="T131" fmla="*/ 945 w 945"/>
                <a:gd name="T132" fmla="*/ 784 h 7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45" h="784">
                  <a:moveTo>
                    <a:pt x="901" y="640"/>
                  </a:moveTo>
                  <a:lnTo>
                    <a:pt x="888" y="661"/>
                  </a:lnTo>
                  <a:lnTo>
                    <a:pt x="875" y="683"/>
                  </a:lnTo>
                  <a:lnTo>
                    <a:pt x="859" y="700"/>
                  </a:lnTo>
                  <a:lnTo>
                    <a:pt x="842" y="717"/>
                  </a:lnTo>
                  <a:lnTo>
                    <a:pt x="827" y="731"/>
                  </a:lnTo>
                  <a:lnTo>
                    <a:pt x="809" y="744"/>
                  </a:lnTo>
                  <a:lnTo>
                    <a:pt x="792" y="756"/>
                  </a:lnTo>
                  <a:lnTo>
                    <a:pt x="773" y="765"/>
                  </a:lnTo>
                  <a:lnTo>
                    <a:pt x="765" y="769"/>
                  </a:lnTo>
                  <a:lnTo>
                    <a:pt x="756" y="773"/>
                  </a:lnTo>
                  <a:lnTo>
                    <a:pt x="746" y="777"/>
                  </a:lnTo>
                  <a:lnTo>
                    <a:pt x="738" y="779"/>
                  </a:lnTo>
                  <a:lnTo>
                    <a:pt x="729" y="781"/>
                  </a:lnTo>
                  <a:lnTo>
                    <a:pt x="719" y="782"/>
                  </a:lnTo>
                  <a:lnTo>
                    <a:pt x="711" y="782"/>
                  </a:lnTo>
                  <a:lnTo>
                    <a:pt x="702" y="784"/>
                  </a:lnTo>
                  <a:lnTo>
                    <a:pt x="694" y="784"/>
                  </a:lnTo>
                  <a:lnTo>
                    <a:pt x="685" y="782"/>
                  </a:lnTo>
                  <a:lnTo>
                    <a:pt x="677" y="782"/>
                  </a:lnTo>
                  <a:lnTo>
                    <a:pt x="669" y="781"/>
                  </a:lnTo>
                  <a:lnTo>
                    <a:pt x="662" y="779"/>
                  </a:lnTo>
                  <a:lnTo>
                    <a:pt x="652" y="775"/>
                  </a:lnTo>
                  <a:lnTo>
                    <a:pt x="644" y="773"/>
                  </a:lnTo>
                  <a:lnTo>
                    <a:pt x="639" y="769"/>
                  </a:lnTo>
                  <a:lnTo>
                    <a:pt x="65" y="437"/>
                  </a:lnTo>
                  <a:lnTo>
                    <a:pt x="59" y="431"/>
                  </a:lnTo>
                  <a:lnTo>
                    <a:pt x="51" y="427"/>
                  </a:lnTo>
                  <a:lnTo>
                    <a:pt x="40" y="415"/>
                  </a:lnTo>
                  <a:lnTo>
                    <a:pt x="28" y="402"/>
                  </a:lnTo>
                  <a:lnTo>
                    <a:pt x="19" y="387"/>
                  </a:lnTo>
                  <a:lnTo>
                    <a:pt x="13" y="371"/>
                  </a:lnTo>
                  <a:lnTo>
                    <a:pt x="7" y="354"/>
                  </a:lnTo>
                  <a:lnTo>
                    <a:pt x="3" y="335"/>
                  </a:lnTo>
                  <a:lnTo>
                    <a:pt x="0" y="315"/>
                  </a:lnTo>
                  <a:lnTo>
                    <a:pt x="0" y="296"/>
                  </a:lnTo>
                  <a:lnTo>
                    <a:pt x="2" y="275"/>
                  </a:lnTo>
                  <a:lnTo>
                    <a:pt x="3" y="254"/>
                  </a:lnTo>
                  <a:lnTo>
                    <a:pt x="9" y="233"/>
                  </a:lnTo>
                  <a:lnTo>
                    <a:pt x="15" y="210"/>
                  </a:lnTo>
                  <a:lnTo>
                    <a:pt x="23" y="189"/>
                  </a:lnTo>
                  <a:lnTo>
                    <a:pt x="32" y="166"/>
                  </a:lnTo>
                  <a:lnTo>
                    <a:pt x="46" y="144"/>
                  </a:lnTo>
                  <a:lnTo>
                    <a:pt x="57" y="123"/>
                  </a:lnTo>
                  <a:lnTo>
                    <a:pt x="73" y="104"/>
                  </a:lnTo>
                  <a:lnTo>
                    <a:pt x="88" y="85"/>
                  </a:lnTo>
                  <a:lnTo>
                    <a:pt x="103" y="70"/>
                  </a:lnTo>
                  <a:lnTo>
                    <a:pt x="120" y="54"/>
                  </a:lnTo>
                  <a:lnTo>
                    <a:pt x="136" y="41"/>
                  </a:lnTo>
                  <a:lnTo>
                    <a:pt x="155" y="29"/>
                  </a:lnTo>
                  <a:lnTo>
                    <a:pt x="172" y="20"/>
                  </a:lnTo>
                  <a:lnTo>
                    <a:pt x="182" y="16"/>
                  </a:lnTo>
                  <a:lnTo>
                    <a:pt x="190" y="12"/>
                  </a:lnTo>
                  <a:lnTo>
                    <a:pt x="199" y="10"/>
                  </a:lnTo>
                  <a:lnTo>
                    <a:pt x="209" y="6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4" y="2"/>
                  </a:lnTo>
                  <a:lnTo>
                    <a:pt x="243" y="0"/>
                  </a:lnTo>
                  <a:lnTo>
                    <a:pt x="251" y="0"/>
                  </a:lnTo>
                  <a:lnTo>
                    <a:pt x="261" y="2"/>
                  </a:lnTo>
                  <a:lnTo>
                    <a:pt x="268" y="2"/>
                  </a:lnTo>
                  <a:lnTo>
                    <a:pt x="278" y="4"/>
                  </a:lnTo>
                  <a:lnTo>
                    <a:pt x="285" y="6"/>
                  </a:lnTo>
                  <a:lnTo>
                    <a:pt x="293" y="10"/>
                  </a:lnTo>
                  <a:lnTo>
                    <a:pt x="301" y="14"/>
                  </a:lnTo>
                  <a:lnTo>
                    <a:pt x="309" y="18"/>
                  </a:lnTo>
                  <a:lnTo>
                    <a:pt x="880" y="350"/>
                  </a:lnTo>
                  <a:lnTo>
                    <a:pt x="888" y="354"/>
                  </a:lnTo>
                  <a:lnTo>
                    <a:pt x="894" y="358"/>
                  </a:lnTo>
                  <a:lnTo>
                    <a:pt x="907" y="369"/>
                  </a:lnTo>
                  <a:lnTo>
                    <a:pt x="917" y="383"/>
                  </a:lnTo>
                  <a:lnTo>
                    <a:pt x="926" y="398"/>
                  </a:lnTo>
                  <a:lnTo>
                    <a:pt x="934" y="414"/>
                  </a:lnTo>
                  <a:lnTo>
                    <a:pt x="940" y="431"/>
                  </a:lnTo>
                  <a:lnTo>
                    <a:pt x="944" y="450"/>
                  </a:lnTo>
                  <a:lnTo>
                    <a:pt x="945" y="469"/>
                  </a:lnTo>
                  <a:lnTo>
                    <a:pt x="945" y="488"/>
                  </a:lnTo>
                  <a:lnTo>
                    <a:pt x="944" y="510"/>
                  </a:lnTo>
                  <a:lnTo>
                    <a:pt x="942" y="531"/>
                  </a:lnTo>
                  <a:lnTo>
                    <a:pt x="938" y="554"/>
                  </a:lnTo>
                  <a:lnTo>
                    <a:pt x="930" y="575"/>
                  </a:lnTo>
                  <a:lnTo>
                    <a:pt x="922" y="598"/>
                  </a:lnTo>
                  <a:lnTo>
                    <a:pt x="913" y="619"/>
                  </a:lnTo>
                  <a:lnTo>
                    <a:pt x="901" y="64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54" name="Freeform 10"/>
            <p:cNvSpPr>
              <a:spLocks/>
            </p:cNvSpPr>
            <p:nvPr/>
          </p:nvSpPr>
          <p:spPr bwMode="auto">
            <a:xfrm>
              <a:off x="490538" y="1482725"/>
              <a:ext cx="950912" cy="787400"/>
            </a:xfrm>
            <a:custGeom>
              <a:avLst/>
              <a:gdLst>
                <a:gd name="T0" fmla="*/ 2147483647 w 945"/>
                <a:gd name="T1" fmla="*/ 2147483647 h 784"/>
                <a:gd name="T2" fmla="*/ 2147483647 w 945"/>
                <a:gd name="T3" fmla="*/ 2147483647 h 784"/>
                <a:gd name="T4" fmla="*/ 2147483647 w 945"/>
                <a:gd name="T5" fmla="*/ 2147483647 h 784"/>
                <a:gd name="T6" fmla="*/ 2147483647 w 945"/>
                <a:gd name="T7" fmla="*/ 2147483647 h 784"/>
                <a:gd name="T8" fmla="*/ 2147483647 w 945"/>
                <a:gd name="T9" fmla="*/ 2147483647 h 784"/>
                <a:gd name="T10" fmla="*/ 2147483647 w 945"/>
                <a:gd name="T11" fmla="*/ 2147483647 h 784"/>
                <a:gd name="T12" fmla="*/ 2147483647 w 945"/>
                <a:gd name="T13" fmla="*/ 2147483647 h 784"/>
                <a:gd name="T14" fmla="*/ 2147483647 w 945"/>
                <a:gd name="T15" fmla="*/ 2147483647 h 784"/>
                <a:gd name="T16" fmla="*/ 2147483647 w 945"/>
                <a:gd name="T17" fmla="*/ 2147483647 h 784"/>
                <a:gd name="T18" fmla="*/ 2147483647 w 945"/>
                <a:gd name="T19" fmla="*/ 2147483647 h 784"/>
                <a:gd name="T20" fmla="*/ 2147483647 w 945"/>
                <a:gd name="T21" fmla="*/ 2147483647 h 784"/>
                <a:gd name="T22" fmla="*/ 2147483647 w 945"/>
                <a:gd name="T23" fmla="*/ 2147483647 h 784"/>
                <a:gd name="T24" fmla="*/ 2147483647 w 945"/>
                <a:gd name="T25" fmla="*/ 2147483647 h 784"/>
                <a:gd name="T26" fmla="*/ 2147483647 w 945"/>
                <a:gd name="T27" fmla="*/ 2147483647 h 784"/>
                <a:gd name="T28" fmla="*/ 2147483647 w 945"/>
                <a:gd name="T29" fmla="*/ 2147483647 h 784"/>
                <a:gd name="T30" fmla="*/ 2147483647 w 945"/>
                <a:gd name="T31" fmla="*/ 2147483647 h 784"/>
                <a:gd name="T32" fmla="*/ 2147483647 w 945"/>
                <a:gd name="T33" fmla="*/ 2147483647 h 784"/>
                <a:gd name="T34" fmla="*/ 0 w 945"/>
                <a:gd name="T35" fmla="*/ 2147483647 h 784"/>
                <a:gd name="T36" fmla="*/ 2147483647 w 945"/>
                <a:gd name="T37" fmla="*/ 2147483647 h 784"/>
                <a:gd name="T38" fmla="*/ 2147483647 w 945"/>
                <a:gd name="T39" fmla="*/ 2147483647 h 784"/>
                <a:gd name="T40" fmla="*/ 2147483647 w 945"/>
                <a:gd name="T41" fmla="*/ 2147483647 h 784"/>
                <a:gd name="T42" fmla="*/ 2147483647 w 945"/>
                <a:gd name="T43" fmla="*/ 2147483647 h 784"/>
                <a:gd name="T44" fmla="*/ 2147483647 w 945"/>
                <a:gd name="T45" fmla="*/ 2147483647 h 784"/>
                <a:gd name="T46" fmla="*/ 2147483647 w 945"/>
                <a:gd name="T47" fmla="*/ 2147483647 h 784"/>
                <a:gd name="T48" fmla="*/ 2147483647 w 945"/>
                <a:gd name="T49" fmla="*/ 2147483647 h 784"/>
                <a:gd name="T50" fmla="*/ 2147483647 w 945"/>
                <a:gd name="T51" fmla="*/ 2147483647 h 784"/>
                <a:gd name="T52" fmla="*/ 2147483647 w 945"/>
                <a:gd name="T53" fmla="*/ 2147483647 h 784"/>
                <a:gd name="T54" fmla="*/ 2147483647 w 945"/>
                <a:gd name="T55" fmla="*/ 2147483647 h 784"/>
                <a:gd name="T56" fmla="*/ 2147483647 w 945"/>
                <a:gd name="T57" fmla="*/ 2147483647 h 784"/>
                <a:gd name="T58" fmla="*/ 2147483647 w 945"/>
                <a:gd name="T59" fmla="*/ 0 h 784"/>
                <a:gd name="T60" fmla="*/ 2147483647 w 945"/>
                <a:gd name="T61" fmla="*/ 2147483647 h 784"/>
                <a:gd name="T62" fmla="*/ 2147483647 w 945"/>
                <a:gd name="T63" fmla="*/ 2147483647 h 784"/>
                <a:gd name="T64" fmla="*/ 2147483647 w 945"/>
                <a:gd name="T65" fmla="*/ 2147483647 h 784"/>
                <a:gd name="T66" fmla="*/ 2147483647 w 945"/>
                <a:gd name="T67" fmla="*/ 2147483647 h 784"/>
                <a:gd name="T68" fmla="*/ 2147483647 w 945"/>
                <a:gd name="T69" fmla="*/ 2147483647 h 784"/>
                <a:gd name="T70" fmla="*/ 2147483647 w 945"/>
                <a:gd name="T71" fmla="*/ 2147483647 h 784"/>
                <a:gd name="T72" fmla="*/ 2147483647 w 945"/>
                <a:gd name="T73" fmla="*/ 2147483647 h 784"/>
                <a:gd name="T74" fmla="*/ 2147483647 w 945"/>
                <a:gd name="T75" fmla="*/ 2147483647 h 784"/>
                <a:gd name="T76" fmla="*/ 2147483647 w 945"/>
                <a:gd name="T77" fmla="*/ 2147483647 h 784"/>
                <a:gd name="T78" fmla="*/ 2147483647 w 945"/>
                <a:gd name="T79" fmla="*/ 2147483647 h 784"/>
                <a:gd name="T80" fmla="*/ 2147483647 w 945"/>
                <a:gd name="T81" fmla="*/ 2147483647 h 784"/>
                <a:gd name="T82" fmla="*/ 2147483647 w 945"/>
                <a:gd name="T83" fmla="*/ 2147483647 h 784"/>
                <a:gd name="T84" fmla="*/ 2147483647 w 945"/>
                <a:gd name="T85" fmla="*/ 2147483647 h 7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45"/>
                <a:gd name="T130" fmla="*/ 0 h 784"/>
                <a:gd name="T131" fmla="*/ 945 w 945"/>
                <a:gd name="T132" fmla="*/ 784 h 7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45" h="784">
                  <a:moveTo>
                    <a:pt x="901" y="640"/>
                  </a:moveTo>
                  <a:lnTo>
                    <a:pt x="888" y="661"/>
                  </a:lnTo>
                  <a:lnTo>
                    <a:pt x="875" y="683"/>
                  </a:lnTo>
                  <a:lnTo>
                    <a:pt x="859" y="700"/>
                  </a:lnTo>
                  <a:lnTo>
                    <a:pt x="842" y="717"/>
                  </a:lnTo>
                  <a:lnTo>
                    <a:pt x="827" y="731"/>
                  </a:lnTo>
                  <a:lnTo>
                    <a:pt x="809" y="744"/>
                  </a:lnTo>
                  <a:lnTo>
                    <a:pt x="792" y="756"/>
                  </a:lnTo>
                  <a:lnTo>
                    <a:pt x="773" y="765"/>
                  </a:lnTo>
                  <a:lnTo>
                    <a:pt x="765" y="769"/>
                  </a:lnTo>
                  <a:lnTo>
                    <a:pt x="756" y="773"/>
                  </a:lnTo>
                  <a:lnTo>
                    <a:pt x="746" y="777"/>
                  </a:lnTo>
                  <a:lnTo>
                    <a:pt x="738" y="779"/>
                  </a:lnTo>
                  <a:lnTo>
                    <a:pt x="729" y="781"/>
                  </a:lnTo>
                  <a:lnTo>
                    <a:pt x="719" y="782"/>
                  </a:lnTo>
                  <a:lnTo>
                    <a:pt x="711" y="782"/>
                  </a:lnTo>
                  <a:lnTo>
                    <a:pt x="702" y="784"/>
                  </a:lnTo>
                  <a:lnTo>
                    <a:pt x="694" y="784"/>
                  </a:lnTo>
                  <a:lnTo>
                    <a:pt x="685" y="782"/>
                  </a:lnTo>
                  <a:lnTo>
                    <a:pt x="677" y="782"/>
                  </a:lnTo>
                  <a:lnTo>
                    <a:pt x="669" y="781"/>
                  </a:lnTo>
                  <a:lnTo>
                    <a:pt x="662" y="779"/>
                  </a:lnTo>
                  <a:lnTo>
                    <a:pt x="652" y="775"/>
                  </a:lnTo>
                  <a:lnTo>
                    <a:pt x="644" y="773"/>
                  </a:lnTo>
                  <a:lnTo>
                    <a:pt x="639" y="769"/>
                  </a:lnTo>
                  <a:lnTo>
                    <a:pt x="65" y="437"/>
                  </a:lnTo>
                  <a:lnTo>
                    <a:pt x="59" y="431"/>
                  </a:lnTo>
                  <a:lnTo>
                    <a:pt x="51" y="427"/>
                  </a:lnTo>
                  <a:lnTo>
                    <a:pt x="40" y="415"/>
                  </a:lnTo>
                  <a:lnTo>
                    <a:pt x="28" y="402"/>
                  </a:lnTo>
                  <a:lnTo>
                    <a:pt x="19" y="387"/>
                  </a:lnTo>
                  <a:lnTo>
                    <a:pt x="13" y="371"/>
                  </a:lnTo>
                  <a:lnTo>
                    <a:pt x="7" y="354"/>
                  </a:lnTo>
                  <a:lnTo>
                    <a:pt x="3" y="335"/>
                  </a:lnTo>
                  <a:lnTo>
                    <a:pt x="0" y="315"/>
                  </a:lnTo>
                  <a:lnTo>
                    <a:pt x="0" y="296"/>
                  </a:lnTo>
                  <a:lnTo>
                    <a:pt x="2" y="275"/>
                  </a:lnTo>
                  <a:lnTo>
                    <a:pt x="3" y="254"/>
                  </a:lnTo>
                  <a:lnTo>
                    <a:pt x="9" y="233"/>
                  </a:lnTo>
                  <a:lnTo>
                    <a:pt x="15" y="210"/>
                  </a:lnTo>
                  <a:lnTo>
                    <a:pt x="23" y="189"/>
                  </a:lnTo>
                  <a:lnTo>
                    <a:pt x="32" y="166"/>
                  </a:lnTo>
                  <a:lnTo>
                    <a:pt x="46" y="144"/>
                  </a:lnTo>
                  <a:lnTo>
                    <a:pt x="57" y="123"/>
                  </a:lnTo>
                  <a:lnTo>
                    <a:pt x="73" y="104"/>
                  </a:lnTo>
                  <a:lnTo>
                    <a:pt x="88" y="85"/>
                  </a:lnTo>
                  <a:lnTo>
                    <a:pt x="103" y="70"/>
                  </a:lnTo>
                  <a:lnTo>
                    <a:pt x="120" y="54"/>
                  </a:lnTo>
                  <a:lnTo>
                    <a:pt x="136" y="41"/>
                  </a:lnTo>
                  <a:lnTo>
                    <a:pt x="155" y="29"/>
                  </a:lnTo>
                  <a:lnTo>
                    <a:pt x="172" y="20"/>
                  </a:lnTo>
                  <a:lnTo>
                    <a:pt x="182" y="16"/>
                  </a:lnTo>
                  <a:lnTo>
                    <a:pt x="190" y="12"/>
                  </a:lnTo>
                  <a:lnTo>
                    <a:pt x="199" y="10"/>
                  </a:lnTo>
                  <a:lnTo>
                    <a:pt x="209" y="6"/>
                  </a:lnTo>
                  <a:lnTo>
                    <a:pt x="216" y="4"/>
                  </a:lnTo>
                  <a:lnTo>
                    <a:pt x="226" y="2"/>
                  </a:lnTo>
                  <a:lnTo>
                    <a:pt x="234" y="2"/>
                  </a:lnTo>
                  <a:lnTo>
                    <a:pt x="243" y="0"/>
                  </a:lnTo>
                  <a:lnTo>
                    <a:pt x="251" y="0"/>
                  </a:lnTo>
                  <a:lnTo>
                    <a:pt x="261" y="2"/>
                  </a:lnTo>
                  <a:lnTo>
                    <a:pt x="268" y="2"/>
                  </a:lnTo>
                  <a:lnTo>
                    <a:pt x="278" y="4"/>
                  </a:lnTo>
                  <a:lnTo>
                    <a:pt x="285" y="6"/>
                  </a:lnTo>
                  <a:lnTo>
                    <a:pt x="293" y="10"/>
                  </a:lnTo>
                  <a:lnTo>
                    <a:pt x="301" y="14"/>
                  </a:lnTo>
                  <a:lnTo>
                    <a:pt x="309" y="18"/>
                  </a:lnTo>
                  <a:lnTo>
                    <a:pt x="880" y="350"/>
                  </a:lnTo>
                  <a:lnTo>
                    <a:pt x="888" y="354"/>
                  </a:lnTo>
                  <a:lnTo>
                    <a:pt x="894" y="358"/>
                  </a:lnTo>
                  <a:lnTo>
                    <a:pt x="907" y="369"/>
                  </a:lnTo>
                  <a:lnTo>
                    <a:pt x="917" y="383"/>
                  </a:lnTo>
                  <a:lnTo>
                    <a:pt x="926" y="398"/>
                  </a:lnTo>
                  <a:lnTo>
                    <a:pt x="934" y="414"/>
                  </a:lnTo>
                  <a:lnTo>
                    <a:pt x="940" y="431"/>
                  </a:lnTo>
                  <a:lnTo>
                    <a:pt x="944" y="450"/>
                  </a:lnTo>
                  <a:lnTo>
                    <a:pt x="945" y="469"/>
                  </a:lnTo>
                  <a:lnTo>
                    <a:pt x="945" y="488"/>
                  </a:lnTo>
                  <a:lnTo>
                    <a:pt x="944" y="510"/>
                  </a:lnTo>
                  <a:lnTo>
                    <a:pt x="942" y="531"/>
                  </a:lnTo>
                  <a:lnTo>
                    <a:pt x="938" y="554"/>
                  </a:lnTo>
                  <a:lnTo>
                    <a:pt x="930" y="575"/>
                  </a:lnTo>
                  <a:lnTo>
                    <a:pt x="922" y="598"/>
                  </a:lnTo>
                  <a:lnTo>
                    <a:pt x="913" y="619"/>
                  </a:lnTo>
                  <a:lnTo>
                    <a:pt x="901" y="6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55" name="Freeform 11"/>
            <p:cNvSpPr>
              <a:spLocks/>
            </p:cNvSpPr>
            <p:nvPr/>
          </p:nvSpPr>
          <p:spPr bwMode="auto">
            <a:xfrm>
              <a:off x="1065213" y="1816100"/>
              <a:ext cx="309562" cy="438150"/>
            </a:xfrm>
            <a:custGeom>
              <a:avLst/>
              <a:gdLst>
                <a:gd name="T0" fmla="*/ 2147483647 w 309"/>
                <a:gd name="T1" fmla="*/ 2147483647 h 436"/>
                <a:gd name="T2" fmla="*/ 2147483647 w 309"/>
                <a:gd name="T3" fmla="*/ 2147483647 h 436"/>
                <a:gd name="T4" fmla="*/ 2147483647 w 309"/>
                <a:gd name="T5" fmla="*/ 2147483647 h 436"/>
                <a:gd name="T6" fmla="*/ 2147483647 w 309"/>
                <a:gd name="T7" fmla="*/ 2147483647 h 436"/>
                <a:gd name="T8" fmla="*/ 2147483647 w 309"/>
                <a:gd name="T9" fmla="*/ 2147483647 h 436"/>
                <a:gd name="T10" fmla="*/ 2147483647 w 309"/>
                <a:gd name="T11" fmla="*/ 2147483647 h 436"/>
                <a:gd name="T12" fmla="*/ 2147483647 w 309"/>
                <a:gd name="T13" fmla="*/ 2147483647 h 436"/>
                <a:gd name="T14" fmla="*/ 2147483647 w 309"/>
                <a:gd name="T15" fmla="*/ 2147483647 h 436"/>
                <a:gd name="T16" fmla="*/ 2147483647 w 309"/>
                <a:gd name="T17" fmla="*/ 2147483647 h 436"/>
                <a:gd name="T18" fmla="*/ 2147483647 w 309"/>
                <a:gd name="T19" fmla="*/ 2147483647 h 436"/>
                <a:gd name="T20" fmla="*/ 0 w 309"/>
                <a:gd name="T21" fmla="*/ 2147483647 h 436"/>
                <a:gd name="T22" fmla="*/ 2147483647 w 309"/>
                <a:gd name="T23" fmla="*/ 2147483647 h 436"/>
                <a:gd name="T24" fmla="*/ 2147483647 w 309"/>
                <a:gd name="T25" fmla="*/ 2147483647 h 436"/>
                <a:gd name="T26" fmla="*/ 2147483647 w 309"/>
                <a:gd name="T27" fmla="*/ 2147483647 h 436"/>
                <a:gd name="T28" fmla="*/ 2147483647 w 309"/>
                <a:gd name="T29" fmla="*/ 2147483647 h 436"/>
                <a:gd name="T30" fmla="*/ 2147483647 w 309"/>
                <a:gd name="T31" fmla="*/ 2147483647 h 436"/>
                <a:gd name="T32" fmla="*/ 2147483647 w 309"/>
                <a:gd name="T33" fmla="*/ 2147483647 h 436"/>
                <a:gd name="T34" fmla="*/ 2147483647 w 309"/>
                <a:gd name="T35" fmla="*/ 2147483647 h 436"/>
                <a:gd name="T36" fmla="*/ 2147483647 w 309"/>
                <a:gd name="T37" fmla="*/ 2147483647 h 436"/>
                <a:gd name="T38" fmla="*/ 2147483647 w 309"/>
                <a:gd name="T39" fmla="*/ 2147483647 h 436"/>
                <a:gd name="T40" fmla="*/ 2147483647 w 309"/>
                <a:gd name="T41" fmla="*/ 2147483647 h 436"/>
                <a:gd name="T42" fmla="*/ 2147483647 w 309"/>
                <a:gd name="T43" fmla="*/ 2147483647 h 436"/>
                <a:gd name="T44" fmla="*/ 2147483647 w 309"/>
                <a:gd name="T45" fmla="*/ 2147483647 h 436"/>
                <a:gd name="T46" fmla="*/ 2147483647 w 309"/>
                <a:gd name="T47" fmla="*/ 2147483647 h 436"/>
                <a:gd name="T48" fmla="*/ 2147483647 w 309"/>
                <a:gd name="T49" fmla="*/ 2147483647 h 436"/>
                <a:gd name="T50" fmla="*/ 2147483647 w 309"/>
                <a:gd name="T51" fmla="*/ 2147483647 h 436"/>
                <a:gd name="T52" fmla="*/ 2147483647 w 309"/>
                <a:gd name="T53" fmla="*/ 2147483647 h 436"/>
                <a:gd name="T54" fmla="*/ 2147483647 w 309"/>
                <a:gd name="T55" fmla="*/ 2147483647 h 436"/>
                <a:gd name="T56" fmla="*/ 2147483647 w 309"/>
                <a:gd name="T57" fmla="*/ 2147483647 h 436"/>
                <a:gd name="T58" fmla="*/ 2147483647 w 309"/>
                <a:gd name="T59" fmla="*/ 2147483647 h 436"/>
                <a:gd name="T60" fmla="*/ 2147483647 w 309"/>
                <a:gd name="T61" fmla="*/ 2147483647 h 436"/>
                <a:gd name="T62" fmla="*/ 2147483647 w 309"/>
                <a:gd name="T63" fmla="*/ 2147483647 h 436"/>
                <a:gd name="T64" fmla="*/ 2147483647 w 309"/>
                <a:gd name="T65" fmla="*/ 2147483647 h 436"/>
                <a:gd name="T66" fmla="*/ 2147483647 w 309"/>
                <a:gd name="T67" fmla="*/ 0 h 436"/>
                <a:gd name="T68" fmla="*/ 2147483647 w 309"/>
                <a:gd name="T69" fmla="*/ 0 h 436"/>
                <a:gd name="T70" fmla="*/ 2147483647 w 309"/>
                <a:gd name="T71" fmla="*/ 2147483647 h 436"/>
                <a:gd name="T72" fmla="*/ 2147483647 w 309"/>
                <a:gd name="T73" fmla="*/ 2147483647 h 436"/>
                <a:gd name="T74" fmla="*/ 2147483647 w 309"/>
                <a:gd name="T75" fmla="*/ 2147483647 h 436"/>
                <a:gd name="T76" fmla="*/ 2147483647 w 309"/>
                <a:gd name="T77" fmla="*/ 2147483647 h 436"/>
                <a:gd name="T78" fmla="*/ 2147483647 w 309"/>
                <a:gd name="T79" fmla="*/ 2147483647 h 436"/>
                <a:gd name="T80" fmla="*/ 2147483647 w 309"/>
                <a:gd name="T81" fmla="*/ 2147483647 h 436"/>
                <a:gd name="T82" fmla="*/ 2147483647 w 309"/>
                <a:gd name="T83" fmla="*/ 2147483647 h 4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9"/>
                <a:gd name="T127" fmla="*/ 0 h 436"/>
                <a:gd name="T128" fmla="*/ 309 w 309"/>
                <a:gd name="T129" fmla="*/ 436 h 4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9" h="436">
                  <a:moveTo>
                    <a:pt x="68" y="436"/>
                  </a:moveTo>
                  <a:lnTo>
                    <a:pt x="60" y="430"/>
                  </a:lnTo>
                  <a:lnTo>
                    <a:pt x="52" y="426"/>
                  </a:lnTo>
                  <a:lnTo>
                    <a:pt x="41" y="415"/>
                  </a:lnTo>
                  <a:lnTo>
                    <a:pt x="29" y="401"/>
                  </a:lnTo>
                  <a:lnTo>
                    <a:pt x="21" y="386"/>
                  </a:lnTo>
                  <a:lnTo>
                    <a:pt x="14" y="371"/>
                  </a:lnTo>
                  <a:lnTo>
                    <a:pt x="8" y="353"/>
                  </a:lnTo>
                  <a:lnTo>
                    <a:pt x="4" y="334"/>
                  </a:lnTo>
                  <a:lnTo>
                    <a:pt x="2" y="315"/>
                  </a:lnTo>
                  <a:lnTo>
                    <a:pt x="0" y="296"/>
                  </a:lnTo>
                  <a:lnTo>
                    <a:pt x="2" y="275"/>
                  </a:lnTo>
                  <a:lnTo>
                    <a:pt x="6" y="253"/>
                  </a:lnTo>
                  <a:lnTo>
                    <a:pt x="10" y="230"/>
                  </a:lnTo>
                  <a:lnTo>
                    <a:pt x="16" y="209"/>
                  </a:lnTo>
                  <a:lnTo>
                    <a:pt x="25" y="186"/>
                  </a:lnTo>
                  <a:lnTo>
                    <a:pt x="35" y="165"/>
                  </a:lnTo>
                  <a:lnTo>
                    <a:pt x="46" y="144"/>
                  </a:lnTo>
                  <a:lnTo>
                    <a:pt x="60" y="123"/>
                  </a:lnTo>
                  <a:lnTo>
                    <a:pt x="73" y="104"/>
                  </a:lnTo>
                  <a:lnTo>
                    <a:pt x="89" y="84"/>
                  </a:lnTo>
                  <a:lnTo>
                    <a:pt x="104" y="69"/>
                  </a:lnTo>
                  <a:lnTo>
                    <a:pt x="121" y="54"/>
                  </a:lnTo>
                  <a:lnTo>
                    <a:pt x="139" y="40"/>
                  </a:lnTo>
                  <a:lnTo>
                    <a:pt x="156" y="29"/>
                  </a:lnTo>
                  <a:lnTo>
                    <a:pt x="173" y="19"/>
                  </a:lnTo>
                  <a:lnTo>
                    <a:pt x="183" y="15"/>
                  </a:lnTo>
                  <a:lnTo>
                    <a:pt x="192" y="11"/>
                  </a:lnTo>
                  <a:lnTo>
                    <a:pt x="200" y="9"/>
                  </a:lnTo>
                  <a:lnTo>
                    <a:pt x="209" y="6"/>
                  </a:lnTo>
                  <a:lnTo>
                    <a:pt x="217" y="4"/>
                  </a:lnTo>
                  <a:lnTo>
                    <a:pt x="227" y="2"/>
                  </a:lnTo>
                  <a:lnTo>
                    <a:pt x="236" y="2"/>
                  </a:lnTo>
                  <a:lnTo>
                    <a:pt x="244" y="0"/>
                  </a:lnTo>
                  <a:lnTo>
                    <a:pt x="254" y="0"/>
                  </a:lnTo>
                  <a:lnTo>
                    <a:pt x="261" y="2"/>
                  </a:lnTo>
                  <a:lnTo>
                    <a:pt x="271" y="2"/>
                  </a:lnTo>
                  <a:lnTo>
                    <a:pt x="279" y="4"/>
                  </a:lnTo>
                  <a:lnTo>
                    <a:pt x="286" y="6"/>
                  </a:lnTo>
                  <a:lnTo>
                    <a:pt x="294" y="9"/>
                  </a:lnTo>
                  <a:lnTo>
                    <a:pt x="302" y="11"/>
                  </a:lnTo>
                  <a:lnTo>
                    <a:pt x="309" y="1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56" name="Freeform 12"/>
            <p:cNvSpPr>
              <a:spLocks noEditPoints="1"/>
            </p:cNvSpPr>
            <p:nvPr/>
          </p:nvSpPr>
          <p:spPr bwMode="auto">
            <a:xfrm>
              <a:off x="1063625" y="1822450"/>
              <a:ext cx="371475" cy="446088"/>
            </a:xfrm>
            <a:custGeom>
              <a:avLst/>
              <a:gdLst>
                <a:gd name="T0" fmla="*/ 2147483647 w 371"/>
                <a:gd name="T1" fmla="*/ 2147483647 h 443"/>
                <a:gd name="T2" fmla="*/ 2147483647 w 371"/>
                <a:gd name="T3" fmla="*/ 2147483647 h 443"/>
                <a:gd name="T4" fmla="*/ 2147483647 w 371"/>
                <a:gd name="T5" fmla="*/ 2147483647 h 443"/>
                <a:gd name="T6" fmla="*/ 2147483647 w 371"/>
                <a:gd name="T7" fmla="*/ 2147483647 h 443"/>
                <a:gd name="T8" fmla="*/ 2147483647 w 371"/>
                <a:gd name="T9" fmla="*/ 2147483647 h 443"/>
                <a:gd name="T10" fmla="*/ 2147483647 w 371"/>
                <a:gd name="T11" fmla="*/ 0 h 443"/>
                <a:gd name="T12" fmla="*/ 2147483647 w 371"/>
                <a:gd name="T13" fmla="*/ 2147483647 h 443"/>
                <a:gd name="T14" fmla="*/ 2147483647 w 371"/>
                <a:gd name="T15" fmla="*/ 2147483647 h 443"/>
                <a:gd name="T16" fmla="*/ 2147483647 w 371"/>
                <a:gd name="T17" fmla="*/ 2147483647 h 443"/>
                <a:gd name="T18" fmla="*/ 2147483647 w 371"/>
                <a:gd name="T19" fmla="*/ 2147483647 h 443"/>
                <a:gd name="T20" fmla="*/ 2147483647 w 371"/>
                <a:gd name="T21" fmla="*/ 2147483647 h 443"/>
                <a:gd name="T22" fmla="*/ 2147483647 w 371"/>
                <a:gd name="T23" fmla="*/ 2147483647 h 443"/>
                <a:gd name="T24" fmla="*/ 2147483647 w 371"/>
                <a:gd name="T25" fmla="*/ 2147483647 h 443"/>
                <a:gd name="T26" fmla="*/ 2147483647 w 371"/>
                <a:gd name="T27" fmla="*/ 2147483647 h 443"/>
                <a:gd name="T28" fmla="*/ 2147483647 w 371"/>
                <a:gd name="T29" fmla="*/ 2147483647 h 443"/>
                <a:gd name="T30" fmla="*/ 2147483647 w 371"/>
                <a:gd name="T31" fmla="*/ 2147483647 h 443"/>
                <a:gd name="T32" fmla="*/ 2147483647 w 371"/>
                <a:gd name="T33" fmla="*/ 2147483647 h 443"/>
                <a:gd name="T34" fmla="*/ 2147483647 w 371"/>
                <a:gd name="T35" fmla="*/ 2147483647 h 443"/>
                <a:gd name="T36" fmla="*/ 2147483647 w 371"/>
                <a:gd name="T37" fmla="*/ 2147483647 h 443"/>
                <a:gd name="T38" fmla="*/ 2147483647 w 371"/>
                <a:gd name="T39" fmla="*/ 2147483647 h 443"/>
                <a:gd name="T40" fmla="*/ 2147483647 w 371"/>
                <a:gd name="T41" fmla="*/ 2147483647 h 443"/>
                <a:gd name="T42" fmla="*/ 2147483647 w 371"/>
                <a:gd name="T43" fmla="*/ 2147483647 h 443"/>
                <a:gd name="T44" fmla="*/ 2147483647 w 371"/>
                <a:gd name="T45" fmla="*/ 2147483647 h 443"/>
                <a:gd name="T46" fmla="*/ 2147483647 w 371"/>
                <a:gd name="T47" fmla="*/ 2147483647 h 443"/>
                <a:gd name="T48" fmla="*/ 0 w 371"/>
                <a:gd name="T49" fmla="*/ 2147483647 h 443"/>
                <a:gd name="T50" fmla="*/ 2147483647 w 371"/>
                <a:gd name="T51" fmla="*/ 2147483647 h 443"/>
                <a:gd name="T52" fmla="*/ 2147483647 w 371"/>
                <a:gd name="T53" fmla="*/ 2147483647 h 443"/>
                <a:gd name="T54" fmla="*/ 2147483647 w 371"/>
                <a:gd name="T55" fmla="*/ 2147483647 h 443"/>
                <a:gd name="T56" fmla="*/ 2147483647 w 371"/>
                <a:gd name="T57" fmla="*/ 2147483647 h 443"/>
                <a:gd name="T58" fmla="*/ 2147483647 w 371"/>
                <a:gd name="T59" fmla="*/ 2147483647 h 443"/>
                <a:gd name="T60" fmla="*/ 2147483647 w 371"/>
                <a:gd name="T61" fmla="*/ 2147483647 h 443"/>
                <a:gd name="T62" fmla="*/ 2147483647 w 371"/>
                <a:gd name="T63" fmla="*/ 2147483647 h 443"/>
                <a:gd name="T64" fmla="*/ 2147483647 w 371"/>
                <a:gd name="T65" fmla="*/ 2147483647 h 443"/>
                <a:gd name="T66" fmla="*/ 2147483647 w 371"/>
                <a:gd name="T67" fmla="*/ 2147483647 h 443"/>
                <a:gd name="T68" fmla="*/ 2147483647 w 371"/>
                <a:gd name="T69" fmla="*/ 2147483647 h 443"/>
                <a:gd name="T70" fmla="*/ 2147483647 w 371"/>
                <a:gd name="T71" fmla="*/ 2147483647 h 443"/>
                <a:gd name="T72" fmla="*/ 2147483647 w 371"/>
                <a:gd name="T73" fmla="*/ 2147483647 h 443"/>
                <a:gd name="T74" fmla="*/ 2147483647 w 371"/>
                <a:gd name="T75" fmla="*/ 2147483647 h 443"/>
                <a:gd name="T76" fmla="*/ 2147483647 w 371"/>
                <a:gd name="T77" fmla="*/ 2147483647 h 443"/>
                <a:gd name="T78" fmla="*/ 2147483647 w 371"/>
                <a:gd name="T79" fmla="*/ 2147483647 h 443"/>
                <a:gd name="T80" fmla="*/ 2147483647 w 371"/>
                <a:gd name="T81" fmla="*/ 2147483647 h 443"/>
                <a:gd name="T82" fmla="*/ 2147483647 w 371"/>
                <a:gd name="T83" fmla="*/ 2147483647 h 443"/>
                <a:gd name="T84" fmla="*/ 2147483647 w 371"/>
                <a:gd name="T85" fmla="*/ 2147483647 h 443"/>
                <a:gd name="T86" fmla="*/ 2147483647 w 371"/>
                <a:gd name="T87" fmla="*/ 2147483647 h 443"/>
                <a:gd name="T88" fmla="*/ 2147483647 w 371"/>
                <a:gd name="T89" fmla="*/ 2147483647 h 443"/>
                <a:gd name="T90" fmla="*/ 2147483647 w 371"/>
                <a:gd name="T91" fmla="*/ 2147483647 h 443"/>
                <a:gd name="T92" fmla="*/ 2147483647 w 371"/>
                <a:gd name="T93" fmla="*/ 2147483647 h 443"/>
                <a:gd name="T94" fmla="*/ 2147483647 w 371"/>
                <a:gd name="T95" fmla="*/ 2147483647 h 443"/>
                <a:gd name="T96" fmla="*/ 2147483647 w 371"/>
                <a:gd name="T97" fmla="*/ 2147483647 h 443"/>
                <a:gd name="T98" fmla="*/ 2147483647 w 371"/>
                <a:gd name="T99" fmla="*/ 2147483647 h 4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71"/>
                <a:gd name="T151" fmla="*/ 0 h 443"/>
                <a:gd name="T152" fmla="*/ 371 w 371"/>
                <a:gd name="T153" fmla="*/ 443 h 4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71" h="443">
                  <a:moveTo>
                    <a:pt x="43" y="140"/>
                  </a:moveTo>
                  <a:lnTo>
                    <a:pt x="56" y="119"/>
                  </a:lnTo>
                  <a:lnTo>
                    <a:pt x="70" y="99"/>
                  </a:lnTo>
                  <a:lnTo>
                    <a:pt x="85" y="82"/>
                  </a:lnTo>
                  <a:lnTo>
                    <a:pt x="100" y="65"/>
                  </a:lnTo>
                  <a:lnTo>
                    <a:pt x="117" y="51"/>
                  </a:lnTo>
                  <a:lnTo>
                    <a:pt x="135" y="38"/>
                  </a:lnTo>
                  <a:lnTo>
                    <a:pt x="152" y="26"/>
                  </a:lnTo>
                  <a:lnTo>
                    <a:pt x="169" y="17"/>
                  </a:lnTo>
                  <a:lnTo>
                    <a:pt x="179" y="13"/>
                  </a:lnTo>
                  <a:lnTo>
                    <a:pt x="187" y="11"/>
                  </a:lnTo>
                  <a:lnTo>
                    <a:pt x="196" y="7"/>
                  </a:lnTo>
                  <a:lnTo>
                    <a:pt x="206" y="5"/>
                  </a:lnTo>
                  <a:lnTo>
                    <a:pt x="213" y="3"/>
                  </a:lnTo>
                  <a:lnTo>
                    <a:pt x="223" y="1"/>
                  </a:lnTo>
                  <a:lnTo>
                    <a:pt x="231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8" y="0"/>
                  </a:lnTo>
                  <a:lnTo>
                    <a:pt x="265" y="1"/>
                  </a:lnTo>
                  <a:lnTo>
                    <a:pt x="275" y="3"/>
                  </a:lnTo>
                  <a:lnTo>
                    <a:pt x="282" y="5"/>
                  </a:lnTo>
                  <a:lnTo>
                    <a:pt x="290" y="9"/>
                  </a:lnTo>
                  <a:lnTo>
                    <a:pt x="298" y="11"/>
                  </a:lnTo>
                  <a:lnTo>
                    <a:pt x="306" y="15"/>
                  </a:lnTo>
                  <a:lnTo>
                    <a:pt x="311" y="21"/>
                  </a:lnTo>
                  <a:lnTo>
                    <a:pt x="319" y="25"/>
                  </a:lnTo>
                  <a:lnTo>
                    <a:pt x="330" y="36"/>
                  </a:lnTo>
                  <a:lnTo>
                    <a:pt x="342" y="50"/>
                  </a:lnTo>
                  <a:lnTo>
                    <a:pt x="352" y="65"/>
                  </a:lnTo>
                  <a:lnTo>
                    <a:pt x="359" y="80"/>
                  </a:lnTo>
                  <a:lnTo>
                    <a:pt x="363" y="98"/>
                  </a:lnTo>
                  <a:lnTo>
                    <a:pt x="369" y="115"/>
                  </a:lnTo>
                  <a:lnTo>
                    <a:pt x="371" y="134"/>
                  </a:lnTo>
                  <a:lnTo>
                    <a:pt x="371" y="155"/>
                  </a:lnTo>
                  <a:lnTo>
                    <a:pt x="371" y="174"/>
                  </a:lnTo>
                  <a:lnTo>
                    <a:pt x="367" y="196"/>
                  </a:lnTo>
                  <a:lnTo>
                    <a:pt x="363" y="217"/>
                  </a:lnTo>
                  <a:lnTo>
                    <a:pt x="357" y="240"/>
                  </a:lnTo>
                  <a:lnTo>
                    <a:pt x="350" y="261"/>
                  </a:lnTo>
                  <a:lnTo>
                    <a:pt x="340" y="282"/>
                  </a:lnTo>
                  <a:lnTo>
                    <a:pt x="329" y="305"/>
                  </a:lnTo>
                  <a:lnTo>
                    <a:pt x="315" y="324"/>
                  </a:lnTo>
                  <a:lnTo>
                    <a:pt x="302" y="344"/>
                  </a:lnTo>
                  <a:lnTo>
                    <a:pt x="286" y="361"/>
                  </a:lnTo>
                  <a:lnTo>
                    <a:pt x="271" y="378"/>
                  </a:lnTo>
                  <a:lnTo>
                    <a:pt x="254" y="392"/>
                  </a:lnTo>
                  <a:lnTo>
                    <a:pt x="236" y="405"/>
                  </a:lnTo>
                  <a:lnTo>
                    <a:pt x="219" y="417"/>
                  </a:lnTo>
                  <a:lnTo>
                    <a:pt x="202" y="426"/>
                  </a:lnTo>
                  <a:lnTo>
                    <a:pt x="192" y="430"/>
                  </a:lnTo>
                  <a:lnTo>
                    <a:pt x="185" y="434"/>
                  </a:lnTo>
                  <a:lnTo>
                    <a:pt x="175" y="436"/>
                  </a:lnTo>
                  <a:lnTo>
                    <a:pt x="165" y="440"/>
                  </a:lnTo>
                  <a:lnTo>
                    <a:pt x="158" y="442"/>
                  </a:lnTo>
                  <a:lnTo>
                    <a:pt x="148" y="442"/>
                  </a:lnTo>
                  <a:lnTo>
                    <a:pt x="141" y="443"/>
                  </a:lnTo>
                  <a:lnTo>
                    <a:pt x="131" y="443"/>
                  </a:lnTo>
                  <a:lnTo>
                    <a:pt x="123" y="443"/>
                  </a:lnTo>
                  <a:lnTo>
                    <a:pt x="114" y="443"/>
                  </a:lnTo>
                  <a:lnTo>
                    <a:pt x="106" y="442"/>
                  </a:lnTo>
                  <a:lnTo>
                    <a:pt x="98" y="440"/>
                  </a:lnTo>
                  <a:lnTo>
                    <a:pt x="89" y="438"/>
                  </a:lnTo>
                  <a:lnTo>
                    <a:pt x="81" y="436"/>
                  </a:lnTo>
                  <a:lnTo>
                    <a:pt x="73" y="432"/>
                  </a:lnTo>
                  <a:lnTo>
                    <a:pt x="66" y="428"/>
                  </a:lnTo>
                  <a:lnTo>
                    <a:pt x="60" y="424"/>
                  </a:lnTo>
                  <a:lnTo>
                    <a:pt x="52" y="418"/>
                  </a:lnTo>
                  <a:lnTo>
                    <a:pt x="41" y="407"/>
                  </a:lnTo>
                  <a:lnTo>
                    <a:pt x="29" y="393"/>
                  </a:lnTo>
                  <a:lnTo>
                    <a:pt x="20" y="380"/>
                  </a:lnTo>
                  <a:lnTo>
                    <a:pt x="14" y="363"/>
                  </a:lnTo>
                  <a:lnTo>
                    <a:pt x="8" y="347"/>
                  </a:lnTo>
                  <a:lnTo>
                    <a:pt x="2" y="328"/>
                  </a:lnTo>
                  <a:lnTo>
                    <a:pt x="0" y="309"/>
                  </a:lnTo>
                  <a:lnTo>
                    <a:pt x="0" y="290"/>
                  </a:lnTo>
                  <a:lnTo>
                    <a:pt x="0" y="269"/>
                  </a:lnTo>
                  <a:lnTo>
                    <a:pt x="4" y="247"/>
                  </a:lnTo>
                  <a:lnTo>
                    <a:pt x="8" y="226"/>
                  </a:lnTo>
                  <a:lnTo>
                    <a:pt x="14" y="203"/>
                  </a:lnTo>
                  <a:lnTo>
                    <a:pt x="22" y="182"/>
                  </a:lnTo>
                  <a:lnTo>
                    <a:pt x="31" y="161"/>
                  </a:lnTo>
                  <a:lnTo>
                    <a:pt x="43" y="140"/>
                  </a:lnTo>
                  <a:close/>
                  <a:moveTo>
                    <a:pt x="114" y="180"/>
                  </a:moveTo>
                  <a:lnTo>
                    <a:pt x="108" y="192"/>
                  </a:lnTo>
                  <a:lnTo>
                    <a:pt x="104" y="201"/>
                  </a:lnTo>
                  <a:lnTo>
                    <a:pt x="100" y="213"/>
                  </a:lnTo>
                  <a:lnTo>
                    <a:pt x="96" y="224"/>
                  </a:lnTo>
                  <a:lnTo>
                    <a:pt x="94" y="234"/>
                  </a:lnTo>
                  <a:lnTo>
                    <a:pt x="93" y="246"/>
                  </a:lnTo>
                  <a:lnTo>
                    <a:pt x="93" y="255"/>
                  </a:lnTo>
                  <a:lnTo>
                    <a:pt x="93" y="265"/>
                  </a:lnTo>
                  <a:lnTo>
                    <a:pt x="94" y="274"/>
                  </a:lnTo>
                  <a:lnTo>
                    <a:pt x="96" y="284"/>
                  </a:lnTo>
                  <a:lnTo>
                    <a:pt x="100" y="294"/>
                  </a:lnTo>
                  <a:lnTo>
                    <a:pt x="102" y="301"/>
                  </a:lnTo>
                  <a:lnTo>
                    <a:pt x="108" y="307"/>
                  </a:lnTo>
                  <a:lnTo>
                    <a:pt x="114" y="315"/>
                  </a:lnTo>
                  <a:lnTo>
                    <a:pt x="119" y="320"/>
                  </a:lnTo>
                  <a:lnTo>
                    <a:pt x="125" y="324"/>
                  </a:lnTo>
                  <a:lnTo>
                    <a:pt x="133" y="328"/>
                  </a:lnTo>
                  <a:lnTo>
                    <a:pt x="142" y="330"/>
                  </a:lnTo>
                  <a:lnTo>
                    <a:pt x="150" y="332"/>
                  </a:lnTo>
                  <a:lnTo>
                    <a:pt x="158" y="332"/>
                  </a:lnTo>
                  <a:lnTo>
                    <a:pt x="167" y="332"/>
                  </a:lnTo>
                  <a:lnTo>
                    <a:pt x="175" y="330"/>
                  </a:lnTo>
                  <a:lnTo>
                    <a:pt x="185" y="328"/>
                  </a:lnTo>
                  <a:lnTo>
                    <a:pt x="194" y="324"/>
                  </a:lnTo>
                  <a:lnTo>
                    <a:pt x="202" y="319"/>
                  </a:lnTo>
                  <a:lnTo>
                    <a:pt x="211" y="313"/>
                  </a:lnTo>
                  <a:lnTo>
                    <a:pt x="219" y="307"/>
                  </a:lnTo>
                  <a:lnTo>
                    <a:pt x="229" y="299"/>
                  </a:lnTo>
                  <a:lnTo>
                    <a:pt x="236" y="292"/>
                  </a:lnTo>
                  <a:lnTo>
                    <a:pt x="244" y="282"/>
                  </a:lnTo>
                  <a:lnTo>
                    <a:pt x="250" y="272"/>
                  </a:lnTo>
                  <a:lnTo>
                    <a:pt x="258" y="263"/>
                  </a:lnTo>
                  <a:lnTo>
                    <a:pt x="263" y="253"/>
                  </a:lnTo>
                  <a:lnTo>
                    <a:pt x="267" y="242"/>
                  </a:lnTo>
                  <a:lnTo>
                    <a:pt x="271" y="230"/>
                  </a:lnTo>
                  <a:lnTo>
                    <a:pt x="275" y="221"/>
                  </a:lnTo>
                  <a:lnTo>
                    <a:pt x="277" y="209"/>
                  </a:lnTo>
                  <a:lnTo>
                    <a:pt x="279" y="197"/>
                  </a:lnTo>
                  <a:lnTo>
                    <a:pt x="279" y="188"/>
                  </a:lnTo>
                  <a:lnTo>
                    <a:pt x="279" y="178"/>
                  </a:lnTo>
                  <a:lnTo>
                    <a:pt x="277" y="169"/>
                  </a:lnTo>
                  <a:lnTo>
                    <a:pt x="275" y="159"/>
                  </a:lnTo>
                  <a:lnTo>
                    <a:pt x="271" y="151"/>
                  </a:lnTo>
                  <a:lnTo>
                    <a:pt x="269" y="144"/>
                  </a:lnTo>
                  <a:lnTo>
                    <a:pt x="263" y="136"/>
                  </a:lnTo>
                  <a:lnTo>
                    <a:pt x="258" y="128"/>
                  </a:lnTo>
                  <a:lnTo>
                    <a:pt x="252" y="123"/>
                  </a:lnTo>
                  <a:lnTo>
                    <a:pt x="246" y="119"/>
                  </a:lnTo>
                  <a:lnTo>
                    <a:pt x="238" y="115"/>
                  </a:lnTo>
                  <a:lnTo>
                    <a:pt x="231" y="113"/>
                  </a:lnTo>
                  <a:lnTo>
                    <a:pt x="221" y="111"/>
                  </a:lnTo>
                  <a:lnTo>
                    <a:pt x="213" y="111"/>
                  </a:lnTo>
                  <a:lnTo>
                    <a:pt x="204" y="111"/>
                  </a:lnTo>
                  <a:lnTo>
                    <a:pt x="196" y="113"/>
                  </a:lnTo>
                  <a:lnTo>
                    <a:pt x="187" y="117"/>
                  </a:lnTo>
                  <a:lnTo>
                    <a:pt x="177" y="119"/>
                  </a:lnTo>
                  <a:lnTo>
                    <a:pt x="169" y="124"/>
                  </a:lnTo>
                  <a:lnTo>
                    <a:pt x="160" y="130"/>
                  </a:lnTo>
                  <a:lnTo>
                    <a:pt x="152" y="136"/>
                  </a:lnTo>
                  <a:lnTo>
                    <a:pt x="142" y="144"/>
                  </a:lnTo>
                  <a:lnTo>
                    <a:pt x="135" y="151"/>
                  </a:lnTo>
                  <a:lnTo>
                    <a:pt x="127" y="161"/>
                  </a:lnTo>
                  <a:lnTo>
                    <a:pt x="121" y="171"/>
                  </a:lnTo>
                  <a:lnTo>
                    <a:pt x="114" y="18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57" name="Freeform 13"/>
            <p:cNvSpPr>
              <a:spLocks/>
            </p:cNvSpPr>
            <p:nvPr/>
          </p:nvSpPr>
          <p:spPr bwMode="auto">
            <a:xfrm>
              <a:off x="1063625" y="1822450"/>
              <a:ext cx="371475" cy="446088"/>
            </a:xfrm>
            <a:custGeom>
              <a:avLst/>
              <a:gdLst>
                <a:gd name="T0" fmla="*/ 2147483647 w 371"/>
                <a:gd name="T1" fmla="*/ 2147483647 h 443"/>
                <a:gd name="T2" fmla="*/ 2147483647 w 371"/>
                <a:gd name="T3" fmla="*/ 2147483647 h 443"/>
                <a:gd name="T4" fmla="*/ 2147483647 w 371"/>
                <a:gd name="T5" fmla="*/ 2147483647 h 443"/>
                <a:gd name="T6" fmla="*/ 2147483647 w 371"/>
                <a:gd name="T7" fmla="*/ 2147483647 h 443"/>
                <a:gd name="T8" fmla="*/ 2147483647 w 371"/>
                <a:gd name="T9" fmla="*/ 2147483647 h 443"/>
                <a:gd name="T10" fmla="*/ 2147483647 w 371"/>
                <a:gd name="T11" fmla="*/ 2147483647 h 443"/>
                <a:gd name="T12" fmla="*/ 2147483647 w 371"/>
                <a:gd name="T13" fmla="*/ 2147483647 h 443"/>
                <a:gd name="T14" fmla="*/ 2147483647 w 371"/>
                <a:gd name="T15" fmla="*/ 0 h 443"/>
                <a:gd name="T16" fmla="*/ 2147483647 w 371"/>
                <a:gd name="T17" fmla="*/ 0 h 443"/>
                <a:gd name="T18" fmla="*/ 2147483647 w 371"/>
                <a:gd name="T19" fmla="*/ 2147483647 h 443"/>
                <a:gd name="T20" fmla="*/ 2147483647 w 371"/>
                <a:gd name="T21" fmla="*/ 2147483647 h 443"/>
                <a:gd name="T22" fmla="*/ 2147483647 w 371"/>
                <a:gd name="T23" fmla="*/ 2147483647 h 443"/>
                <a:gd name="T24" fmla="*/ 2147483647 w 371"/>
                <a:gd name="T25" fmla="*/ 2147483647 h 443"/>
                <a:gd name="T26" fmla="*/ 2147483647 w 371"/>
                <a:gd name="T27" fmla="*/ 2147483647 h 443"/>
                <a:gd name="T28" fmla="*/ 2147483647 w 371"/>
                <a:gd name="T29" fmla="*/ 2147483647 h 443"/>
                <a:gd name="T30" fmla="*/ 2147483647 w 371"/>
                <a:gd name="T31" fmla="*/ 2147483647 h 443"/>
                <a:gd name="T32" fmla="*/ 2147483647 w 371"/>
                <a:gd name="T33" fmla="*/ 2147483647 h 443"/>
                <a:gd name="T34" fmla="*/ 2147483647 w 371"/>
                <a:gd name="T35" fmla="*/ 2147483647 h 443"/>
                <a:gd name="T36" fmla="*/ 2147483647 w 371"/>
                <a:gd name="T37" fmla="*/ 2147483647 h 443"/>
                <a:gd name="T38" fmla="*/ 2147483647 w 371"/>
                <a:gd name="T39" fmla="*/ 2147483647 h 443"/>
                <a:gd name="T40" fmla="*/ 2147483647 w 371"/>
                <a:gd name="T41" fmla="*/ 2147483647 h 443"/>
                <a:gd name="T42" fmla="*/ 2147483647 w 371"/>
                <a:gd name="T43" fmla="*/ 2147483647 h 443"/>
                <a:gd name="T44" fmla="*/ 2147483647 w 371"/>
                <a:gd name="T45" fmla="*/ 2147483647 h 443"/>
                <a:gd name="T46" fmla="*/ 2147483647 w 371"/>
                <a:gd name="T47" fmla="*/ 2147483647 h 443"/>
                <a:gd name="T48" fmla="*/ 2147483647 w 371"/>
                <a:gd name="T49" fmla="*/ 2147483647 h 443"/>
                <a:gd name="T50" fmla="*/ 2147483647 w 371"/>
                <a:gd name="T51" fmla="*/ 2147483647 h 443"/>
                <a:gd name="T52" fmla="*/ 2147483647 w 371"/>
                <a:gd name="T53" fmla="*/ 2147483647 h 443"/>
                <a:gd name="T54" fmla="*/ 2147483647 w 371"/>
                <a:gd name="T55" fmla="*/ 2147483647 h 443"/>
                <a:gd name="T56" fmla="*/ 2147483647 w 371"/>
                <a:gd name="T57" fmla="*/ 2147483647 h 443"/>
                <a:gd name="T58" fmla="*/ 2147483647 w 371"/>
                <a:gd name="T59" fmla="*/ 2147483647 h 443"/>
                <a:gd name="T60" fmla="*/ 2147483647 w 371"/>
                <a:gd name="T61" fmla="*/ 2147483647 h 443"/>
                <a:gd name="T62" fmla="*/ 2147483647 w 371"/>
                <a:gd name="T63" fmla="*/ 2147483647 h 443"/>
                <a:gd name="T64" fmla="*/ 2147483647 w 371"/>
                <a:gd name="T65" fmla="*/ 2147483647 h 443"/>
                <a:gd name="T66" fmla="*/ 2147483647 w 371"/>
                <a:gd name="T67" fmla="*/ 2147483647 h 443"/>
                <a:gd name="T68" fmla="*/ 2147483647 w 371"/>
                <a:gd name="T69" fmla="*/ 2147483647 h 443"/>
                <a:gd name="T70" fmla="*/ 2147483647 w 371"/>
                <a:gd name="T71" fmla="*/ 2147483647 h 443"/>
                <a:gd name="T72" fmla="*/ 2147483647 w 371"/>
                <a:gd name="T73" fmla="*/ 2147483647 h 443"/>
                <a:gd name="T74" fmla="*/ 0 w 371"/>
                <a:gd name="T75" fmla="*/ 2147483647 h 443"/>
                <a:gd name="T76" fmla="*/ 2147483647 w 371"/>
                <a:gd name="T77" fmla="*/ 2147483647 h 443"/>
                <a:gd name="T78" fmla="*/ 2147483647 w 371"/>
                <a:gd name="T79" fmla="*/ 2147483647 h 443"/>
                <a:gd name="T80" fmla="*/ 2147483647 w 371"/>
                <a:gd name="T81" fmla="*/ 2147483647 h 443"/>
                <a:gd name="T82" fmla="*/ 2147483647 w 371"/>
                <a:gd name="T83" fmla="*/ 2147483647 h 44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1"/>
                <a:gd name="T127" fmla="*/ 0 h 443"/>
                <a:gd name="T128" fmla="*/ 371 w 371"/>
                <a:gd name="T129" fmla="*/ 443 h 44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1" h="443">
                  <a:moveTo>
                    <a:pt x="43" y="140"/>
                  </a:moveTo>
                  <a:lnTo>
                    <a:pt x="56" y="119"/>
                  </a:lnTo>
                  <a:lnTo>
                    <a:pt x="70" y="99"/>
                  </a:lnTo>
                  <a:lnTo>
                    <a:pt x="85" y="82"/>
                  </a:lnTo>
                  <a:lnTo>
                    <a:pt x="100" y="65"/>
                  </a:lnTo>
                  <a:lnTo>
                    <a:pt x="117" y="51"/>
                  </a:lnTo>
                  <a:lnTo>
                    <a:pt x="135" y="38"/>
                  </a:lnTo>
                  <a:lnTo>
                    <a:pt x="152" y="26"/>
                  </a:lnTo>
                  <a:lnTo>
                    <a:pt x="169" y="17"/>
                  </a:lnTo>
                  <a:lnTo>
                    <a:pt x="179" y="13"/>
                  </a:lnTo>
                  <a:lnTo>
                    <a:pt x="187" y="11"/>
                  </a:lnTo>
                  <a:lnTo>
                    <a:pt x="196" y="7"/>
                  </a:lnTo>
                  <a:lnTo>
                    <a:pt x="206" y="5"/>
                  </a:lnTo>
                  <a:lnTo>
                    <a:pt x="213" y="3"/>
                  </a:lnTo>
                  <a:lnTo>
                    <a:pt x="223" y="1"/>
                  </a:lnTo>
                  <a:lnTo>
                    <a:pt x="231" y="0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258" y="0"/>
                  </a:lnTo>
                  <a:lnTo>
                    <a:pt x="265" y="1"/>
                  </a:lnTo>
                  <a:lnTo>
                    <a:pt x="275" y="3"/>
                  </a:lnTo>
                  <a:lnTo>
                    <a:pt x="282" y="5"/>
                  </a:lnTo>
                  <a:lnTo>
                    <a:pt x="290" y="9"/>
                  </a:lnTo>
                  <a:lnTo>
                    <a:pt x="298" y="11"/>
                  </a:lnTo>
                  <a:lnTo>
                    <a:pt x="306" y="15"/>
                  </a:lnTo>
                  <a:lnTo>
                    <a:pt x="311" y="21"/>
                  </a:lnTo>
                  <a:lnTo>
                    <a:pt x="319" y="25"/>
                  </a:lnTo>
                  <a:lnTo>
                    <a:pt x="330" y="36"/>
                  </a:lnTo>
                  <a:lnTo>
                    <a:pt x="342" y="50"/>
                  </a:lnTo>
                  <a:lnTo>
                    <a:pt x="352" y="65"/>
                  </a:lnTo>
                  <a:lnTo>
                    <a:pt x="359" y="80"/>
                  </a:lnTo>
                  <a:lnTo>
                    <a:pt x="363" y="98"/>
                  </a:lnTo>
                  <a:lnTo>
                    <a:pt x="369" y="115"/>
                  </a:lnTo>
                  <a:lnTo>
                    <a:pt x="371" y="134"/>
                  </a:lnTo>
                  <a:lnTo>
                    <a:pt x="371" y="155"/>
                  </a:lnTo>
                  <a:lnTo>
                    <a:pt x="371" y="174"/>
                  </a:lnTo>
                  <a:lnTo>
                    <a:pt x="367" y="196"/>
                  </a:lnTo>
                  <a:lnTo>
                    <a:pt x="363" y="217"/>
                  </a:lnTo>
                  <a:lnTo>
                    <a:pt x="357" y="240"/>
                  </a:lnTo>
                  <a:lnTo>
                    <a:pt x="350" y="261"/>
                  </a:lnTo>
                  <a:lnTo>
                    <a:pt x="340" y="282"/>
                  </a:lnTo>
                  <a:lnTo>
                    <a:pt x="329" y="305"/>
                  </a:lnTo>
                  <a:lnTo>
                    <a:pt x="315" y="324"/>
                  </a:lnTo>
                  <a:lnTo>
                    <a:pt x="302" y="344"/>
                  </a:lnTo>
                  <a:lnTo>
                    <a:pt x="286" y="361"/>
                  </a:lnTo>
                  <a:lnTo>
                    <a:pt x="271" y="378"/>
                  </a:lnTo>
                  <a:lnTo>
                    <a:pt x="254" y="392"/>
                  </a:lnTo>
                  <a:lnTo>
                    <a:pt x="236" y="405"/>
                  </a:lnTo>
                  <a:lnTo>
                    <a:pt x="219" y="417"/>
                  </a:lnTo>
                  <a:lnTo>
                    <a:pt x="202" y="426"/>
                  </a:lnTo>
                  <a:lnTo>
                    <a:pt x="192" y="430"/>
                  </a:lnTo>
                  <a:lnTo>
                    <a:pt x="185" y="434"/>
                  </a:lnTo>
                  <a:lnTo>
                    <a:pt x="175" y="436"/>
                  </a:lnTo>
                  <a:lnTo>
                    <a:pt x="165" y="440"/>
                  </a:lnTo>
                  <a:lnTo>
                    <a:pt x="158" y="442"/>
                  </a:lnTo>
                  <a:lnTo>
                    <a:pt x="148" y="442"/>
                  </a:lnTo>
                  <a:lnTo>
                    <a:pt x="141" y="443"/>
                  </a:lnTo>
                  <a:lnTo>
                    <a:pt x="131" y="443"/>
                  </a:lnTo>
                  <a:lnTo>
                    <a:pt x="123" y="443"/>
                  </a:lnTo>
                  <a:lnTo>
                    <a:pt x="114" y="443"/>
                  </a:lnTo>
                  <a:lnTo>
                    <a:pt x="106" y="442"/>
                  </a:lnTo>
                  <a:lnTo>
                    <a:pt x="98" y="440"/>
                  </a:lnTo>
                  <a:lnTo>
                    <a:pt x="89" y="438"/>
                  </a:lnTo>
                  <a:lnTo>
                    <a:pt x="81" y="436"/>
                  </a:lnTo>
                  <a:lnTo>
                    <a:pt x="73" y="432"/>
                  </a:lnTo>
                  <a:lnTo>
                    <a:pt x="66" y="428"/>
                  </a:lnTo>
                  <a:lnTo>
                    <a:pt x="60" y="424"/>
                  </a:lnTo>
                  <a:lnTo>
                    <a:pt x="52" y="418"/>
                  </a:lnTo>
                  <a:lnTo>
                    <a:pt x="41" y="407"/>
                  </a:lnTo>
                  <a:lnTo>
                    <a:pt x="29" y="393"/>
                  </a:lnTo>
                  <a:lnTo>
                    <a:pt x="20" y="380"/>
                  </a:lnTo>
                  <a:lnTo>
                    <a:pt x="14" y="363"/>
                  </a:lnTo>
                  <a:lnTo>
                    <a:pt x="8" y="347"/>
                  </a:lnTo>
                  <a:lnTo>
                    <a:pt x="2" y="328"/>
                  </a:lnTo>
                  <a:lnTo>
                    <a:pt x="0" y="309"/>
                  </a:lnTo>
                  <a:lnTo>
                    <a:pt x="0" y="290"/>
                  </a:lnTo>
                  <a:lnTo>
                    <a:pt x="0" y="269"/>
                  </a:lnTo>
                  <a:lnTo>
                    <a:pt x="4" y="247"/>
                  </a:lnTo>
                  <a:lnTo>
                    <a:pt x="8" y="226"/>
                  </a:lnTo>
                  <a:lnTo>
                    <a:pt x="14" y="203"/>
                  </a:lnTo>
                  <a:lnTo>
                    <a:pt x="22" y="182"/>
                  </a:lnTo>
                  <a:lnTo>
                    <a:pt x="31" y="161"/>
                  </a:lnTo>
                  <a:lnTo>
                    <a:pt x="43" y="14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58" name="Freeform 14"/>
            <p:cNvSpPr>
              <a:spLocks/>
            </p:cNvSpPr>
            <p:nvPr/>
          </p:nvSpPr>
          <p:spPr bwMode="auto">
            <a:xfrm>
              <a:off x="1155700" y="1935163"/>
              <a:ext cx="187325" cy="220662"/>
            </a:xfrm>
            <a:custGeom>
              <a:avLst/>
              <a:gdLst>
                <a:gd name="T0" fmla="*/ 2147483647 w 186"/>
                <a:gd name="T1" fmla="*/ 2147483647 h 221"/>
                <a:gd name="T2" fmla="*/ 2147483647 w 186"/>
                <a:gd name="T3" fmla="*/ 2147483647 h 221"/>
                <a:gd name="T4" fmla="*/ 2147483647 w 186"/>
                <a:gd name="T5" fmla="*/ 2147483647 h 221"/>
                <a:gd name="T6" fmla="*/ 0 w 186"/>
                <a:gd name="T7" fmla="*/ 2147483647 h 221"/>
                <a:gd name="T8" fmla="*/ 2147483647 w 186"/>
                <a:gd name="T9" fmla="*/ 2147483647 h 221"/>
                <a:gd name="T10" fmla="*/ 2147483647 w 186"/>
                <a:gd name="T11" fmla="*/ 2147483647 h 221"/>
                <a:gd name="T12" fmla="*/ 2147483647 w 186"/>
                <a:gd name="T13" fmla="*/ 2147483647 h 221"/>
                <a:gd name="T14" fmla="*/ 2147483647 w 186"/>
                <a:gd name="T15" fmla="*/ 2147483647 h 221"/>
                <a:gd name="T16" fmla="*/ 2147483647 w 186"/>
                <a:gd name="T17" fmla="*/ 2147483647 h 221"/>
                <a:gd name="T18" fmla="*/ 2147483647 w 186"/>
                <a:gd name="T19" fmla="*/ 2147483647 h 221"/>
                <a:gd name="T20" fmla="*/ 2147483647 w 186"/>
                <a:gd name="T21" fmla="*/ 2147483647 h 221"/>
                <a:gd name="T22" fmla="*/ 2147483647 w 186"/>
                <a:gd name="T23" fmla="*/ 2147483647 h 221"/>
                <a:gd name="T24" fmla="*/ 2147483647 w 186"/>
                <a:gd name="T25" fmla="*/ 2147483647 h 221"/>
                <a:gd name="T26" fmla="*/ 2147483647 w 186"/>
                <a:gd name="T27" fmla="*/ 2147483647 h 221"/>
                <a:gd name="T28" fmla="*/ 2147483647 w 186"/>
                <a:gd name="T29" fmla="*/ 2147483647 h 221"/>
                <a:gd name="T30" fmla="*/ 2147483647 w 186"/>
                <a:gd name="T31" fmla="*/ 2147483647 h 221"/>
                <a:gd name="T32" fmla="*/ 2147483647 w 186"/>
                <a:gd name="T33" fmla="*/ 2147483647 h 221"/>
                <a:gd name="T34" fmla="*/ 2147483647 w 186"/>
                <a:gd name="T35" fmla="*/ 2147483647 h 221"/>
                <a:gd name="T36" fmla="*/ 2147483647 w 186"/>
                <a:gd name="T37" fmla="*/ 2147483647 h 221"/>
                <a:gd name="T38" fmla="*/ 2147483647 w 186"/>
                <a:gd name="T39" fmla="*/ 2147483647 h 221"/>
                <a:gd name="T40" fmla="*/ 2147483647 w 186"/>
                <a:gd name="T41" fmla="*/ 2147483647 h 221"/>
                <a:gd name="T42" fmla="*/ 2147483647 w 186"/>
                <a:gd name="T43" fmla="*/ 2147483647 h 221"/>
                <a:gd name="T44" fmla="*/ 2147483647 w 186"/>
                <a:gd name="T45" fmla="*/ 2147483647 h 221"/>
                <a:gd name="T46" fmla="*/ 2147483647 w 186"/>
                <a:gd name="T47" fmla="*/ 2147483647 h 221"/>
                <a:gd name="T48" fmla="*/ 2147483647 w 186"/>
                <a:gd name="T49" fmla="*/ 2147483647 h 221"/>
                <a:gd name="T50" fmla="*/ 2147483647 w 186"/>
                <a:gd name="T51" fmla="*/ 0 h 221"/>
                <a:gd name="T52" fmla="*/ 2147483647 w 186"/>
                <a:gd name="T53" fmla="*/ 0 h 221"/>
                <a:gd name="T54" fmla="*/ 2147483647 w 186"/>
                <a:gd name="T55" fmla="*/ 2147483647 h 221"/>
                <a:gd name="T56" fmla="*/ 2147483647 w 186"/>
                <a:gd name="T57" fmla="*/ 2147483647 h 221"/>
                <a:gd name="T58" fmla="*/ 2147483647 w 186"/>
                <a:gd name="T59" fmla="*/ 2147483647 h 221"/>
                <a:gd name="T60" fmla="*/ 2147483647 w 186"/>
                <a:gd name="T61" fmla="*/ 2147483647 h 221"/>
                <a:gd name="T62" fmla="*/ 2147483647 w 186"/>
                <a:gd name="T63" fmla="*/ 2147483647 h 221"/>
                <a:gd name="T64" fmla="*/ 2147483647 w 186"/>
                <a:gd name="T65" fmla="*/ 2147483647 h 2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86"/>
                <a:gd name="T100" fmla="*/ 0 h 221"/>
                <a:gd name="T101" fmla="*/ 186 w 186"/>
                <a:gd name="T102" fmla="*/ 221 h 2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86" h="221">
                  <a:moveTo>
                    <a:pt x="21" y="69"/>
                  </a:moveTo>
                  <a:lnTo>
                    <a:pt x="15" y="81"/>
                  </a:lnTo>
                  <a:lnTo>
                    <a:pt x="11" y="90"/>
                  </a:lnTo>
                  <a:lnTo>
                    <a:pt x="7" y="102"/>
                  </a:lnTo>
                  <a:lnTo>
                    <a:pt x="3" y="113"/>
                  </a:lnTo>
                  <a:lnTo>
                    <a:pt x="1" y="123"/>
                  </a:lnTo>
                  <a:lnTo>
                    <a:pt x="0" y="135"/>
                  </a:lnTo>
                  <a:lnTo>
                    <a:pt x="0" y="144"/>
                  </a:lnTo>
                  <a:lnTo>
                    <a:pt x="0" y="154"/>
                  </a:lnTo>
                  <a:lnTo>
                    <a:pt x="1" y="163"/>
                  </a:lnTo>
                  <a:lnTo>
                    <a:pt x="3" y="173"/>
                  </a:lnTo>
                  <a:lnTo>
                    <a:pt x="7" y="183"/>
                  </a:lnTo>
                  <a:lnTo>
                    <a:pt x="9" y="190"/>
                  </a:lnTo>
                  <a:lnTo>
                    <a:pt x="15" y="196"/>
                  </a:lnTo>
                  <a:lnTo>
                    <a:pt x="21" y="204"/>
                  </a:lnTo>
                  <a:lnTo>
                    <a:pt x="26" y="209"/>
                  </a:lnTo>
                  <a:lnTo>
                    <a:pt x="32" y="213"/>
                  </a:lnTo>
                  <a:lnTo>
                    <a:pt x="40" y="217"/>
                  </a:lnTo>
                  <a:lnTo>
                    <a:pt x="49" y="219"/>
                  </a:lnTo>
                  <a:lnTo>
                    <a:pt x="57" y="221"/>
                  </a:lnTo>
                  <a:lnTo>
                    <a:pt x="65" y="221"/>
                  </a:lnTo>
                  <a:lnTo>
                    <a:pt x="74" y="221"/>
                  </a:lnTo>
                  <a:lnTo>
                    <a:pt x="82" y="219"/>
                  </a:lnTo>
                  <a:lnTo>
                    <a:pt x="92" y="217"/>
                  </a:lnTo>
                  <a:lnTo>
                    <a:pt x="101" y="213"/>
                  </a:lnTo>
                  <a:lnTo>
                    <a:pt x="109" y="208"/>
                  </a:lnTo>
                  <a:lnTo>
                    <a:pt x="118" y="202"/>
                  </a:lnTo>
                  <a:lnTo>
                    <a:pt x="126" y="196"/>
                  </a:lnTo>
                  <a:lnTo>
                    <a:pt x="136" y="188"/>
                  </a:lnTo>
                  <a:lnTo>
                    <a:pt x="143" y="181"/>
                  </a:lnTo>
                  <a:lnTo>
                    <a:pt x="151" y="171"/>
                  </a:lnTo>
                  <a:lnTo>
                    <a:pt x="157" y="161"/>
                  </a:lnTo>
                  <a:lnTo>
                    <a:pt x="165" y="152"/>
                  </a:lnTo>
                  <a:lnTo>
                    <a:pt x="170" y="142"/>
                  </a:lnTo>
                  <a:lnTo>
                    <a:pt x="174" y="131"/>
                  </a:lnTo>
                  <a:lnTo>
                    <a:pt x="178" y="119"/>
                  </a:lnTo>
                  <a:lnTo>
                    <a:pt x="182" y="110"/>
                  </a:lnTo>
                  <a:lnTo>
                    <a:pt x="184" y="98"/>
                  </a:lnTo>
                  <a:lnTo>
                    <a:pt x="186" y="86"/>
                  </a:lnTo>
                  <a:lnTo>
                    <a:pt x="186" y="77"/>
                  </a:lnTo>
                  <a:lnTo>
                    <a:pt x="186" y="67"/>
                  </a:lnTo>
                  <a:lnTo>
                    <a:pt x="184" y="58"/>
                  </a:lnTo>
                  <a:lnTo>
                    <a:pt x="182" y="48"/>
                  </a:lnTo>
                  <a:lnTo>
                    <a:pt x="178" y="40"/>
                  </a:lnTo>
                  <a:lnTo>
                    <a:pt x="176" y="33"/>
                  </a:lnTo>
                  <a:lnTo>
                    <a:pt x="170" y="25"/>
                  </a:lnTo>
                  <a:lnTo>
                    <a:pt x="165" y="17"/>
                  </a:lnTo>
                  <a:lnTo>
                    <a:pt x="159" y="12"/>
                  </a:lnTo>
                  <a:lnTo>
                    <a:pt x="153" y="8"/>
                  </a:lnTo>
                  <a:lnTo>
                    <a:pt x="145" y="4"/>
                  </a:lnTo>
                  <a:lnTo>
                    <a:pt x="138" y="2"/>
                  </a:lnTo>
                  <a:lnTo>
                    <a:pt x="128" y="0"/>
                  </a:lnTo>
                  <a:lnTo>
                    <a:pt x="120" y="0"/>
                  </a:lnTo>
                  <a:lnTo>
                    <a:pt x="111" y="0"/>
                  </a:lnTo>
                  <a:lnTo>
                    <a:pt x="103" y="2"/>
                  </a:lnTo>
                  <a:lnTo>
                    <a:pt x="94" y="6"/>
                  </a:lnTo>
                  <a:lnTo>
                    <a:pt x="84" y="8"/>
                  </a:lnTo>
                  <a:lnTo>
                    <a:pt x="76" y="13"/>
                  </a:lnTo>
                  <a:lnTo>
                    <a:pt x="67" y="19"/>
                  </a:lnTo>
                  <a:lnTo>
                    <a:pt x="59" y="25"/>
                  </a:lnTo>
                  <a:lnTo>
                    <a:pt x="49" y="33"/>
                  </a:lnTo>
                  <a:lnTo>
                    <a:pt x="42" y="40"/>
                  </a:lnTo>
                  <a:lnTo>
                    <a:pt x="34" y="50"/>
                  </a:lnTo>
                  <a:lnTo>
                    <a:pt x="28" y="60"/>
                  </a:lnTo>
                  <a:lnTo>
                    <a:pt x="21" y="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59" name="Freeform 15"/>
            <p:cNvSpPr>
              <a:spLocks/>
            </p:cNvSpPr>
            <p:nvPr/>
          </p:nvSpPr>
          <p:spPr bwMode="auto">
            <a:xfrm>
              <a:off x="1157288" y="2028825"/>
              <a:ext cx="177800" cy="119063"/>
            </a:xfrm>
            <a:custGeom>
              <a:avLst/>
              <a:gdLst>
                <a:gd name="T0" fmla="*/ 2147483647 w 177"/>
                <a:gd name="T1" fmla="*/ 0 h 117"/>
                <a:gd name="T2" fmla="*/ 2147483647 w 177"/>
                <a:gd name="T3" fmla="*/ 0 h 117"/>
                <a:gd name="T4" fmla="*/ 2147483647 w 177"/>
                <a:gd name="T5" fmla="*/ 2147483647 h 117"/>
                <a:gd name="T6" fmla="*/ 2147483647 w 177"/>
                <a:gd name="T7" fmla="*/ 2147483647 h 117"/>
                <a:gd name="T8" fmla="*/ 2147483647 w 177"/>
                <a:gd name="T9" fmla="*/ 2147483647 h 117"/>
                <a:gd name="T10" fmla="*/ 2147483647 w 177"/>
                <a:gd name="T11" fmla="*/ 2147483647 h 117"/>
                <a:gd name="T12" fmla="*/ 2147483647 w 177"/>
                <a:gd name="T13" fmla="*/ 2147483647 h 117"/>
                <a:gd name="T14" fmla="*/ 2147483647 w 177"/>
                <a:gd name="T15" fmla="*/ 2147483647 h 117"/>
                <a:gd name="T16" fmla="*/ 2147483647 w 177"/>
                <a:gd name="T17" fmla="*/ 2147483647 h 117"/>
                <a:gd name="T18" fmla="*/ 2147483647 w 177"/>
                <a:gd name="T19" fmla="*/ 2147483647 h 117"/>
                <a:gd name="T20" fmla="*/ 2147483647 w 177"/>
                <a:gd name="T21" fmla="*/ 2147483647 h 117"/>
                <a:gd name="T22" fmla="*/ 2147483647 w 177"/>
                <a:gd name="T23" fmla="*/ 2147483647 h 117"/>
                <a:gd name="T24" fmla="*/ 2147483647 w 177"/>
                <a:gd name="T25" fmla="*/ 2147483647 h 117"/>
                <a:gd name="T26" fmla="*/ 2147483647 w 177"/>
                <a:gd name="T27" fmla="*/ 2147483647 h 117"/>
                <a:gd name="T28" fmla="*/ 2147483647 w 177"/>
                <a:gd name="T29" fmla="*/ 2147483647 h 117"/>
                <a:gd name="T30" fmla="*/ 2147483647 w 177"/>
                <a:gd name="T31" fmla="*/ 2147483647 h 117"/>
                <a:gd name="T32" fmla="*/ 2147483647 w 177"/>
                <a:gd name="T33" fmla="*/ 2147483647 h 117"/>
                <a:gd name="T34" fmla="*/ 2147483647 w 177"/>
                <a:gd name="T35" fmla="*/ 2147483647 h 117"/>
                <a:gd name="T36" fmla="*/ 2147483647 w 177"/>
                <a:gd name="T37" fmla="*/ 2147483647 h 117"/>
                <a:gd name="T38" fmla="*/ 2147483647 w 177"/>
                <a:gd name="T39" fmla="*/ 2147483647 h 117"/>
                <a:gd name="T40" fmla="*/ 2147483647 w 177"/>
                <a:gd name="T41" fmla="*/ 2147483647 h 117"/>
                <a:gd name="T42" fmla="*/ 2147483647 w 177"/>
                <a:gd name="T43" fmla="*/ 2147483647 h 117"/>
                <a:gd name="T44" fmla="*/ 2147483647 w 177"/>
                <a:gd name="T45" fmla="*/ 2147483647 h 117"/>
                <a:gd name="T46" fmla="*/ 2147483647 w 177"/>
                <a:gd name="T47" fmla="*/ 2147483647 h 117"/>
                <a:gd name="T48" fmla="*/ 2147483647 w 177"/>
                <a:gd name="T49" fmla="*/ 2147483647 h 117"/>
                <a:gd name="T50" fmla="*/ 2147483647 w 177"/>
                <a:gd name="T51" fmla="*/ 2147483647 h 117"/>
                <a:gd name="T52" fmla="*/ 2147483647 w 177"/>
                <a:gd name="T53" fmla="*/ 2147483647 h 117"/>
                <a:gd name="T54" fmla="*/ 2147483647 w 177"/>
                <a:gd name="T55" fmla="*/ 2147483647 h 117"/>
                <a:gd name="T56" fmla="*/ 2147483647 w 177"/>
                <a:gd name="T57" fmla="*/ 2147483647 h 117"/>
                <a:gd name="T58" fmla="*/ 2147483647 w 177"/>
                <a:gd name="T59" fmla="*/ 2147483647 h 117"/>
                <a:gd name="T60" fmla="*/ 2147483647 w 177"/>
                <a:gd name="T61" fmla="*/ 2147483647 h 117"/>
                <a:gd name="T62" fmla="*/ 2147483647 w 177"/>
                <a:gd name="T63" fmla="*/ 2147483647 h 117"/>
                <a:gd name="T64" fmla="*/ 2147483647 w 177"/>
                <a:gd name="T65" fmla="*/ 2147483647 h 117"/>
                <a:gd name="T66" fmla="*/ 2147483647 w 177"/>
                <a:gd name="T67" fmla="*/ 2147483647 h 117"/>
                <a:gd name="T68" fmla="*/ 2147483647 w 177"/>
                <a:gd name="T69" fmla="*/ 2147483647 h 117"/>
                <a:gd name="T70" fmla="*/ 2147483647 w 177"/>
                <a:gd name="T71" fmla="*/ 2147483647 h 117"/>
                <a:gd name="T72" fmla="*/ 2147483647 w 177"/>
                <a:gd name="T73" fmla="*/ 2147483647 h 117"/>
                <a:gd name="T74" fmla="*/ 2147483647 w 177"/>
                <a:gd name="T75" fmla="*/ 2147483647 h 117"/>
                <a:gd name="T76" fmla="*/ 2147483647 w 177"/>
                <a:gd name="T77" fmla="*/ 2147483647 h 117"/>
                <a:gd name="T78" fmla="*/ 2147483647 w 177"/>
                <a:gd name="T79" fmla="*/ 2147483647 h 117"/>
                <a:gd name="T80" fmla="*/ 2147483647 w 177"/>
                <a:gd name="T81" fmla="*/ 2147483647 h 117"/>
                <a:gd name="T82" fmla="*/ 2147483647 w 177"/>
                <a:gd name="T83" fmla="*/ 2147483647 h 117"/>
                <a:gd name="T84" fmla="*/ 0 w 177"/>
                <a:gd name="T85" fmla="*/ 2147483647 h 117"/>
                <a:gd name="T86" fmla="*/ 0 w 177"/>
                <a:gd name="T87" fmla="*/ 2147483647 h 117"/>
                <a:gd name="T88" fmla="*/ 2147483647 w 177"/>
                <a:gd name="T89" fmla="*/ 2147483647 h 117"/>
                <a:gd name="T90" fmla="*/ 2147483647 w 177"/>
                <a:gd name="T91" fmla="*/ 2147483647 h 117"/>
                <a:gd name="T92" fmla="*/ 2147483647 w 177"/>
                <a:gd name="T93" fmla="*/ 2147483647 h 117"/>
                <a:gd name="T94" fmla="*/ 2147483647 w 177"/>
                <a:gd name="T95" fmla="*/ 2147483647 h 117"/>
                <a:gd name="T96" fmla="*/ 2147483647 w 177"/>
                <a:gd name="T97" fmla="*/ 2147483647 h 117"/>
                <a:gd name="T98" fmla="*/ 2147483647 w 177"/>
                <a:gd name="T99" fmla="*/ 2147483647 h 117"/>
                <a:gd name="T100" fmla="*/ 2147483647 w 177"/>
                <a:gd name="T101" fmla="*/ 2147483647 h 117"/>
                <a:gd name="T102" fmla="*/ 2147483647 w 177"/>
                <a:gd name="T103" fmla="*/ 2147483647 h 117"/>
                <a:gd name="T104" fmla="*/ 2147483647 w 177"/>
                <a:gd name="T105" fmla="*/ 2147483647 h 117"/>
                <a:gd name="T106" fmla="*/ 2147483647 w 177"/>
                <a:gd name="T107" fmla="*/ 2147483647 h 117"/>
                <a:gd name="T108" fmla="*/ 2147483647 w 177"/>
                <a:gd name="T109" fmla="*/ 2147483647 h 117"/>
                <a:gd name="T110" fmla="*/ 2147483647 w 177"/>
                <a:gd name="T111" fmla="*/ 0 h 117"/>
                <a:gd name="T112" fmla="*/ 2147483647 w 177"/>
                <a:gd name="T113" fmla="*/ 0 h 1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117"/>
                <a:gd name="T173" fmla="*/ 177 w 177"/>
                <a:gd name="T174" fmla="*/ 117 h 1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117">
                  <a:moveTo>
                    <a:pt x="10" y="0"/>
                  </a:moveTo>
                  <a:lnTo>
                    <a:pt x="177" y="0"/>
                  </a:lnTo>
                  <a:lnTo>
                    <a:pt x="175" y="16"/>
                  </a:lnTo>
                  <a:lnTo>
                    <a:pt x="173" y="21"/>
                  </a:lnTo>
                  <a:lnTo>
                    <a:pt x="173" y="27"/>
                  </a:lnTo>
                  <a:lnTo>
                    <a:pt x="171" y="33"/>
                  </a:lnTo>
                  <a:lnTo>
                    <a:pt x="167" y="39"/>
                  </a:lnTo>
                  <a:lnTo>
                    <a:pt x="164" y="44"/>
                  </a:lnTo>
                  <a:lnTo>
                    <a:pt x="158" y="48"/>
                  </a:lnTo>
                  <a:lnTo>
                    <a:pt x="154" y="54"/>
                  </a:lnTo>
                  <a:lnTo>
                    <a:pt x="148" y="60"/>
                  </a:lnTo>
                  <a:lnTo>
                    <a:pt x="144" y="64"/>
                  </a:lnTo>
                  <a:lnTo>
                    <a:pt x="139" y="67"/>
                  </a:lnTo>
                  <a:lnTo>
                    <a:pt x="137" y="71"/>
                  </a:lnTo>
                  <a:lnTo>
                    <a:pt x="137" y="73"/>
                  </a:lnTo>
                  <a:lnTo>
                    <a:pt x="133" y="79"/>
                  </a:lnTo>
                  <a:lnTo>
                    <a:pt x="129" y="83"/>
                  </a:lnTo>
                  <a:lnTo>
                    <a:pt x="123" y="87"/>
                  </a:lnTo>
                  <a:lnTo>
                    <a:pt x="119" y="94"/>
                  </a:lnTo>
                  <a:lnTo>
                    <a:pt x="112" y="100"/>
                  </a:lnTo>
                  <a:lnTo>
                    <a:pt x="106" y="104"/>
                  </a:lnTo>
                  <a:lnTo>
                    <a:pt x="96" y="108"/>
                  </a:lnTo>
                  <a:lnTo>
                    <a:pt x="89" y="112"/>
                  </a:lnTo>
                  <a:lnTo>
                    <a:pt x="81" y="115"/>
                  </a:lnTo>
                  <a:lnTo>
                    <a:pt x="71" y="117"/>
                  </a:lnTo>
                  <a:lnTo>
                    <a:pt x="64" y="117"/>
                  </a:lnTo>
                  <a:lnTo>
                    <a:pt x="54" y="117"/>
                  </a:lnTo>
                  <a:lnTo>
                    <a:pt x="45" y="117"/>
                  </a:lnTo>
                  <a:lnTo>
                    <a:pt x="41" y="117"/>
                  </a:lnTo>
                  <a:lnTo>
                    <a:pt x="35" y="117"/>
                  </a:lnTo>
                  <a:lnTo>
                    <a:pt x="31" y="115"/>
                  </a:lnTo>
                  <a:lnTo>
                    <a:pt x="27" y="114"/>
                  </a:lnTo>
                  <a:lnTo>
                    <a:pt x="25" y="112"/>
                  </a:lnTo>
                  <a:lnTo>
                    <a:pt x="22" y="110"/>
                  </a:lnTo>
                  <a:lnTo>
                    <a:pt x="20" y="106"/>
                  </a:lnTo>
                  <a:lnTo>
                    <a:pt x="18" y="102"/>
                  </a:lnTo>
                  <a:lnTo>
                    <a:pt x="14" y="94"/>
                  </a:lnTo>
                  <a:lnTo>
                    <a:pt x="10" y="85"/>
                  </a:lnTo>
                  <a:lnTo>
                    <a:pt x="6" y="75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1"/>
                  </a:lnTo>
                  <a:lnTo>
                    <a:pt x="4" y="33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08000"/>
            </a:solidFill>
            <a:ln w="9525">
              <a:noFill/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60" name="Freeform 16"/>
            <p:cNvSpPr>
              <a:spLocks/>
            </p:cNvSpPr>
            <p:nvPr/>
          </p:nvSpPr>
          <p:spPr bwMode="auto">
            <a:xfrm>
              <a:off x="1157288" y="2028825"/>
              <a:ext cx="177800" cy="119063"/>
            </a:xfrm>
            <a:custGeom>
              <a:avLst/>
              <a:gdLst>
                <a:gd name="T0" fmla="*/ 2147483647 w 177"/>
                <a:gd name="T1" fmla="*/ 0 h 117"/>
                <a:gd name="T2" fmla="*/ 2147483647 w 177"/>
                <a:gd name="T3" fmla="*/ 0 h 117"/>
                <a:gd name="T4" fmla="*/ 2147483647 w 177"/>
                <a:gd name="T5" fmla="*/ 2147483647 h 117"/>
                <a:gd name="T6" fmla="*/ 2147483647 w 177"/>
                <a:gd name="T7" fmla="*/ 2147483647 h 117"/>
                <a:gd name="T8" fmla="*/ 2147483647 w 177"/>
                <a:gd name="T9" fmla="*/ 2147483647 h 117"/>
                <a:gd name="T10" fmla="*/ 2147483647 w 177"/>
                <a:gd name="T11" fmla="*/ 2147483647 h 117"/>
                <a:gd name="T12" fmla="*/ 2147483647 w 177"/>
                <a:gd name="T13" fmla="*/ 2147483647 h 117"/>
                <a:gd name="T14" fmla="*/ 2147483647 w 177"/>
                <a:gd name="T15" fmla="*/ 2147483647 h 117"/>
                <a:gd name="T16" fmla="*/ 2147483647 w 177"/>
                <a:gd name="T17" fmla="*/ 2147483647 h 117"/>
                <a:gd name="T18" fmla="*/ 2147483647 w 177"/>
                <a:gd name="T19" fmla="*/ 2147483647 h 117"/>
                <a:gd name="T20" fmla="*/ 2147483647 w 177"/>
                <a:gd name="T21" fmla="*/ 2147483647 h 117"/>
                <a:gd name="T22" fmla="*/ 2147483647 w 177"/>
                <a:gd name="T23" fmla="*/ 2147483647 h 117"/>
                <a:gd name="T24" fmla="*/ 2147483647 w 177"/>
                <a:gd name="T25" fmla="*/ 2147483647 h 117"/>
                <a:gd name="T26" fmla="*/ 2147483647 w 177"/>
                <a:gd name="T27" fmla="*/ 2147483647 h 117"/>
                <a:gd name="T28" fmla="*/ 2147483647 w 177"/>
                <a:gd name="T29" fmla="*/ 2147483647 h 117"/>
                <a:gd name="T30" fmla="*/ 2147483647 w 177"/>
                <a:gd name="T31" fmla="*/ 2147483647 h 117"/>
                <a:gd name="T32" fmla="*/ 2147483647 w 177"/>
                <a:gd name="T33" fmla="*/ 2147483647 h 117"/>
                <a:gd name="T34" fmla="*/ 2147483647 w 177"/>
                <a:gd name="T35" fmla="*/ 2147483647 h 117"/>
                <a:gd name="T36" fmla="*/ 2147483647 w 177"/>
                <a:gd name="T37" fmla="*/ 2147483647 h 117"/>
                <a:gd name="T38" fmla="*/ 2147483647 w 177"/>
                <a:gd name="T39" fmla="*/ 2147483647 h 117"/>
                <a:gd name="T40" fmla="*/ 2147483647 w 177"/>
                <a:gd name="T41" fmla="*/ 2147483647 h 117"/>
                <a:gd name="T42" fmla="*/ 2147483647 w 177"/>
                <a:gd name="T43" fmla="*/ 2147483647 h 117"/>
                <a:gd name="T44" fmla="*/ 2147483647 w 177"/>
                <a:gd name="T45" fmla="*/ 2147483647 h 117"/>
                <a:gd name="T46" fmla="*/ 2147483647 w 177"/>
                <a:gd name="T47" fmla="*/ 2147483647 h 117"/>
                <a:gd name="T48" fmla="*/ 2147483647 w 177"/>
                <a:gd name="T49" fmla="*/ 2147483647 h 117"/>
                <a:gd name="T50" fmla="*/ 2147483647 w 177"/>
                <a:gd name="T51" fmla="*/ 2147483647 h 117"/>
                <a:gd name="T52" fmla="*/ 2147483647 w 177"/>
                <a:gd name="T53" fmla="*/ 2147483647 h 117"/>
                <a:gd name="T54" fmla="*/ 2147483647 w 177"/>
                <a:gd name="T55" fmla="*/ 2147483647 h 117"/>
                <a:gd name="T56" fmla="*/ 2147483647 w 177"/>
                <a:gd name="T57" fmla="*/ 2147483647 h 117"/>
                <a:gd name="T58" fmla="*/ 2147483647 w 177"/>
                <a:gd name="T59" fmla="*/ 2147483647 h 117"/>
                <a:gd name="T60" fmla="*/ 2147483647 w 177"/>
                <a:gd name="T61" fmla="*/ 2147483647 h 117"/>
                <a:gd name="T62" fmla="*/ 2147483647 w 177"/>
                <a:gd name="T63" fmla="*/ 2147483647 h 117"/>
                <a:gd name="T64" fmla="*/ 2147483647 w 177"/>
                <a:gd name="T65" fmla="*/ 2147483647 h 117"/>
                <a:gd name="T66" fmla="*/ 2147483647 w 177"/>
                <a:gd name="T67" fmla="*/ 2147483647 h 117"/>
                <a:gd name="T68" fmla="*/ 2147483647 w 177"/>
                <a:gd name="T69" fmla="*/ 2147483647 h 117"/>
                <a:gd name="T70" fmla="*/ 2147483647 w 177"/>
                <a:gd name="T71" fmla="*/ 2147483647 h 117"/>
                <a:gd name="T72" fmla="*/ 2147483647 w 177"/>
                <a:gd name="T73" fmla="*/ 2147483647 h 117"/>
                <a:gd name="T74" fmla="*/ 2147483647 w 177"/>
                <a:gd name="T75" fmla="*/ 2147483647 h 117"/>
                <a:gd name="T76" fmla="*/ 2147483647 w 177"/>
                <a:gd name="T77" fmla="*/ 2147483647 h 117"/>
                <a:gd name="T78" fmla="*/ 2147483647 w 177"/>
                <a:gd name="T79" fmla="*/ 2147483647 h 117"/>
                <a:gd name="T80" fmla="*/ 2147483647 w 177"/>
                <a:gd name="T81" fmla="*/ 2147483647 h 117"/>
                <a:gd name="T82" fmla="*/ 2147483647 w 177"/>
                <a:gd name="T83" fmla="*/ 2147483647 h 117"/>
                <a:gd name="T84" fmla="*/ 0 w 177"/>
                <a:gd name="T85" fmla="*/ 2147483647 h 117"/>
                <a:gd name="T86" fmla="*/ 0 w 177"/>
                <a:gd name="T87" fmla="*/ 2147483647 h 117"/>
                <a:gd name="T88" fmla="*/ 2147483647 w 177"/>
                <a:gd name="T89" fmla="*/ 2147483647 h 117"/>
                <a:gd name="T90" fmla="*/ 2147483647 w 177"/>
                <a:gd name="T91" fmla="*/ 2147483647 h 117"/>
                <a:gd name="T92" fmla="*/ 2147483647 w 177"/>
                <a:gd name="T93" fmla="*/ 2147483647 h 117"/>
                <a:gd name="T94" fmla="*/ 2147483647 w 177"/>
                <a:gd name="T95" fmla="*/ 2147483647 h 117"/>
                <a:gd name="T96" fmla="*/ 2147483647 w 177"/>
                <a:gd name="T97" fmla="*/ 2147483647 h 117"/>
                <a:gd name="T98" fmla="*/ 2147483647 w 177"/>
                <a:gd name="T99" fmla="*/ 2147483647 h 117"/>
                <a:gd name="T100" fmla="*/ 2147483647 w 177"/>
                <a:gd name="T101" fmla="*/ 2147483647 h 117"/>
                <a:gd name="T102" fmla="*/ 2147483647 w 177"/>
                <a:gd name="T103" fmla="*/ 2147483647 h 117"/>
                <a:gd name="T104" fmla="*/ 2147483647 w 177"/>
                <a:gd name="T105" fmla="*/ 2147483647 h 117"/>
                <a:gd name="T106" fmla="*/ 2147483647 w 177"/>
                <a:gd name="T107" fmla="*/ 2147483647 h 117"/>
                <a:gd name="T108" fmla="*/ 2147483647 w 177"/>
                <a:gd name="T109" fmla="*/ 2147483647 h 117"/>
                <a:gd name="T110" fmla="*/ 2147483647 w 177"/>
                <a:gd name="T111" fmla="*/ 0 h 117"/>
                <a:gd name="T112" fmla="*/ 2147483647 w 177"/>
                <a:gd name="T113" fmla="*/ 0 h 1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117"/>
                <a:gd name="T173" fmla="*/ 177 w 177"/>
                <a:gd name="T174" fmla="*/ 117 h 1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117">
                  <a:moveTo>
                    <a:pt x="10" y="0"/>
                  </a:moveTo>
                  <a:lnTo>
                    <a:pt x="177" y="0"/>
                  </a:lnTo>
                  <a:lnTo>
                    <a:pt x="175" y="16"/>
                  </a:lnTo>
                  <a:lnTo>
                    <a:pt x="173" y="21"/>
                  </a:lnTo>
                  <a:lnTo>
                    <a:pt x="173" y="27"/>
                  </a:lnTo>
                  <a:lnTo>
                    <a:pt x="171" y="33"/>
                  </a:lnTo>
                  <a:lnTo>
                    <a:pt x="167" y="39"/>
                  </a:lnTo>
                  <a:lnTo>
                    <a:pt x="164" y="44"/>
                  </a:lnTo>
                  <a:lnTo>
                    <a:pt x="158" y="48"/>
                  </a:lnTo>
                  <a:lnTo>
                    <a:pt x="154" y="54"/>
                  </a:lnTo>
                  <a:lnTo>
                    <a:pt x="148" y="60"/>
                  </a:lnTo>
                  <a:lnTo>
                    <a:pt x="144" y="64"/>
                  </a:lnTo>
                  <a:lnTo>
                    <a:pt x="139" y="67"/>
                  </a:lnTo>
                  <a:lnTo>
                    <a:pt x="137" y="71"/>
                  </a:lnTo>
                  <a:lnTo>
                    <a:pt x="137" y="73"/>
                  </a:lnTo>
                  <a:lnTo>
                    <a:pt x="133" y="79"/>
                  </a:lnTo>
                  <a:lnTo>
                    <a:pt x="129" y="83"/>
                  </a:lnTo>
                  <a:lnTo>
                    <a:pt x="123" y="87"/>
                  </a:lnTo>
                  <a:lnTo>
                    <a:pt x="119" y="94"/>
                  </a:lnTo>
                  <a:lnTo>
                    <a:pt x="112" y="100"/>
                  </a:lnTo>
                  <a:lnTo>
                    <a:pt x="106" y="104"/>
                  </a:lnTo>
                  <a:lnTo>
                    <a:pt x="96" y="108"/>
                  </a:lnTo>
                  <a:lnTo>
                    <a:pt x="89" y="112"/>
                  </a:lnTo>
                  <a:lnTo>
                    <a:pt x="81" y="115"/>
                  </a:lnTo>
                  <a:lnTo>
                    <a:pt x="71" y="117"/>
                  </a:lnTo>
                  <a:lnTo>
                    <a:pt x="64" y="117"/>
                  </a:lnTo>
                  <a:lnTo>
                    <a:pt x="54" y="117"/>
                  </a:lnTo>
                  <a:lnTo>
                    <a:pt x="45" y="117"/>
                  </a:lnTo>
                  <a:lnTo>
                    <a:pt x="41" y="117"/>
                  </a:lnTo>
                  <a:lnTo>
                    <a:pt x="35" y="117"/>
                  </a:lnTo>
                  <a:lnTo>
                    <a:pt x="31" y="115"/>
                  </a:lnTo>
                  <a:lnTo>
                    <a:pt x="27" y="114"/>
                  </a:lnTo>
                  <a:lnTo>
                    <a:pt x="25" y="112"/>
                  </a:lnTo>
                  <a:lnTo>
                    <a:pt x="22" y="110"/>
                  </a:lnTo>
                  <a:lnTo>
                    <a:pt x="20" y="106"/>
                  </a:lnTo>
                  <a:lnTo>
                    <a:pt x="18" y="102"/>
                  </a:lnTo>
                  <a:lnTo>
                    <a:pt x="14" y="94"/>
                  </a:lnTo>
                  <a:lnTo>
                    <a:pt x="10" y="85"/>
                  </a:lnTo>
                  <a:lnTo>
                    <a:pt x="6" y="75"/>
                  </a:lnTo>
                  <a:lnTo>
                    <a:pt x="4" y="66"/>
                  </a:lnTo>
                  <a:lnTo>
                    <a:pt x="2" y="58"/>
                  </a:lnTo>
                  <a:lnTo>
                    <a:pt x="2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1"/>
                  </a:lnTo>
                  <a:lnTo>
                    <a:pt x="4" y="33"/>
                  </a:lnTo>
                  <a:lnTo>
                    <a:pt x="6" y="23"/>
                  </a:lnTo>
                  <a:lnTo>
                    <a:pt x="8" y="16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6"/>
                  </a:lnTo>
                  <a:lnTo>
                    <a:pt x="10" y="2"/>
                  </a:lnTo>
                  <a:lnTo>
                    <a:pt x="1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61" name="Rectangle 17"/>
            <p:cNvSpPr>
              <a:spLocks noChangeArrowheads="1"/>
            </p:cNvSpPr>
            <p:nvPr/>
          </p:nvSpPr>
          <p:spPr bwMode="auto">
            <a:xfrm>
              <a:off x="1960563" y="1685925"/>
              <a:ext cx="949325" cy="6826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62" name="Rectangle 18"/>
            <p:cNvSpPr>
              <a:spLocks noChangeArrowheads="1"/>
            </p:cNvSpPr>
            <p:nvPr/>
          </p:nvSpPr>
          <p:spPr bwMode="auto">
            <a:xfrm>
              <a:off x="1960563" y="1685925"/>
              <a:ext cx="949325" cy="68262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63" name="Rectangle 19"/>
            <p:cNvSpPr>
              <a:spLocks noChangeArrowheads="1"/>
            </p:cNvSpPr>
            <p:nvPr/>
          </p:nvSpPr>
          <p:spPr bwMode="auto">
            <a:xfrm>
              <a:off x="1958975" y="2009775"/>
              <a:ext cx="952500" cy="357188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64" name="Rectangle 20"/>
            <p:cNvSpPr>
              <a:spLocks noChangeArrowheads="1"/>
            </p:cNvSpPr>
            <p:nvPr/>
          </p:nvSpPr>
          <p:spPr bwMode="auto">
            <a:xfrm>
              <a:off x="1960563" y="2009775"/>
              <a:ext cx="952500" cy="3571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65" name="Rectangle 21"/>
            <p:cNvSpPr>
              <a:spLocks noChangeArrowheads="1"/>
            </p:cNvSpPr>
            <p:nvPr/>
          </p:nvSpPr>
          <p:spPr bwMode="auto">
            <a:xfrm>
              <a:off x="3325813" y="1649413"/>
              <a:ext cx="1258887" cy="735012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66" name="Rectangle 22"/>
            <p:cNvSpPr>
              <a:spLocks noChangeArrowheads="1"/>
            </p:cNvSpPr>
            <p:nvPr/>
          </p:nvSpPr>
          <p:spPr bwMode="auto">
            <a:xfrm>
              <a:off x="3325813" y="1649413"/>
              <a:ext cx="1258887" cy="7350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67" name="Freeform 23"/>
            <p:cNvSpPr>
              <a:spLocks/>
            </p:cNvSpPr>
            <p:nvPr/>
          </p:nvSpPr>
          <p:spPr bwMode="auto">
            <a:xfrm>
              <a:off x="5267325" y="1655763"/>
              <a:ext cx="808038" cy="717550"/>
            </a:xfrm>
            <a:custGeom>
              <a:avLst/>
              <a:gdLst>
                <a:gd name="T0" fmla="*/ 2147483647 w 806"/>
                <a:gd name="T1" fmla="*/ 2147483647 h 715"/>
                <a:gd name="T2" fmla="*/ 2147483647 w 806"/>
                <a:gd name="T3" fmla="*/ 2147483647 h 715"/>
                <a:gd name="T4" fmla="*/ 2147483647 w 806"/>
                <a:gd name="T5" fmla="*/ 2147483647 h 715"/>
                <a:gd name="T6" fmla="*/ 2147483647 w 806"/>
                <a:gd name="T7" fmla="*/ 2147483647 h 715"/>
                <a:gd name="T8" fmla="*/ 2147483647 w 806"/>
                <a:gd name="T9" fmla="*/ 2147483647 h 715"/>
                <a:gd name="T10" fmla="*/ 2147483647 w 806"/>
                <a:gd name="T11" fmla="*/ 2147483647 h 715"/>
                <a:gd name="T12" fmla="*/ 2147483647 w 806"/>
                <a:gd name="T13" fmla="*/ 2147483647 h 715"/>
                <a:gd name="T14" fmla="*/ 2147483647 w 806"/>
                <a:gd name="T15" fmla="*/ 2147483647 h 715"/>
                <a:gd name="T16" fmla="*/ 2147483647 w 806"/>
                <a:gd name="T17" fmla="*/ 2147483647 h 715"/>
                <a:gd name="T18" fmla="*/ 2147483647 w 806"/>
                <a:gd name="T19" fmla="*/ 2147483647 h 715"/>
                <a:gd name="T20" fmla="*/ 0 w 806"/>
                <a:gd name="T21" fmla="*/ 2147483647 h 715"/>
                <a:gd name="T22" fmla="*/ 2147483647 w 806"/>
                <a:gd name="T23" fmla="*/ 2147483647 h 715"/>
                <a:gd name="T24" fmla="*/ 2147483647 w 806"/>
                <a:gd name="T25" fmla="*/ 2147483647 h 715"/>
                <a:gd name="T26" fmla="*/ 2147483647 w 806"/>
                <a:gd name="T27" fmla="*/ 2147483647 h 715"/>
                <a:gd name="T28" fmla="*/ 2147483647 w 806"/>
                <a:gd name="T29" fmla="*/ 2147483647 h 715"/>
                <a:gd name="T30" fmla="*/ 2147483647 w 806"/>
                <a:gd name="T31" fmla="*/ 2147483647 h 715"/>
                <a:gd name="T32" fmla="*/ 2147483647 w 806"/>
                <a:gd name="T33" fmla="*/ 2147483647 h 715"/>
                <a:gd name="T34" fmla="*/ 2147483647 w 806"/>
                <a:gd name="T35" fmla="*/ 2147483647 h 715"/>
                <a:gd name="T36" fmla="*/ 2147483647 w 806"/>
                <a:gd name="T37" fmla="*/ 2147483647 h 715"/>
                <a:gd name="T38" fmla="*/ 2147483647 w 806"/>
                <a:gd name="T39" fmla="*/ 2147483647 h 715"/>
                <a:gd name="T40" fmla="*/ 2147483647 w 806"/>
                <a:gd name="T41" fmla="*/ 2147483647 h 715"/>
                <a:gd name="T42" fmla="*/ 2147483647 w 806"/>
                <a:gd name="T43" fmla="*/ 2147483647 h 715"/>
                <a:gd name="T44" fmla="*/ 2147483647 w 806"/>
                <a:gd name="T45" fmla="*/ 2147483647 h 715"/>
                <a:gd name="T46" fmla="*/ 2147483647 w 806"/>
                <a:gd name="T47" fmla="*/ 2147483647 h 715"/>
                <a:gd name="T48" fmla="*/ 2147483647 w 806"/>
                <a:gd name="T49" fmla="*/ 2147483647 h 715"/>
                <a:gd name="T50" fmla="*/ 2147483647 w 806"/>
                <a:gd name="T51" fmla="*/ 2147483647 h 715"/>
                <a:gd name="T52" fmla="*/ 2147483647 w 806"/>
                <a:gd name="T53" fmla="*/ 2147483647 h 715"/>
                <a:gd name="T54" fmla="*/ 2147483647 w 806"/>
                <a:gd name="T55" fmla="*/ 2147483647 h 715"/>
                <a:gd name="T56" fmla="*/ 2147483647 w 806"/>
                <a:gd name="T57" fmla="*/ 2147483647 h 715"/>
                <a:gd name="T58" fmla="*/ 2147483647 w 806"/>
                <a:gd name="T59" fmla="*/ 2147483647 h 715"/>
                <a:gd name="T60" fmla="*/ 2147483647 w 806"/>
                <a:gd name="T61" fmla="*/ 2147483647 h 715"/>
                <a:gd name="T62" fmla="*/ 2147483647 w 806"/>
                <a:gd name="T63" fmla="*/ 2147483647 h 715"/>
                <a:gd name="T64" fmla="*/ 2147483647 w 806"/>
                <a:gd name="T65" fmla="*/ 2147483647 h 715"/>
                <a:gd name="T66" fmla="*/ 2147483647 w 806"/>
                <a:gd name="T67" fmla="*/ 2147483647 h 715"/>
                <a:gd name="T68" fmla="*/ 2147483647 w 806"/>
                <a:gd name="T69" fmla="*/ 2147483647 h 715"/>
                <a:gd name="T70" fmla="*/ 2147483647 w 806"/>
                <a:gd name="T71" fmla="*/ 2147483647 h 715"/>
                <a:gd name="T72" fmla="*/ 2147483647 w 806"/>
                <a:gd name="T73" fmla="*/ 2147483647 h 715"/>
                <a:gd name="T74" fmla="*/ 2147483647 w 806"/>
                <a:gd name="T75" fmla="*/ 2147483647 h 715"/>
                <a:gd name="T76" fmla="*/ 2147483647 w 806"/>
                <a:gd name="T77" fmla="*/ 2147483647 h 715"/>
                <a:gd name="T78" fmla="*/ 2147483647 w 806"/>
                <a:gd name="T79" fmla="*/ 2147483647 h 715"/>
                <a:gd name="T80" fmla="*/ 2147483647 w 806"/>
                <a:gd name="T81" fmla="*/ 2147483647 h 715"/>
                <a:gd name="T82" fmla="*/ 2147483647 w 806"/>
                <a:gd name="T83" fmla="*/ 2147483647 h 715"/>
                <a:gd name="T84" fmla="*/ 2147483647 w 806"/>
                <a:gd name="T85" fmla="*/ 0 h 7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06"/>
                <a:gd name="T130" fmla="*/ 0 h 715"/>
                <a:gd name="T131" fmla="*/ 806 w 806"/>
                <a:gd name="T132" fmla="*/ 715 h 7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06" h="715">
                  <a:moveTo>
                    <a:pt x="403" y="0"/>
                  </a:moveTo>
                  <a:lnTo>
                    <a:pt x="382" y="0"/>
                  </a:lnTo>
                  <a:lnTo>
                    <a:pt x="361" y="2"/>
                  </a:lnTo>
                  <a:lnTo>
                    <a:pt x="342" y="4"/>
                  </a:lnTo>
                  <a:lnTo>
                    <a:pt x="321" y="8"/>
                  </a:lnTo>
                  <a:lnTo>
                    <a:pt x="301" y="12"/>
                  </a:lnTo>
                  <a:lnTo>
                    <a:pt x="282" y="16"/>
                  </a:lnTo>
                  <a:lnTo>
                    <a:pt x="265" y="22"/>
                  </a:lnTo>
                  <a:lnTo>
                    <a:pt x="246" y="29"/>
                  </a:lnTo>
                  <a:lnTo>
                    <a:pt x="228" y="35"/>
                  </a:lnTo>
                  <a:lnTo>
                    <a:pt x="211" y="43"/>
                  </a:lnTo>
                  <a:lnTo>
                    <a:pt x="194" y="52"/>
                  </a:lnTo>
                  <a:lnTo>
                    <a:pt x="177" y="62"/>
                  </a:lnTo>
                  <a:lnTo>
                    <a:pt x="161" y="71"/>
                  </a:lnTo>
                  <a:lnTo>
                    <a:pt x="146" y="81"/>
                  </a:lnTo>
                  <a:lnTo>
                    <a:pt x="132" y="93"/>
                  </a:lnTo>
                  <a:lnTo>
                    <a:pt x="117" y="104"/>
                  </a:lnTo>
                  <a:lnTo>
                    <a:pt x="104" y="118"/>
                  </a:lnTo>
                  <a:lnTo>
                    <a:pt x="92" y="131"/>
                  </a:lnTo>
                  <a:lnTo>
                    <a:pt x="79" y="144"/>
                  </a:lnTo>
                  <a:lnTo>
                    <a:pt x="69" y="158"/>
                  </a:lnTo>
                  <a:lnTo>
                    <a:pt x="58" y="171"/>
                  </a:lnTo>
                  <a:lnTo>
                    <a:pt x="48" y="187"/>
                  </a:lnTo>
                  <a:lnTo>
                    <a:pt x="38" y="202"/>
                  </a:lnTo>
                  <a:lnTo>
                    <a:pt x="31" y="218"/>
                  </a:lnTo>
                  <a:lnTo>
                    <a:pt x="25" y="235"/>
                  </a:lnTo>
                  <a:lnTo>
                    <a:pt x="17" y="252"/>
                  </a:lnTo>
                  <a:lnTo>
                    <a:pt x="12" y="267"/>
                  </a:lnTo>
                  <a:lnTo>
                    <a:pt x="8" y="285"/>
                  </a:lnTo>
                  <a:lnTo>
                    <a:pt x="4" y="302"/>
                  </a:lnTo>
                  <a:lnTo>
                    <a:pt x="2" y="321"/>
                  </a:lnTo>
                  <a:lnTo>
                    <a:pt x="0" y="339"/>
                  </a:lnTo>
                  <a:lnTo>
                    <a:pt x="0" y="358"/>
                  </a:lnTo>
                  <a:lnTo>
                    <a:pt x="0" y="375"/>
                  </a:lnTo>
                  <a:lnTo>
                    <a:pt x="2" y="394"/>
                  </a:lnTo>
                  <a:lnTo>
                    <a:pt x="4" y="412"/>
                  </a:lnTo>
                  <a:lnTo>
                    <a:pt x="8" y="429"/>
                  </a:lnTo>
                  <a:lnTo>
                    <a:pt x="12" y="446"/>
                  </a:lnTo>
                  <a:lnTo>
                    <a:pt x="17" y="463"/>
                  </a:lnTo>
                  <a:lnTo>
                    <a:pt x="25" y="481"/>
                  </a:lnTo>
                  <a:lnTo>
                    <a:pt x="31" y="496"/>
                  </a:lnTo>
                  <a:lnTo>
                    <a:pt x="38" y="512"/>
                  </a:lnTo>
                  <a:lnTo>
                    <a:pt x="48" y="527"/>
                  </a:lnTo>
                  <a:lnTo>
                    <a:pt x="58" y="542"/>
                  </a:lnTo>
                  <a:lnTo>
                    <a:pt x="69" y="558"/>
                  </a:lnTo>
                  <a:lnTo>
                    <a:pt x="79" y="571"/>
                  </a:lnTo>
                  <a:lnTo>
                    <a:pt x="92" y="585"/>
                  </a:lnTo>
                  <a:lnTo>
                    <a:pt x="104" y="598"/>
                  </a:lnTo>
                  <a:lnTo>
                    <a:pt x="117" y="610"/>
                  </a:lnTo>
                  <a:lnTo>
                    <a:pt x="132" y="621"/>
                  </a:lnTo>
                  <a:lnTo>
                    <a:pt x="146" y="633"/>
                  </a:lnTo>
                  <a:lnTo>
                    <a:pt x="161" y="644"/>
                  </a:lnTo>
                  <a:lnTo>
                    <a:pt x="177" y="654"/>
                  </a:lnTo>
                  <a:lnTo>
                    <a:pt x="194" y="663"/>
                  </a:lnTo>
                  <a:lnTo>
                    <a:pt x="211" y="671"/>
                  </a:lnTo>
                  <a:lnTo>
                    <a:pt x="228" y="679"/>
                  </a:lnTo>
                  <a:lnTo>
                    <a:pt x="246" y="686"/>
                  </a:lnTo>
                  <a:lnTo>
                    <a:pt x="265" y="692"/>
                  </a:lnTo>
                  <a:lnTo>
                    <a:pt x="282" y="698"/>
                  </a:lnTo>
                  <a:lnTo>
                    <a:pt x="301" y="704"/>
                  </a:lnTo>
                  <a:lnTo>
                    <a:pt x="321" y="708"/>
                  </a:lnTo>
                  <a:lnTo>
                    <a:pt x="342" y="709"/>
                  </a:lnTo>
                  <a:lnTo>
                    <a:pt x="361" y="713"/>
                  </a:lnTo>
                  <a:lnTo>
                    <a:pt x="382" y="713"/>
                  </a:lnTo>
                  <a:lnTo>
                    <a:pt x="403" y="715"/>
                  </a:lnTo>
                  <a:lnTo>
                    <a:pt x="424" y="713"/>
                  </a:lnTo>
                  <a:lnTo>
                    <a:pt x="443" y="713"/>
                  </a:lnTo>
                  <a:lnTo>
                    <a:pt x="464" y="709"/>
                  </a:lnTo>
                  <a:lnTo>
                    <a:pt x="484" y="708"/>
                  </a:lnTo>
                  <a:lnTo>
                    <a:pt x="503" y="704"/>
                  </a:lnTo>
                  <a:lnTo>
                    <a:pt x="522" y="698"/>
                  </a:lnTo>
                  <a:lnTo>
                    <a:pt x="541" y="692"/>
                  </a:lnTo>
                  <a:lnTo>
                    <a:pt x="560" y="686"/>
                  </a:lnTo>
                  <a:lnTo>
                    <a:pt x="578" y="679"/>
                  </a:lnTo>
                  <a:lnTo>
                    <a:pt x="595" y="671"/>
                  </a:lnTo>
                  <a:lnTo>
                    <a:pt x="612" y="663"/>
                  </a:lnTo>
                  <a:lnTo>
                    <a:pt x="627" y="654"/>
                  </a:lnTo>
                  <a:lnTo>
                    <a:pt x="643" y="644"/>
                  </a:lnTo>
                  <a:lnTo>
                    <a:pt x="658" y="633"/>
                  </a:lnTo>
                  <a:lnTo>
                    <a:pt x="674" y="621"/>
                  </a:lnTo>
                  <a:lnTo>
                    <a:pt x="687" y="610"/>
                  </a:lnTo>
                  <a:lnTo>
                    <a:pt x="700" y="598"/>
                  </a:lnTo>
                  <a:lnTo>
                    <a:pt x="714" y="585"/>
                  </a:lnTo>
                  <a:lnTo>
                    <a:pt x="725" y="571"/>
                  </a:lnTo>
                  <a:lnTo>
                    <a:pt x="737" y="558"/>
                  </a:lnTo>
                  <a:lnTo>
                    <a:pt x="746" y="542"/>
                  </a:lnTo>
                  <a:lnTo>
                    <a:pt x="756" y="527"/>
                  </a:lnTo>
                  <a:lnTo>
                    <a:pt x="766" y="512"/>
                  </a:lnTo>
                  <a:lnTo>
                    <a:pt x="773" y="496"/>
                  </a:lnTo>
                  <a:lnTo>
                    <a:pt x="781" y="481"/>
                  </a:lnTo>
                  <a:lnTo>
                    <a:pt x="787" y="463"/>
                  </a:lnTo>
                  <a:lnTo>
                    <a:pt x="792" y="446"/>
                  </a:lnTo>
                  <a:lnTo>
                    <a:pt x="798" y="429"/>
                  </a:lnTo>
                  <a:lnTo>
                    <a:pt x="800" y="412"/>
                  </a:lnTo>
                  <a:lnTo>
                    <a:pt x="804" y="394"/>
                  </a:lnTo>
                  <a:lnTo>
                    <a:pt x="804" y="375"/>
                  </a:lnTo>
                  <a:lnTo>
                    <a:pt x="806" y="358"/>
                  </a:lnTo>
                  <a:lnTo>
                    <a:pt x="804" y="339"/>
                  </a:lnTo>
                  <a:lnTo>
                    <a:pt x="804" y="321"/>
                  </a:lnTo>
                  <a:lnTo>
                    <a:pt x="800" y="302"/>
                  </a:lnTo>
                  <a:lnTo>
                    <a:pt x="798" y="285"/>
                  </a:lnTo>
                  <a:lnTo>
                    <a:pt x="792" y="267"/>
                  </a:lnTo>
                  <a:lnTo>
                    <a:pt x="787" y="252"/>
                  </a:lnTo>
                  <a:lnTo>
                    <a:pt x="781" y="235"/>
                  </a:lnTo>
                  <a:lnTo>
                    <a:pt x="773" y="218"/>
                  </a:lnTo>
                  <a:lnTo>
                    <a:pt x="766" y="202"/>
                  </a:lnTo>
                  <a:lnTo>
                    <a:pt x="756" y="187"/>
                  </a:lnTo>
                  <a:lnTo>
                    <a:pt x="746" y="171"/>
                  </a:lnTo>
                  <a:lnTo>
                    <a:pt x="737" y="158"/>
                  </a:lnTo>
                  <a:lnTo>
                    <a:pt x="725" y="144"/>
                  </a:lnTo>
                  <a:lnTo>
                    <a:pt x="714" y="131"/>
                  </a:lnTo>
                  <a:lnTo>
                    <a:pt x="700" y="118"/>
                  </a:lnTo>
                  <a:lnTo>
                    <a:pt x="687" y="104"/>
                  </a:lnTo>
                  <a:lnTo>
                    <a:pt x="674" y="93"/>
                  </a:lnTo>
                  <a:lnTo>
                    <a:pt x="658" y="81"/>
                  </a:lnTo>
                  <a:lnTo>
                    <a:pt x="643" y="71"/>
                  </a:lnTo>
                  <a:lnTo>
                    <a:pt x="627" y="62"/>
                  </a:lnTo>
                  <a:lnTo>
                    <a:pt x="612" y="52"/>
                  </a:lnTo>
                  <a:lnTo>
                    <a:pt x="595" y="43"/>
                  </a:lnTo>
                  <a:lnTo>
                    <a:pt x="578" y="35"/>
                  </a:lnTo>
                  <a:lnTo>
                    <a:pt x="560" y="29"/>
                  </a:lnTo>
                  <a:lnTo>
                    <a:pt x="541" y="22"/>
                  </a:lnTo>
                  <a:lnTo>
                    <a:pt x="522" y="16"/>
                  </a:lnTo>
                  <a:lnTo>
                    <a:pt x="503" y="12"/>
                  </a:lnTo>
                  <a:lnTo>
                    <a:pt x="484" y="8"/>
                  </a:lnTo>
                  <a:lnTo>
                    <a:pt x="464" y="4"/>
                  </a:lnTo>
                  <a:lnTo>
                    <a:pt x="443" y="2"/>
                  </a:lnTo>
                  <a:lnTo>
                    <a:pt x="424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68" name="Freeform 24"/>
            <p:cNvSpPr>
              <a:spLocks/>
            </p:cNvSpPr>
            <p:nvPr/>
          </p:nvSpPr>
          <p:spPr bwMode="auto">
            <a:xfrm>
              <a:off x="5262563" y="1655763"/>
              <a:ext cx="808037" cy="717550"/>
            </a:xfrm>
            <a:custGeom>
              <a:avLst/>
              <a:gdLst>
                <a:gd name="T0" fmla="*/ 2147483647 w 806"/>
                <a:gd name="T1" fmla="*/ 2147483647 h 715"/>
                <a:gd name="T2" fmla="*/ 2147483647 w 806"/>
                <a:gd name="T3" fmla="*/ 2147483647 h 715"/>
                <a:gd name="T4" fmla="*/ 2147483647 w 806"/>
                <a:gd name="T5" fmla="*/ 2147483647 h 715"/>
                <a:gd name="T6" fmla="*/ 2147483647 w 806"/>
                <a:gd name="T7" fmla="*/ 2147483647 h 715"/>
                <a:gd name="T8" fmla="*/ 2147483647 w 806"/>
                <a:gd name="T9" fmla="*/ 2147483647 h 715"/>
                <a:gd name="T10" fmla="*/ 2147483647 w 806"/>
                <a:gd name="T11" fmla="*/ 2147483647 h 715"/>
                <a:gd name="T12" fmla="*/ 2147483647 w 806"/>
                <a:gd name="T13" fmla="*/ 2147483647 h 715"/>
                <a:gd name="T14" fmla="*/ 2147483647 w 806"/>
                <a:gd name="T15" fmla="*/ 2147483647 h 715"/>
                <a:gd name="T16" fmla="*/ 2147483647 w 806"/>
                <a:gd name="T17" fmla="*/ 2147483647 h 715"/>
                <a:gd name="T18" fmla="*/ 2147483647 w 806"/>
                <a:gd name="T19" fmla="*/ 2147483647 h 715"/>
                <a:gd name="T20" fmla="*/ 0 w 806"/>
                <a:gd name="T21" fmla="*/ 2147483647 h 715"/>
                <a:gd name="T22" fmla="*/ 2147483647 w 806"/>
                <a:gd name="T23" fmla="*/ 2147483647 h 715"/>
                <a:gd name="T24" fmla="*/ 2147483647 w 806"/>
                <a:gd name="T25" fmla="*/ 2147483647 h 715"/>
                <a:gd name="T26" fmla="*/ 2147483647 w 806"/>
                <a:gd name="T27" fmla="*/ 2147483647 h 715"/>
                <a:gd name="T28" fmla="*/ 2147483647 w 806"/>
                <a:gd name="T29" fmla="*/ 2147483647 h 715"/>
                <a:gd name="T30" fmla="*/ 2147483647 w 806"/>
                <a:gd name="T31" fmla="*/ 2147483647 h 715"/>
                <a:gd name="T32" fmla="*/ 2147483647 w 806"/>
                <a:gd name="T33" fmla="*/ 2147483647 h 715"/>
                <a:gd name="T34" fmla="*/ 2147483647 w 806"/>
                <a:gd name="T35" fmla="*/ 2147483647 h 715"/>
                <a:gd name="T36" fmla="*/ 2147483647 w 806"/>
                <a:gd name="T37" fmla="*/ 2147483647 h 715"/>
                <a:gd name="T38" fmla="*/ 2147483647 w 806"/>
                <a:gd name="T39" fmla="*/ 2147483647 h 715"/>
                <a:gd name="T40" fmla="*/ 2147483647 w 806"/>
                <a:gd name="T41" fmla="*/ 2147483647 h 715"/>
                <a:gd name="T42" fmla="*/ 2147483647 w 806"/>
                <a:gd name="T43" fmla="*/ 2147483647 h 715"/>
                <a:gd name="T44" fmla="*/ 2147483647 w 806"/>
                <a:gd name="T45" fmla="*/ 2147483647 h 715"/>
                <a:gd name="T46" fmla="*/ 2147483647 w 806"/>
                <a:gd name="T47" fmla="*/ 2147483647 h 715"/>
                <a:gd name="T48" fmla="*/ 2147483647 w 806"/>
                <a:gd name="T49" fmla="*/ 2147483647 h 715"/>
                <a:gd name="T50" fmla="*/ 2147483647 w 806"/>
                <a:gd name="T51" fmla="*/ 2147483647 h 715"/>
                <a:gd name="T52" fmla="*/ 2147483647 w 806"/>
                <a:gd name="T53" fmla="*/ 2147483647 h 715"/>
                <a:gd name="T54" fmla="*/ 2147483647 w 806"/>
                <a:gd name="T55" fmla="*/ 2147483647 h 715"/>
                <a:gd name="T56" fmla="*/ 2147483647 w 806"/>
                <a:gd name="T57" fmla="*/ 2147483647 h 715"/>
                <a:gd name="T58" fmla="*/ 2147483647 w 806"/>
                <a:gd name="T59" fmla="*/ 2147483647 h 715"/>
                <a:gd name="T60" fmla="*/ 2147483647 w 806"/>
                <a:gd name="T61" fmla="*/ 2147483647 h 715"/>
                <a:gd name="T62" fmla="*/ 2147483647 w 806"/>
                <a:gd name="T63" fmla="*/ 2147483647 h 715"/>
                <a:gd name="T64" fmla="*/ 2147483647 w 806"/>
                <a:gd name="T65" fmla="*/ 2147483647 h 715"/>
                <a:gd name="T66" fmla="*/ 2147483647 w 806"/>
                <a:gd name="T67" fmla="*/ 2147483647 h 715"/>
                <a:gd name="T68" fmla="*/ 2147483647 w 806"/>
                <a:gd name="T69" fmla="*/ 2147483647 h 715"/>
                <a:gd name="T70" fmla="*/ 2147483647 w 806"/>
                <a:gd name="T71" fmla="*/ 2147483647 h 715"/>
                <a:gd name="T72" fmla="*/ 2147483647 w 806"/>
                <a:gd name="T73" fmla="*/ 2147483647 h 715"/>
                <a:gd name="T74" fmla="*/ 2147483647 w 806"/>
                <a:gd name="T75" fmla="*/ 2147483647 h 715"/>
                <a:gd name="T76" fmla="*/ 2147483647 w 806"/>
                <a:gd name="T77" fmla="*/ 2147483647 h 715"/>
                <a:gd name="T78" fmla="*/ 2147483647 w 806"/>
                <a:gd name="T79" fmla="*/ 2147483647 h 715"/>
                <a:gd name="T80" fmla="*/ 2147483647 w 806"/>
                <a:gd name="T81" fmla="*/ 2147483647 h 715"/>
                <a:gd name="T82" fmla="*/ 2147483647 w 806"/>
                <a:gd name="T83" fmla="*/ 2147483647 h 715"/>
                <a:gd name="T84" fmla="*/ 2147483647 w 806"/>
                <a:gd name="T85" fmla="*/ 0 h 7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06"/>
                <a:gd name="T130" fmla="*/ 0 h 715"/>
                <a:gd name="T131" fmla="*/ 806 w 806"/>
                <a:gd name="T132" fmla="*/ 715 h 7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06" h="715">
                  <a:moveTo>
                    <a:pt x="403" y="0"/>
                  </a:moveTo>
                  <a:lnTo>
                    <a:pt x="382" y="0"/>
                  </a:lnTo>
                  <a:lnTo>
                    <a:pt x="361" y="2"/>
                  </a:lnTo>
                  <a:lnTo>
                    <a:pt x="342" y="4"/>
                  </a:lnTo>
                  <a:lnTo>
                    <a:pt x="321" y="8"/>
                  </a:lnTo>
                  <a:lnTo>
                    <a:pt x="301" y="12"/>
                  </a:lnTo>
                  <a:lnTo>
                    <a:pt x="282" y="16"/>
                  </a:lnTo>
                  <a:lnTo>
                    <a:pt x="265" y="22"/>
                  </a:lnTo>
                  <a:lnTo>
                    <a:pt x="246" y="29"/>
                  </a:lnTo>
                  <a:lnTo>
                    <a:pt x="228" y="35"/>
                  </a:lnTo>
                  <a:lnTo>
                    <a:pt x="211" y="43"/>
                  </a:lnTo>
                  <a:lnTo>
                    <a:pt x="194" y="52"/>
                  </a:lnTo>
                  <a:lnTo>
                    <a:pt x="177" y="62"/>
                  </a:lnTo>
                  <a:lnTo>
                    <a:pt x="161" y="71"/>
                  </a:lnTo>
                  <a:lnTo>
                    <a:pt x="146" y="81"/>
                  </a:lnTo>
                  <a:lnTo>
                    <a:pt x="132" y="93"/>
                  </a:lnTo>
                  <a:lnTo>
                    <a:pt x="117" y="104"/>
                  </a:lnTo>
                  <a:lnTo>
                    <a:pt x="104" y="118"/>
                  </a:lnTo>
                  <a:lnTo>
                    <a:pt x="92" y="131"/>
                  </a:lnTo>
                  <a:lnTo>
                    <a:pt x="79" y="144"/>
                  </a:lnTo>
                  <a:lnTo>
                    <a:pt x="69" y="158"/>
                  </a:lnTo>
                  <a:lnTo>
                    <a:pt x="58" y="171"/>
                  </a:lnTo>
                  <a:lnTo>
                    <a:pt x="48" y="187"/>
                  </a:lnTo>
                  <a:lnTo>
                    <a:pt x="38" y="202"/>
                  </a:lnTo>
                  <a:lnTo>
                    <a:pt x="31" y="218"/>
                  </a:lnTo>
                  <a:lnTo>
                    <a:pt x="25" y="235"/>
                  </a:lnTo>
                  <a:lnTo>
                    <a:pt x="17" y="252"/>
                  </a:lnTo>
                  <a:lnTo>
                    <a:pt x="12" y="267"/>
                  </a:lnTo>
                  <a:lnTo>
                    <a:pt x="8" y="285"/>
                  </a:lnTo>
                  <a:lnTo>
                    <a:pt x="4" y="302"/>
                  </a:lnTo>
                  <a:lnTo>
                    <a:pt x="2" y="321"/>
                  </a:lnTo>
                  <a:lnTo>
                    <a:pt x="0" y="339"/>
                  </a:lnTo>
                  <a:lnTo>
                    <a:pt x="0" y="358"/>
                  </a:lnTo>
                  <a:lnTo>
                    <a:pt x="0" y="375"/>
                  </a:lnTo>
                  <a:lnTo>
                    <a:pt x="2" y="394"/>
                  </a:lnTo>
                  <a:lnTo>
                    <a:pt x="4" y="412"/>
                  </a:lnTo>
                  <a:lnTo>
                    <a:pt x="8" y="429"/>
                  </a:lnTo>
                  <a:lnTo>
                    <a:pt x="12" y="446"/>
                  </a:lnTo>
                  <a:lnTo>
                    <a:pt x="17" y="463"/>
                  </a:lnTo>
                  <a:lnTo>
                    <a:pt x="25" y="481"/>
                  </a:lnTo>
                  <a:lnTo>
                    <a:pt x="31" y="496"/>
                  </a:lnTo>
                  <a:lnTo>
                    <a:pt x="38" y="512"/>
                  </a:lnTo>
                  <a:lnTo>
                    <a:pt x="48" y="527"/>
                  </a:lnTo>
                  <a:lnTo>
                    <a:pt x="58" y="542"/>
                  </a:lnTo>
                  <a:lnTo>
                    <a:pt x="69" y="558"/>
                  </a:lnTo>
                  <a:lnTo>
                    <a:pt x="79" y="571"/>
                  </a:lnTo>
                  <a:lnTo>
                    <a:pt x="92" y="585"/>
                  </a:lnTo>
                  <a:lnTo>
                    <a:pt x="104" y="598"/>
                  </a:lnTo>
                  <a:lnTo>
                    <a:pt x="117" y="610"/>
                  </a:lnTo>
                  <a:lnTo>
                    <a:pt x="132" y="621"/>
                  </a:lnTo>
                  <a:lnTo>
                    <a:pt x="146" y="633"/>
                  </a:lnTo>
                  <a:lnTo>
                    <a:pt x="161" y="644"/>
                  </a:lnTo>
                  <a:lnTo>
                    <a:pt x="177" y="654"/>
                  </a:lnTo>
                  <a:lnTo>
                    <a:pt x="194" y="663"/>
                  </a:lnTo>
                  <a:lnTo>
                    <a:pt x="211" y="671"/>
                  </a:lnTo>
                  <a:lnTo>
                    <a:pt x="228" y="679"/>
                  </a:lnTo>
                  <a:lnTo>
                    <a:pt x="246" y="686"/>
                  </a:lnTo>
                  <a:lnTo>
                    <a:pt x="265" y="692"/>
                  </a:lnTo>
                  <a:lnTo>
                    <a:pt x="282" y="698"/>
                  </a:lnTo>
                  <a:lnTo>
                    <a:pt x="301" y="704"/>
                  </a:lnTo>
                  <a:lnTo>
                    <a:pt x="321" y="708"/>
                  </a:lnTo>
                  <a:lnTo>
                    <a:pt x="342" y="709"/>
                  </a:lnTo>
                  <a:lnTo>
                    <a:pt x="361" y="713"/>
                  </a:lnTo>
                  <a:lnTo>
                    <a:pt x="382" y="713"/>
                  </a:lnTo>
                  <a:lnTo>
                    <a:pt x="403" y="715"/>
                  </a:lnTo>
                  <a:lnTo>
                    <a:pt x="424" y="713"/>
                  </a:lnTo>
                  <a:lnTo>
                    <a:pt x="443" y="713"/>
                  </a:lnTo>
                  <a:lnTo>
                    <a:pt x="464" y="709"/>
                  </a:lnTo>
                  <a:lnTo>
                    <a:pt x="484" y="708"/>
                  </a:lnTo>
                  <a:lnTo>
                    <a:pt x="503" y="704"/>
                  </a:lnTo>
                  <a:lnTo>
                    <a:pt x="522" y="698"/>
                  </a:lnTo>
                  <a:lnTo>
                    <a:pt x="541" y="692"/>
                  </a:lnTo>
                  <a:lnTo>
                    <a:pt x="560" y="686"/>
                  </a:lnTo>
                  <a:lnTo>
                    <a:pt x="578" y="679"/>
                  </a:lnTo>
                  <a:lnTo>
                    <a:pt x="595" y="671"/>
                  </a:lnTo>
                  <a:lnTo>
                    <a:pt x="612" y="663"/>
                  </a:lnTo>
                  <a:lnTo>
                    <a:pt x="627" y="654"/>
                  </a:lnTo>
                  <a:lnTo>
                    <a:pt x="643" y="644"/>
                  </a:lnTo>
                  <a:lnTo>
                    <a:pt x="658" y="633"/>
                  </a:lnTo>
                  <a:lnTo>
                    <a:pt x="674" y="621"/>
                  </a:lnTo>
                  <a:lnTo>
                    <a:pt x="687" y="610"/>
                  </a:lnTo>
                  <a:lnTo>
                    <a:pt x="700" y="598"/>
                  </a:lnTo>
                  <a:lnTo>
                    <a:pt x="714" y="585"/>
                  </a:lnTo>
                  <a:lnTo>
                    <a:pt x="725" y="571"/>
                  </a:lnTo>
                  <a:lnTo>
                    <a:pt x="737" y="558"/>
                  </a:lnTo>
                  <a:lnTo>
                    <a:pt x="746" y="542"/>
                  </a:lnTo>
                  <a:lnTo>
                    <a:pt x="756" y="527"/>
                  </a:lnTo>
                  <a:lnTo>
                    <a:pt x="766" y="512"/>
                  </a:lnTo>
                  <a:lnTo>
                    <a:pt x="773" y="496"/>
                  </a:lnTo>
                  <a:lnTo>
                    <a:pt x="781" y="481"/>
                  </a:lnTo>
                  <a:lnTo>
                    <a:pt x="787" y="463"/>
                  </a:lnTo>
                  <a:lnTo>
                    <a:pt x="792" y="446"/>
                  </a:lnTo>
                  <a:lnTo>
                    <a:pt x="798" y="429"/>
                  </a:lnTo>
                  <a:lnTo>
                    <a:pt x="800" y="412"/>
                  </a:lnTo>
                  <a:lnTo>
                    <a:pt x="804" y="394"/>
                  </a:lnTo>
                  <a:lnTo>
                    <a:pt x="804" y="375"/>
                  </a:lnTo>
                  <a:lnTo>
                    <a:pt x="806" y="358"/>
                  </a:lnTo>
                  <a:lnTo>
                    <a:pt x="804" y="339"/>
                  </a:lnTo>
                  <a:lnTo>
                    <a:pt x="804" y="321"/>
                  </a:lnTo>
                  <a:lnTo>
                    <a:pt x="800" y="302"/>
                  </a:lnTo>
                  <a:lnTo>
                    <a:pt x="798" y="285"/>
                  </a:lnTo>
                  <a:lnTo>
                    <a:pt x="792" y="267"/>
                  </a:lnTo>
                  <a:lnTo>
                    <a:pt x="787" y="252"/>
                  </a:lnTo>
                  <a:lnTo>
                    <a:pt x="781" y="235"/>
                  </a:lnTo>
                  <a:lnTo>
                    <a:pt x="773" y="218"/>
                  </a:lnTo>
                  <a:lnTo>
                    <a:pt x="766" y="202"/>
                  </a:lnTo>
                  <a:lnTo>
                    <a:pt x="756" y="187"/>
                  </a:lnTo>
                  <a:lnTo>
                    <a:pt x="746" y="171"/>
                  </a:lnTo>
                  <a:lnTo>
                    <a:pt x="737" y="158"/>
                  </a:lnTo>
                  <a:lnTo>
                    <a:pt x="725" y="144"/>
                  </a:lnTo>
                  <a:lnTo>
                    <a:pt x="714" y="131"/>
                  </a:lnTo>
                  <a:lnTo>
                    <a:pt x="700" y="118"/>
                  </a:lnTo>
                  <a:lnTo>
                    <a:pt x="687" y="104"/>
                  </a:lnTo>
                  <a:lnTo>
                    <a:pt x="674" y="93"/>
                  </a:lnTo>
                  <a:lnTo>
                    <a:pt x="658" y="81"/>
                  </a:lnTo>
                  <a:lnTo>
                    <a:pt x="643" y="71"/>
                  </a:lnTo>
                  <a:lnTo>
                    <a:pt x="627" y="62"/>
                  </a:lnTo>
                  <a:lnTo>
                    <a:pt x="612" y="52"/>
                  </a:lnTo>
                  <a:lnTo>
                    <a:pt x="595" y="43"/>
                  </a:lnTo>
                  <a:lnTo>
                    <a:pt x="578" y="35"/>
                  </a:lnTo>
                  <a:lnTo>
                    <a:pt x="560" y="29"/>
                  </a:lnTo>
                  <a:lnTo>
                    <a:pt x="541" y="22"/>
                  </a:lnTo>
                  <a:lnTo>
                    <a:pt x="522" y="16"/>
                  </a:lnTo>
                  <a:lnTo>
                    <a:pt x="503" y="12"/>
                  </a:lnTo>
                  <a:lnTo>
                    <a:pt x="484" y="8"/>
                  </a:lnTo>
                  <a:lnTo>
                    <a:pt x="464" y="4"/>
                  </a:lnTo>
                  <a:lnTo>
                    <a:pt x="443" y="2"/>
                  </a:lnTo>
                  <a:lnTo>
                    <a:pt x="424" y="0"/>
                  </a:lnTo>
                  <a:lnTo>
                    <a:pt x="40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69" name="Rectangle 25"/>
            <p:cNvSpPr>
              <a:spLocks noChangeArrowheads="1"/>
            </p:cNvSpPr>
            <p:nvPr/>
          </p:nvSpPr>
          <p:spPr bwMode="auto">
            <a:xfrm>
              <a:off x="5573713" y="1533525"/>
              <a:ext cx="169862" cy="635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70" name="Rectangle 26"/>
            <p:cNvSpPr>
              <a:spLocks noChangeArrowheads="1"/>
            </p:cNvSpPr>
            <p:nvPr/>
          </p:nvSpPr>
          <p:spPr bwMode="auto">
            <a:xfrm>
              <a:off x="5573713" y="1533525"/>
              <a:ext cx="169862" cy="635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71" name="Rectangle 27"/>
            <p:cNvSpPr>
              <a:spLocks noChangeArrowheads="1"/>
            </p:cNvSpPr>
            <p:nvPr/>
          </p:nvSpPr>
          <p:spPr bwMode="auto">
            <a:xfrm>
              <a:off x="5260975" y="1597025"/>
              <a:ext cx="795338" cy="1143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72" name="Rectangle 28"/>
            <p:cNvSpPr>
              <a:spLocks noChangeArrowheads="1"/>
            </p:cNvSpPr>
            <p:nvPr/>
          </p:nvSpPr>
          <p:spPr bwMode="auto">
            <a:xfrm>
              <a:off x="5260975" y="1597025"/>
              <a:ext cx="795338" cy="1143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73" name="Rectangle 29"/>
            <p:cNvSpPr>
              <a:spLocks noChangeArrowheads="1"/>
            </p:cNvSpPr>
            <p:nvPr/>
          </p:nvSpPr>
          <p:spPr bwMode="auto">
            <a:xfrm>
              <a:off x="5260975" y="1657350"/>
              <a:ext cx="795338" cy="6508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74" name="Rectangle 30"/>
            <p:cNvSpPr>
              <a:spLocks noChangeArrowheads="1"/>
            </p:cNvSpPr>
            <p:nvPr/>
          </p:nvSpPr>
          <p:spPr bwMode="auto">
            <a:xfrm>
              <a:off x="5260975" y="1657350"/>
              <a:ext cx="795338" cy="650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77" name="Freeform 46"/>
            <p:cNvSpPr>
              <a:spLocks/>
            </p:cNvSpPr>
            <p:nvPr/>
          </p:nvSpPr>
          <p:spPr bwMode="auto">
            <a:xfrm>
              <a:off x="7821613" y="2446338"/>
              <a:ext cx="969962" cy="815975"/>
            </a:xfrm>
            <a:custGeom>
              <a:avLst/>
              <a:gdLst>
                <a:gd name="T0" fmla="*/ 2147483647 w 791"/>
                <a:gd name="T1" fmla="*/ 2147483647 h 813"/>
                <a:gd name="T2" fmla="*/ 2147483647 w 791"/>
                <a:gd name="T3" fmla="*/ 2147483647 h 813"/>
                <a:gd name="T4" fmla="*/ 2147483647 w 791"/>
                <a:gd name="T5" fmla="*/ 0 h 813"/>
                <a:gd name="T6" fmla="*/ 0 w 791"/>
                <a:gd name="T7" fmla="*/ 0 h 8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1"/>
                <a:gd name="T13" fmla="*/ 0 h 813"/>
                <a:gd name="T14" fmla="*/ 791 w 791"/>
                <a:gd name="T15" fmla="*/ 813 h 8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1" h="813">
                  <a:moveTo>
                    <a:pt x="503" y="813"/>
                  </a:moveTo>
                  <a:lnTo>
                    <a:pt x="791" y="813"/>
                  </a:lnTo>
                  <a:lnTo>
                    <a:pt x="791" y="0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339966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78" name="Freeform 47"/>
            <p:cNvSpPr>
              <a:spLocks/>
            </p:cNvSpPr>
            <p:nvPr/>
          </p:nvSpPr>
          <p:spPr bwMode="auto">
            <a:xfrm>
              <a:off x="5648325" y="1244600"/>
              <a:ext cx="1530350" cy="1201738"/>
            </a:xfrm>
            <a:custGeom>
              <a:avLst/>
              <a:gdLst>
                <a:gd name="T0" fmla="*/ 0 w 1115"/>
                <a:gd name="T1" fmla="*/ 2147483647 h 1197"/>
                <a:gd name="T2" fmla="*/ 0 w 1115"/>
                <a:gd name="T3" fmla="*/ 0 h 1197"/>
                <a:gd name="T4" fmla="*/ 2147483647 w 1115"/>
                <a:gd name="T5" fmla="*/ 0 h 1197"/>
                <a:gd name="T6" fmla="*/ 2147483647 w 1115"/>
                <a:gd name="T7" fmla="*/ 2147483647 h 1197"/>
                <a:gd name="T8" fmla="*/ 2147483647 w 1115"/>
                <a:gd name="T9" fmla="*/ 2147483647 h 11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5"/>
                <a:gd name="T16" fmla="*/ 0 h 1197"/>
                <a:gd name="T17" fmla="*/ 1115 w 1115"/>
                <a:gd name="T18" fmla="*/ 1197 h 11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5" h="1197">
                  <a:moveTo>
                    <a:pt x="0" y="288"/>
                  </a:moveTo>
                  <a:lnTo>
                    <a:pt x="0" y="0"/>
                  </a:lnTo>
                  <a:lnTo>
                    <a:pt x="599" y="0"/>
                  </a:lnTo>
                  <a:lnTo>
                    <a:pt x="599" y="1197"/>
                  </a:lnTo>
                  <a:lnTo>
                    <a:pt x="1115" y="1197"/>
                  </a:lnTo>
                </a:path>
              </a:pathLst>
            </a:custGeom>
            <a:noFill/>
            <a:ln w="41275">
              <a:solidFill>
                <a:srgbClr val="339966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80" name="Line 50"/>
            <p:cNvSpPr>
              <a:spLocks noChangeShapeType="1"/>
            </p:cNvSpPr>
            <p:nvPr/>
          </p:nvSpPr>
          <p:spPr bwMode="auto">
            <a:xfrm flipV="1">
              <a:off x="3648075" y="1852613"/>
              <a:ext cx="204788" cy="176212"/>
            </a:xfrm>
            <a:prstGeom prst="line">
              <a:avLst/>
            </a:prstGeom>
            <a:noFill/>
            <a:ln w="41275">
              <a:solidFill>
                <a:srgbClr val="808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81" name="Line 51"/>
            <p:cNvSpPr>
              <a:spLocks noChangeShapeType="1"/>
            </p:cNvSpPr>
            <p:nvPr/>
          </p:nvSpPr>
          <p:spPr bwMode="auto">
            <a:xfrm>
              <a:off x="3856038" y="1878013"/>
              <a:ext cx="130175" cy="173037"/>
            </a:xfrm>
            <a:prstGeom prst="line">
              <a:avLst/>
            </a:prstGeom>
            <a:noFill/>
            <a:ln w="41275">
              <a:solidFill>
                <a:srgbClr val="808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82" name="Line 52"/>
            <p:cNvSpPr>
              <a:spLocks noChangeShapeType="1"/>
            </p:cNvSpPr>
            <p:nvPr/>
          </p:nvSpPr>
          <p:spPr bwMode="auto">
            <a:xfrm flipV="1">
              <a:off x="3971925" y="1873250"/>
              <a:ext cx="196850" cy="168275"/>
            </a:xfrm>
            <a:prstGeom prst="line">
              <a:avLst/>
            </a:prstGeom>
            <a:noFill/>
            <a:ln w="41275">
              <a:solidFill>
                <a:srgbClr val="808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83" name="Line 53"/>
            <p:cNvSpPr>
              <a:spLocks noChangeShapeType="1"/>
            </p:cNvSpPr>
            <p:nvPr/>
          </p:nvSpPr>
          <p:spPr bwMode="auto">
            <a:xfrm>
              <a:off x="4148138" y="1873250"/>
              <a:ext cx="115887" cy="160338"/>
            </a:xfrm>
            <a:prstGeom prst="line">
              <a:avLst/>
            </a:prstGeom>
            <a:noFill/>
            <a:ln w="41275">
              <a:solidFill>
                <a:srgbClr val="808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84" name="Line 54"/>
            <p:cNvSpPr>
              <a:spLocks noChangeShapeType="1"/>
            </p:cNvSpPr>
            <p:nvPr/>
          </p:nvSpPr>
          <p:spPr bwMode="auto">
            <a:xfrm>
              <a:off x="2914650" y="2024063"/>
              <a:ext cx="741363" cy="1587"/>
            </a:xfrm>
            <a:prstGeom prst="line">
              <a:avLst/>
            </a:prstGeom>
            <a:noFill/>
            <a:ln w="41275">
              <a:solidFill>
                <a:srgbClr val="808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85" name="Line 55"/>
            <p:cNvSpPr>
              <a:spLocks noChangeShapeType="1"/>
            </p:cNvSpPr>
            <p:nvPr/>
          </p:nvSpPr>
          <p:spPr bwMode="auto">
            <a:xfrm>
              <a:off x="4257675" y="2024063"/>
              <a:ext cx="1009650" cy="3175"/>
            </a:xfrm>
            <a:prstGeom prst="line">
              <a:avLst/>
            </a:prstGeom>
            <a:noFill/>
            <a:ln w="41275">
              <a:solidFill>
                <a:srgbClr val="808000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86" name="Line 56"/>
            <p:cNvSpPr>
              <a:spLocks noChangeShapeType="1"/>
            </p:cNvSpPr>
            <p:nvPr/>
          </p:nvSpPr>
          <p:spPr bwMode="auto">
            <a:xfrm>
              <a:off x="3632200" y="2216150"/>
              <a:ext cx="1588" cy="1157288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87" name="Line 57"/>
            <p:cNvSpPr>
              <a:spLocks noChangeShapeType="1"/>
            </p:cNvSpPr>
            <p:nvPr/>
          </p:nvSpPr>
          <p:spPr bwMode="auto">
            <a:xfrm>
              <a:off x="4227513" y="2247900"/>
              <a:ext cx="1587" cy="838200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88" name="Line 58"/>
            <p:cNvSpPr>
              <a:spLocks noChangeShapeType="1"/>
            </p:cNvSpPr>
            <p:nvPr/>
          </p:nvSpPr>
          <p:spPr bwMode="auto">
            <a:xfrm flipH="1">
              <a:off x="4224338" y="3059113"/>
              <a:ext cx="384175" cy="1587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90" name="Rectangle 63"/>
            <p:cNvSpPr>
              <a:spLocks noChangeArrowheads="1"/>
            </p:cNvSpPr>
            <p:nvPr/>
          </p:nvSpPr>
          <p:spPr bwMode="auto">
            <a:xfrm>
              <a:off x="1860550" y="1096963"/>
              <a:ext cx="1136650" cy="554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Font typeface="Marlett" pitchFamily="2" charset="2"/>
                <a:buNone/>
                <a:defRPr/>
              </a:pPr>
              <a:r>
                <a:rPr lang="en-US" sz="1800" b="1" u="none" dirty="0">
                  <a:solidFill>
                    <a:srgbClr val="002060"/>
                  </a:solidFill>
                  <a:latin typeface="Arial"/>
                </a:rPr>
                <a:t>STORAGE</a:t>
              </a:r>
              <a:br>
                <a:rPr lang="en-US" sz="1800" b="1" u="none" dirty="0">
                  <a:solidFill>
                    <a:srgbClr val="002060"/>
                  </a:solidFill>
                  <a:latin typeface="Arial"/>
                </a:rPr>
              </a:br>
              <a:r>
                <a:rPr lang="en-US" sz="1800" b="1" u="none" dirty="0">
                  <a:solidFill>
                    <a:srgbClr val="002060"/>
                  </a:solidFill>
                  <a:latin typeface="Arial"/>
                </a:rPr>
                <a:t>TANK</a:t>
              </a:r>
            </a:p>
          </p:txBody>
        </p:sp>
        <p:sp>
          <p:nvSpPr>
            <p:cNvPr id="2091" name="Rectangle 64"/>
            <p:cNvSpPr>
              <a:spLocks noChangeArrowheads="1"/>
            </p:cNvSpPr>
            <p:nvPr/>
          </p:nvSpPr>
          <p:spPr bwMode="auto">
            <a:xfrm>
              <a:off x="2606675" y="1416050"/>
              <a:ext cx="42863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Font typeface="Marlett" pitchFamily="2" charset="2"/>
                <a:buNone/>
                <a:defRPr/>
              </a:pPr>
              <a:r>
                <a:rPr lang="en-US" sz="1200" b="1" u="none" dirty="0">
                  <a:solidFill>
                    <a:srgbClr val="002060"/>
                  </a:solidFill>
                  <a:latin typeface="Arial"/>
                </a:rPr>
                <a:t> </a:t>
              </a:r>
            </a:p>
          </p:txBody>
        </p:sp>
        <p:sp>
          <p:nvSpPr>
            <p:cNvPr id="2092" name="Rectangle 75"/>
            <p:cNvSpPr>
              <a:spLocks noChangeArrowheads="1"/>
            </p:cNvSpPr>
            <p:nvPr/>
          </p:nvSpPr>
          <p:spPr bwMode="auto">
            <a:xfrm>
              <a:off x="8215313" y="2198688"/>
              <a:ext cx="455612" cy="246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Font typeface="Marlett" pitchFamily="2" charset="2"/>
                <a:buNone/>
                <a:defRPr/>
              </a:pPr>
              <a:r>
                <a:rPr lang="en-US" sz="1600" b="1" u="none" dirty="0" err="1">
                  <a:solidFill>
                    <a:srgbClr val="002060"/>
                  </a:solidFill>
                  <a:latin typeface="Arial"/>
                </a:rPr>
                <a:t>ADG</a:t>
              </a:r>
              <a:endParaRPr lang="en-US" sz="1600" b="1" u="none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93" name="Rectangle 76"/>
            <p:cNvSpPr>
              <a:spLocks noChangeArrowheads="1"/>
            </p:cNvSpPr>
            <p:nvPr/>
          </p:nvSpPr>
          <p:spPr bwMode="auto">
            <a:xfrm>
              <a:off x="8213725" y="2198688"/>
              <a:ext cx="42863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Font typeface="Marlett" pitchFamily="2" charset="2"/>
                <a:buNone/>
                <a:defRPr/>
              </a:pPr>
              <a:r>
                <a:rPr lang="en-US" sz="1200" b="1" u="none" dirty="0">
                  <a:solidFill>
                    <a:srgbClr val="002060"/>
                  </a:solidFill>
                  <a:latin typeface="Arial"/>
                </a:rPr>
                <a:t> </a:t>
              </a:r>
            </a:p>
          </p:txBody>
        </p:sp>
        <p:sp>
          <p:nvSpPr>
            <p:cNvPr id="2094" name="Rectangle 79"/>
            <p:cNvSpPr>
              <a:spLocks noChangeArrowheads="1"/>
            </p:cNvSpPr>
            <p:nvPr/>
          </p:nvSpPr>
          <p:spPr bwMode="auto">
            <a:xfrm>
              <a:off x="4093953" y="3844925"/>
              <a:ext cx="4328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Font typeface="Marlett" pitchFamily="2" charset="2"/>
                <a:buNone/>
                <a:defRPr/>
              </a:pPr>
              <a:r>
                <a:rPr lang="en-US" sz="1200" b="1" u="none" dirty="0">
                  <a:solidFill>
                    <a:srgbClr val="002060"/>
                  </a:solidFill>
                  <a:latin typeface="Arial"/>
                </a:rPr>
                <a:t> </a:t>
              </a:r>
            </a:p>
          </p:txBody>
        </p:sp>
        <p:sp>
          <p:nvSpPr>
            <p:cNvPr id="2096" name="Line 88"/>
            <p:cNvSpPr>
              <a:spLocks noChangeShapeType="1"/>
            </p:cNvSpPr>
            <p:nvPr/>
          </p:nvSpPr>
          <p:spPr bwMode="auto">
            <a:xfrm flipV="1">
              <a:off x="3622675" y="2062163"/>
              <a:ext cx="204788" cy="174625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97" name="Line 89"/>
            <p:cNvSpPr>
              <a:spLocks noChangeShapeType="1"/>
            </p:cNvSpPr>
            <p:nvPr/>
          </p:nvSpPr>
          <p:spPr bwMode="auto">
            <a:xfrm>
              <a:off x="3808413" y="2082800"/>
              <a:ext cx="130175" cy="169863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98" name="Line 90"/>
            <p:cNvSpPr>
              <a:spLocks noChangeShapeType="1"/>
            </p:cNvSpPr>
            <p:nvPr/>
          </p:nvSpPr>
          <p:spPr bwMode="auto">
            <a:xfrm flipV="1">
              <a:off x="3903663" y="2084388"/>
              <a:ext cx="196850" cy="166687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099" name="Line 91"/>
            <p:cNvSpPr>
              <a:spLocks noChangeShapeType="1"/>
            </p:cNvSpPr>
            <p:nvPr/>
          </p:nvSpPr>
          <p:spPr bwMode="auto">
            <a:xfrm>
              <a:off x="4068763" y="2079625"/>
              <a:ext cx="168275" cy="195263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100" name="Rectangle 92"/>
            <p:cNvSpPr>
              <a:spLocks noChangeArrowheads="1"/>
            </p:cNvSpPr>
            <p:nvPr/>
          </p:nvSpPr>
          <p:spPr bwMode="auto">
            <a:xfrm>
              <a:off x="3678238" y="2593975"/>
              <a:ext cx="542925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Font typeface="Marlett" pitchFamily="2" charset="2"/>
                <a:buNone/>
                <a:defRPr/>
              </a:pPr>
              <a:r>
                <a:rPr lang="en-US" sz="1200" b="1" u="none" dirty="0">
                  <a:solidFill>
                    <a:srgbClr val="002060"/>
                  </a:solidFill>
                  <a:latin typeface="Arial"/>
                </a:rPr>
                <a:t>HOT</a:t>
              </a:r>
              <a:br>
                <a:rPr lang="en-US" sz="1200" b="1" u="none" dirty="0">
                  <a:solidFill>
                    <a:srgbClr val="002060"/>
                  </a:solidFill>
                  <a:latin typeface="Arial"/>
                </a:rPr>
              </a:br>
              <a:r>
                <a:rPr lang="en-US" sz="1200" b="1" u="none" dirty="0">
                  <a:solidFill>
                    <a:srgbClr val="002060"/>
                  </a:solidFill>
                  <a:latin typeface="Arial"/>
                </a:rPr>
                <a:t>WATER</a:t>
              </a:r>
            </a:p>
          </p:txBody>
        </p:sp>
        <p:sp>
          <p:nvSpPr>
            <p:cNvPr id="2101" name="Rectangle 94"/>
            <p:cNvSpPr>
              <a:spLocks noChangeArrowheads="1"/>
            </p:cNvSpPr>
            <p:nvPr/>
          </p:nvSpPr>
          <p:spPr bwMode="auto">
            <a:xfrm>
              <a:off x="4168775" y="2784475"/>
              <a:ext cx="444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Font typeface="Marlett" pitchFamily="2" charset="2"/>
                <a:buNone/>
                <a:defRPr/>
              </a:pPr>
              <a:r>
                <a:rPr lang="en-US" sz="1200" b="1" u="none" dirty="0">
                  <a:solidFill>
                    <a:srgbClr val="002060"/>
                  </a:solidFill>
                  <a:latin typeface="Arial"/>
                </a:rPr>
                <a:t> </a:t>
              </a:r>
            </a:p>
          </p:txBody>
        </p:sp>
        <p:sp>
          <p:nvSpPr>
            <p:cNvPr id="2104" name="Rectangle 63"/>
            <p:cNvSpPr>
              <a:spLocks noChangeArrowheads="1"/>
            </p:cNvSpPr>
            <p:nvPr/>
          </p:nvSpPr>
          <p:spPr bwMode="auto">
            <a:xfrm>
              <a:off x="3143250" y="1066800"/>
              <a:ext cx="1474788" cy="554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Font typeface="Marlett" pitchFamily="2" charset="2"/>
                <a:buNone/>
                <a:defRPr/>
              </a:pPr>
              <a:r>
                <a:rPr lang="en-US" sz="1800" b="1" u="none" dirty="0">
                  <a:solidFill>
                    <a:srgbClr val="002060"/>
                  </a:solidFill>
                  <a:latin typeface="Arial"/>
                </a:rPr>
                <a:t>HEAT </a:t>
              </a:r>
              <a:br>
                <a:rPr lang="en-US" sz="1800" b="1" u="none" dirty="0">
                  <a:solidFill>
                    <a:srgbClr val="002060"/>
                  </a:solidFill>
                  <a:latin typeface="Arial"/>
                </a:rPr>
              </a:br>
              <a:r>
                <a:rPr lang="en-US" sz="1800" b="1" u="none" dirty="0">
                  <a:solidFill>
                    <a:srgbClr val="002060"/>
                  </a:solidFill>
                  <a:latin typeface="Arial"/>
                </a:rPr>
                <a:t>EXCHANGER</a:t>
              </a:r>
            </a:p>
          </p:txBody>
        </p:sp>
        <p:sp>
          <p:nvSpPr>
            <p:cNvPr id="2108" name="Freeform 33"/>
            <p:cNvSpPr>
              <a:spLocks/>
            </p:cNvSpPr>
            <p:nvPr/>
          </p:nvSpPr>
          <p:spPr bwMode="auto">
            <a:xfrm>
              <a:off x="8231188" y="3195638"/>
              <a:ext cx="241300" cy="114300"/>
            </a:xfrm>
            <a:custGeom>
              <a:avLst/>
              <a:gdLst>
                <a:gd name="T0" fmla="*/ 0 w 240"/>
                <a:gd name="T1" fmla="*/ 2147483647 h 114"/>
                <a:gd name="T2" fmla="*/ 0 w 240"/>
                <a:gd name="T3" fmla="*/ 0 h 114"/>
                <a:gd name="T4" fmla="*/ 2147483647 w 240"/>
                <a:gd name="T5" fmla="*/ 2147483647 h 114"/>
                <a:gd name="T6" fmla="*/ 2147483647 w 240"/>
                <a:gd name="T7" fmla="*/ 0 h 114"/>
                <a:gd name="T8" fmla="*/ 0 w 240"/>
                <a:gd name="T9" fmla="*/ 2147483647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14"/>
                <a:gd name="T17" fmla="*/ 240 w 240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14">
                  <a:moveTo>
                    <a:pt x="0" y="114"/>
                  </a:moveTo>
                  <a:lnTo>
                    <a:pt x="0" y="0"/>
                  </a:lnTo>
                  <a:lnTo>
                    <a:pt x="240" y="114"/>
                  </a:lnTo>
                  <a:lnTo>
                    <a:pt x="240" y="0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109" name="Freeform 34"/>
            <p:cNvSpPr>
              <a:spLocks/>
            </p:cNvSpPr>
            <p:nvPr/>
          </p:nvSpPr>
          <p:spPr bwMode="auto">
            <a:xfrm>
              <a:off x="8231188" y="3195638"/>
              <a:ext cx="241300" cy="114300"/>
            </a:xfrm>
            <a:custGeom>
              <a:avLst/>
              <a:gdLst>
                <a:gd name="T0" fmla="*/ 0 w 240"/>
                <a:gd name="T1" fmla="*/ 2147483647 h 114"/>
                <a:gd name="T2" fmla="*/ 0 w 240"/>
                <a:gd name="T3" fmla="*/ 0 h 114"/>
                <a:gd name="T4" fmla="*/ 2147483647 w 240"/>
                <a:gd name="T5" fmla="*/ 2147483647 h 114"/>
                <a:gd name="T6" fmla="*/ 2147483647 w 240"/>
                <a:gd name="T7" fmla="*/ 0 h 114"/>
                <a:gd name="T8" fmla="*/ 0 w 240"/>
                <a:gd name="T9" fmla="*/ 2147483647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114"/>
                <a:gd name="T17" fmla="*/ 240 w 240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114">
                  <a:moveTo>
                    <a:pt x="0" y="114"/>
                  </a:moveTo>
                  <a:lnTo>
                    <a:pt x="0" y="0"/>
                  </a:lnTo>
                  <a:lnTo>
                    <a:pt x="240" y="114"/>
                  </a:lnTo>
                  <a:lnTo>
                    <a:pt x="240" y="0"/>
                  </a:lnTo>
                  <a:lnTo>
                    <a:pt x="0" y="114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110" name="Freeform 35"/>
            <p:cNvSpPr>
              <a:spLocks/>
            </p:cNvSpPr>
            <p:nvPr/>
          </p:nvSpPr>
          <p:spPr bwMode="auto">
            <a:xfrm>
              <a:off x="8240713" y="3003550"/>
              <a:ext cx="212725" cy="57150"/>
            </a:xfrm>
            <a:custGeom>
              <a:avLst/>
              <a:gdLst>
                <a:gd name="T0" fmla="*/ 0 w 213"/>
                <a:gd name="T1" fmla="*/ 2147483647 h 56"/>
                <a:gd name="T2" fmla="*/ 0 w 213"/>
                <a:gd name="T3" fmla="*/ 2147483647 h 56"/>
                <a:gd name="T4" fmla="*/ 2147483647 w 213"/>
                <a:gd name="T5" fmla="*/ 2147483647 h 56"/>
                <a:gd name="T6" fmla="*/ 2147483647 w 213"/>
                <a:gd name="T7" fmla="*/ 2147483647 h 56"/>
                <a:gd name="T8" fmla="*/ 2147483647 w 213"/>
                <a:gd name="T9" fmla="*/ 2147483647 h 56"/>
                <a:gd name="T10" fmla="*/ 2147483647 w 213"/>
                <a:gd name="T11" fmla="*/ 2147483647 h 56"/>
                <a:gd name="T12" fmla="*/ 2147483647 w 213"/>
                <a:gd name="T13" fmla="*/ 2147483647 h 56"/>
                <a:gd name="T14" fmla="*/ 2147483647 w 213"/>
                <a:gd name="T15" fmla="*/ 2147483647 h 56"/>
                <a:gd name="T16" fmla="*/ 2147483647 w 213"/>
                <a:gd name="T17" fmla="*/ 2147483647 h 56"/>
                <a:gd name="T18" fmla="*/ 2147483647 w 213"/>
                <a:gd name="T19" fmla="*/ 2147483647 h 56"/>
                <a:gd name="T20" fmla="*/ 2147483647 w 213"/>
                <a:gd name="T21" fmla="*/ 2147483647 h 56"/>
                <a:gd name="T22" fmla="*/ 2147483647 w 213"/>
                <a:gd name="T23" fmla="*/ 2147483647 h 56"/>
                <a:gd name="T24" fmla="*/ 2147483647 w 213"/>
                <a:gd name="T25" fmla="*/ 2147483647 h 56"/>
                <a:gd name="T26" fmla="*/ 2147483647 w 213"/>
                <a:gd name="T27" fmla="*/ 0 h 56"/>
                <a:gd name="T28" fmla="*/ 2147483647 w 213"/>
                <a:gd name="T29" fmla="*/ 0 h 56"/>
                <a:gd name="T30" fmla="*/ 2147483647 w 213"/>
                <a:gd name="T31" fmla="*/ 0 h 56"/>
                <a:gd name="T32" fmla="*/ 2147483647 w 213"/>
                <a:gd name="T33" fmla="*/ 2147483647 h 56"/>
                <a:gd name="T34" fmla="*/ 2147483647 w 213"/>
                <a:gd name="T35" fmla="*/ 2147483647 h 56"/>
                <a:gd name="T36" fmla="*/ 2147483647 w 213"/>
                <a:gd name="T37" fmla="*/ 2147483647 h 56"/>
                <a:gd name="T38" fmla="*/ 2147483647 w 213"/>
                <a:gd name="T39" fmla="*/ 2147483647 h 56"/>
                <a:gd name="T40" fmla="*/ 2147483647 w 213"/>
                <a:gd name="T41" fmla="*/ 2147483647 h 56"/>
                <a:gd name="T42" fmla="*/ 2147483647 w 213"/>
                <a:gd name="T43" fmla="*/ 2147483647 h 56"/>
                <a:gd name="T44" fmla="*/ 2147483647 w 213"/>
                <a:gd name="T45" fmla="*/ 2147483647 h 56"/>
                <a:gd name="T46" fmla="*/ 2147483647 w 213"/>
                <a:gd name="T47" fmla="*/ 2147483647 h 56"/>
                <a:gd name="T48" fmla="*/ 2147483647 w 213"/>
                <a:gd name="T49" fmla="*/ 2147483647 h 56"/>
                <a:gd name="T50" fmla="*/ 2147483647 w 213"/>
                <a:gd name="T51" fmla="*/ 2147483647 h 56"/>
                <a:gd name="T52" fmla="*/ 2147483647 w 213"/>
                <a:gd name="T53" fmla="*/ 2147483647 h 56"/>
                <a:gd name="T54" fmla="*/ 2147483647 w 213"/>
                <a:gd name="T55" fmla="*/ 2147483647 h 56"/>
                <a:gd name="T56" fmla="*/ 2147483647 w 213"/>
                <a:gd name="T57" fmla="*/ 2147483647 h 56"/>
                <a:gd name="T58" fmla="*/ 2147483647 w 213"/>
                <a:gd name="T59" fmla="*/ 2147483647 h 56"/>
                <a:gd name="T60" fmla="*/ 2147483647 w 213"/>
                <a:gd name="T61" fmla="*/ 2147483647 h 56"/>
                <a:gd name="T62" fmla="*/ 0 w 213"/>
                <a:gd name="T63" fmla="*/ 2147483647 h 56"/>
                <a:gd name="T64" fmla="*/ 0 w 213"/>
                <a:gd name="T65" fmla="*/ 2147483647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6"/>
                <a:gd name="T101" fmla="*/ 213 w 21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6">
                  <a:moveTo>
                    <a:pt x="0" y="29"/>
                  </a:moveTo>
                  <a:lnTo>
                    <a:pt x="0" y="25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7"/>
                  </a:lnTo>
                  <a:lnTo>
                    <a:pt x="11" y="15"/>
                  </a:lnTo>
                  <a:lnTo>
                    <a:pt x="17" y="12"/>
                  </a:lnTo>
                  <a:lnTo>
                    <a:pt x="23" y="10"/>
                  </a:lnTo>
                  <a:lnTo>
                    <a:pt x="30" y="8"/>
                  </a:lnTo>
                  <a:lnTo>
                    <a:pt x="38" y="6"/>
                  </a:lnTo>
                  <a:lnTo>
                    <a:pt x="46" y="4"/>
                  </a:lnTo>
                  <a:lnTo>
                    <a:pt x="55" y="4"/>
                  </a:lnTo>
                  <a:lnTo>
                    <a:pt x="65" y="2"/>
                  </a:lnTo>
                  <a:lnTo>
                    <a:pt x="84" y="0"/>
                  </a:lnTo>
                  <a:lnTo>
                    <a:pt x="105" y="0"/>
                  </a:lnTo>
                  <a:lnTo>
                    <a:pt x="126" y="0"/>
                  </a:lnTo>
                  <a:lnTo>
                    <a:pt x="138" y="2"/>
                  </a:lnTo>
                  <a:lnTo>
                    <a:pt x="147" y="2"/>
                  </a:lnTo>
                  <a:lnTo>
                    <a:pt x="157" y="4"/>
                  </a:lnTo>
                  <a:lnTo>
                    <a:pt x="165" y="4"/>
                  </a:lnTo>
                  <a:lnTo>
                    <a:pt x="174" y="6"/>
                  </a:lnTo>
                  <a:lnTo>
                    <a:pt x="182" y="8"/>
                  </a:lnTo>
                  <a:lnTo>
                    <a:pt x="188" y="10"/>
                  </a:lnTo>
                  <a:lnTo>
                    <a:pt x="193" y="12"/>
                  </a:lnTo>
                  <a:lnTo>
                    <a:pt x="199" y="15"/>
                  </a:lnTo>
                  <a:lnTo>
                    <a:pt x="203" y="17"/>
                  </a:lnTo>
                  <a:lnTo>
                    <a:pt x="207" y="19"/>
                  </a:lnTo>
                  <a:lnTo>
                    <a:pt x="211" y="23"/>
                  </a:lnTo>
                  <a:lnTo>
                    <a:pt x="211" y="25"/>
                  </a:lnTo>
                  <a:lnTo>
                    <a:pt x="213" y="29"/>
                  </a:lnTo>
                  <a:lnTo>
                    <a:pt x="213" y="56"/>
                  </a:lnTo>
                  <a:lnTo>
                    <a:pt x="0" y="5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111" name="Freeform 36"/>
            <p:cNvSpPr>
              <a:spLocks/>
            </p:cNvSpPr>
            <p:nvPr/>
          </p:nvSpPr>
          <p:spPr bwMode="auto">
            <a:xfrm>
              <a:off x="8240713" y="3003550"/>
              <a:ext cx="212725" cy="57150"/>
            </a:xfrm>
            <a:custGeom>
              <a:avLst/>
              <a:gdLst>
                <a:gd name="T0" fmla="*/ 0 w 213"/>
                <a:gd name="T1" fmla="*/ 2147483647 h 56"/>
                <a:gd name="T2" fmla="*/ 0 w 213"/>
                <a:gd name="T3" fmla="*/ 2147483647 h 56"/>
                <a:gd name="T4" fmla="*/ 2147483647 w 213"/>
                <a:gd name="T5" fmla="*/ 2147483647 h 56"/>
                <a:gd name="T6" fmla="*/ 2147483647 w 213"/>
                <a:gd name="T7" fmla="*/ 2147483647 h 56"/>
                <a:gd name="T8" fmla="*/ 2147483647 w 213"/>
                <a:gd name="T9" fmla="*/ 2147483647 h 56"/>
                <a:gd name="T10" fmla="*/ 2147483647 w 213"/>
                <a:gd name="T11" fmla="*/ 2147483647 h 56"/>
                <a:gd name="T12" fmla="*/ 2147483647 w 213"/>
                <a:gd name="T13" fmla="*/ 2147483647 h 56"/>
                <a:gd name="T14" fmla="*/ 2147483647 w 213"/>
                <a:gd name="T15" fmla="*/ 2147483647 h 56"/>
                <a:gd name="T16" fmla="*/ 2147483647 w 213"/>
                <a:gd name="T17" fmla="*/ 2147483647 h 56"/>
                <a:gd name="T18" fmla="*/ 2147483647 w 213"/>
                <a:gd name="T19" fmla="*/ 2147483647 h 56"/>
                <a:gd name="T20" fmla="*/ 2147483647 w 213"/>
                <a:gd name="T21" fmla="*/ 2147483647 h 56"/>
                <a:gd name="T22" fmla="*/ 2147483647 w 213"/>
                <a:gd name="T23" fmla="*/ 2147483647 h 56"/>
                <a:gd name="T24" fmla="*/ 2147483647 w 213"/>
                <a:gd name="T25" fmla="*/ 2147483647 h 56"/>
                <a:gd name="T26" fmla="*/ 2147483647 w 213"/>
                <a:gd name="T27" fmla="*/ 0 h 56"/>
                <a:gd name="T28" fmla="*/ 2147483647 w 213"/>
                <a:gd name="T29" fmla="*/ 0 h 56"/>
                <a:gd name="T30" fmla="*/ 2147483647 w 213"/>
                <a:gd name="T31" fmla="*/ 0 h 56"/>
                <a:gd name="T32" fmla="*/ 2147483647 w 213"/>
                <a:gd name="T33" fmla="*/ 2147483647 h 56"/>
                <a:gd name="T34" fmla="*/ 2147483647 w 213"/>
                <a:gd name="T35" fmla="*/ 2147483647 h 56"/>
                <a:gd name="T36" fmla="*/ 2147483647 w 213"/>
                <a:gd name="T37" fmla="*/ 2147483647 h 56"/>
                <a:gd name="T38" fmla="*/ 2147483647 w 213"/>
                <a:gd name="T39" fmla="*/ 2147483647 h 56"/>
                <a:gd name="T40" fmla="*/ 2147483647 w 213"/>
                <a:gd name="T41" fmla="*/ 2147483647 h 56"/>
                <a:gd name="T42" fmla="*/ 2147483647 w 213"/>
                <a:gd name="T43" fmla="*/ 2147483647 h 56"/>
                <a:gd name="T44" fmla="*/ 2147483647 w 213"/>
                <a:gd name="T45" fmla="*/ 2147483647 h 56"/>
                <a:gd name="T46" fmla="*/ 2147483647 w 213"/>
                <a:gd name="T47" fmla="*/ 2147483647 h 56"/>
                <a:gd name="T48" fmla="*/ 2147483647 w 213"/>
                <a:gd name="T49" fmla="*/ 2147483647 h 56"/>
                <a:gd name="T50" fmla="*/ 2147483647 w 213"/>
                <a:gd name="T51" fmla="*/ 2147483647 h 56"/>
                <a:gd name="T52" fmla="*/ 2147483647 w 213"/>
                <a:gd name="T53" fmla="*/ 2147483647 h 56"/>
                <a:gd name="T54" fmla="*/ 2147483647 w 213"/>
                <a:gd name="T55" fmla="*/ 2147483647 h 56"/>
                <a:gd name="T56" fmla="*/ 2147483647 w 213"/>
                <a:gd name="T57" fmla="*/ 2147483647 h 56"/>
                <a:gd name="T58" fmla="*/ 2147483647 w 213"/>
                <a:gd name="T59" fmla="*/ 2147483647 h 56"/>
                <a:gd name="T60" fmla="*/ 2147483647 w 213"/>
                <a:gd name="T61" fmla="*/ 2147483647 h 56"/>
                <a:gd name="T62" fmla="*/ 0 w 213"/>
                <a:gd name="T63" fmla="*/ 2147483647 h 56"/>
                <a:gd name="T64" fmla="*/ 0 w 213"/>
                <a:gd name="T65" fmla="*/ 2147483647 h 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3"/>
                <a:gd name="T100" fmla="*/ 0 h 56"/>
                <a:gd name="T101" fmla="*/ 213 w 213"/>
                <a:gd name="T102" fmla="*/ 56 h 5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3" h="56">
                  <a:moveTo>
                    <a:pt x="0" y="29"/>
                  </a:moveTo>
                  <a:lnTo>
                    <a:pt x="0" y="25"/>
                  </a:lnTo>
                  <a:lnTo>
                    <a:pt x="2" y="23"/>
                  </a:lnTo>
                  <a:lnTo>
                    <a:pt x="3" y="19"/>
                  </a:lnTo>
                  <a:lnTo>
                    <a:pt x="7" y="17"/>
                  </a:lnTo>
                  <a:lnTo>
                    <a:pt x="11" y="15"/>
                  </a:lnTo>
                  <a:lnTo>
                    <a:pt x="17" y="12"/>
                  </a:lnTo>
                  <a:lnTo>
                    <a:pt x="23" y="10"/>
                  </a:lnTo>
                  <a:lnTo>
                    <a:pt x="30" y="8"/>
                  </a:lnTo>
                  <a:lnTo>
                    <a:pt x="38" y="6"/>
                  </a:lnTo>
                  <a:lnTo>
                    <a:pt x="46" y="4"/>
                  </a:lnTo>
                  <a:lnTo>
                    <a:pt x="55" y="4"/>
                  </a:lnTo>
                  <a:lnTo>
                    <a:pt x="65" y="2"/>
                  </a:lnTo>
                  <a:lnTo>
                    <a:pt x="84" y="0"/>
                  </a:lnTo>
                  <a:lnTo>
                    <a:pt x="105" y="0"/>
                  </a:lnTo>
                  <a:lnTo>
                    <a:pt x="126" y="0"/>
                  </a:lnTo>
                  <a:lnTo>
                    <a:pt x="138" y="2"/>
                  </a:lnTo>
                  <a:lnTo>
                    <a:pt x="147" y="2"/>
                  </a:lnTo>
                  <a:lnTo>
                    <a:pt x="157" y="4"/>
                  </a:lnTo>
                  <a:lnTo>
                    <a:pt x="165" y="4"/>
                  </a:lnTo>
                  <a:lnTo>
                    <a:pt x="174" y="6"/>
                  </a:lnTo>
                  <a:lnTo>
                    <a:pt x="182" y="8"/>
                  </a:lnTo>
                  <a:lnTo>
                    <a:pt x="188" y="10"/>
                  </a:lnTo>
                  <a:lnTo>
                    <a:pt x="193" y="12"/>
                  </a:lnTo>
                  <a:lnTo>
                    <a:pt x="199" y="15"/>
                  </a:lnTo>
                  <a:lnTo>
                    <a:pt x="203" y="17"/>
                  </a:lnTo>
                  <a:lnTo>
                    <a:pt x="207" y="19"/>
                  </a:lnTo>
                  <a:lnTo>
                    <a:pt x="211" y="23"/>
                  </a:lnTo>
                  <a:lnTo>
                    <a:pt x="211" y="25"/>
                  </a:lnTo>
                  <a:lnTo>
                    <a:pt x="213" y="29"/>
                  </a:lnTo>
                  <a:lnTo>
                    <a:pt x="213" y="56"/>
                  </a:lnTo>
                  <a:lnTo>
                    <a:pt x="0" y="56"/>
                  </a:lnTo>
                  <a:lnTo>
                    <a:pt x="0" y="29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112" name="Line 37"/>
            <p:cNvSpPr>
              <a:spLocks noChangeShapeType="1"/>
            </p:cNvSpPr>
            <p:nvPr/>
          </p:nvSpPr>
          <p:spPr bwMode="auto">
            <a:xfrm flipH="1" flipV="1">
              <a:off x="8347075" y="3062288"/>
              <a:ext cx="4763" cy="188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113" name="Rectangle 63"/>
            <p:cNvSpPr>
              <a:spLocks noChangeArrowheads="1"/>
            </p:cNvSpPr>
            <p:nvPr/>
          </p:nvSpPr>
          <p:spPr bwMode="auto">
            <a:xfrm>
              <a:off x="5211763" y="922338"/>
              <a:ext cx="1179512" cy="277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Font typeface="Marlett" pitchFamily="2" charset="2"/>
                <a:buNone/>
                <a:defRPr/>
              </a:pPr>
              <a:r>
                <a:rPr lang="en-US" sz="1800" b="1" u="none" dirty="0">
                  <a:solidFill>
                    <a:srgbClr val="002060"/>
                  </a:solidFill>
                  <a:latin typeface="Arial"/>
                </a:rPr>
                <a:t>DIGESTER</a:t>
              </a:r>
            </a:p>
          </p:txBody>
        </p:sp>
        <p:sp>
          <p:nvSpPr>
            <p:cNvPr id="2116" name="Rectangle 95"/>
            <p:cNvSpPr>
              <a:spLocks noChangeArrowheads="1"/>
            </p:cNvSpPr>
            <p:nvPr/>
          </p:nvSpPr>
          <p:spPr bwMode="auto">
            <a:xfrm>
              <a:off x="4600575" y="2860675"/>
              <a:ext cx="1404938" cy="801688"/>
            </a:xfrm>
            <a:prstGeom prst="rect">
              <a:avLst/>
            </a:prstGeom>
            <a:solidFill>
              <a:srgbClr val="FFFFB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2117" name="Rectangle 99"/>
            <p:cNvSpPr>
              <a:spLocks noChangeArrowheads="1"/>
            </p:cNvSpPr>
            <p:nvPr/>
          </p:nvSpPr>
          <p:spPr bwMode="auto">
            <a:xfrm>
              <a:off x="5626100" y="3170238"/>
              <a:ext cx="42863" cy="187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buFont typeface="Marlett" pitchFamily="2" charset="2"/>
                <a:buNone/>
                <a:defRPr/>
              </a:pPr>
              <a:r>
                <a:rPr lang="en-US" sz="1200" b="1" u="none" dirty="0">
                  <a:solidFill>
                    <a:srgbClr val="002060"/>
                  </a:solidFill>
                  <a:latin typeface="Arial"/>
                </a:rPr>
                <a:t> </a:t>
              </a:r>
            </a:p>
          </p:txBody>
        </p:sp>
        <p:grpSp>
          <p:nvGrpSpPr>
            <p:cNvPr id="3" name="Group 117"/>
            <p:cNvGrpSpPr>
              <a:grpSpLocks/>
            </p:cNvGrpSpPr>
            <p:nvPr/>
          </p:nvGrpSpPr>
          <p:grpSpPr bwMode="auto">
            <a:xfrm>
              <a:off x="4584700" y="2866834"/>
              <a:ext cx="1417638" cy="801688"/>
              <a:chOff x="5060632" y="3074889"/>
              <a:chExt cx="1559402" cy="855134"/>
            </a:xfrm>
          </p:grpSpPr>
          <p:sp>
            <p:nvSpPr>
              <p:cNvPr id="119" name="Rectangle 96"/>
              <p:cNvSpPr>
                <a:spLocks noChangeArrowheads="1"/>
              </p:cNvSpPr>
              <p:nvPr/>
            </p:nvSpPr>
            <p:spPr bwMode="auto">
              <a:xfrm>
                <a:off x="5060632" y="3074889"/>
                <a:ext cx="1559402" cy="855134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99276" tIns="49638" rIns="99276" bIns="49638"/>
              <a:lstStyle/>
              <a:p>
                <a:pPr algn="ctr" eaLnBrk="0" hangingPunct="0">
                  <a:buFont typeface="Marlett" pitchFamily="2" charset="2"/>
                  <a:buNone/>
                  <a:defRPr/>
                </a:pPr>
                <a:endParaRPr lang="en-US" b="1" u="none">
                  <a:solidFill>
                    <a:srgbClr val="002060"/>
                  </a:solidFill>
                  <a:latin typeface="Arial"/>
                </a:endParaRPr>
              </a:p>
            </p:txBody>
          </p:sp>
          <p:sp>
            <p:nvSpPr>
              <p:cNvPr id="120" name="Rectangle 63"/>
              <p:cNvSpPr>
                <a:spLocks noChangeArrowheads="1"/>
              </p:cNvSpPr>
              <p:nvPr/>
            </p:nvSpPr>
            <p:spPr bwMode="auto">
              <a:xfrm>
                <a:off x="5367972" y="3308774"/>
                <a:ext cx="958692" cy="294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>
                  <a:buFont typeface="Marlett" pitchFamily="2" charset="2"/>
                  <a:buNone/>
                  <a:defRPr/>
                </a:pPr>
                <a:r>
                  <a:rPr lang="en-US" sz="1800" b="1" u="none" dirty="0">
                    <a:solidFill>
                      <a:srgbClr val="002060"/>
                    </a:solidFill>
                    <a:latin typeface="Arial"/>
                  </a:rPr>
                  <a:t>BOILER</a:t>
                </a:r>
              </a:p>
            </p:txBody>
          </p:sp>
        </p:grpSp>
        <p:cxnSp>
          <p:nvCxnSpPr>
            <p:cNvPr id="131" name="Straight Connector 130"/>
            <p:cNvCxnSpPr>
              <a:stCxn id="2116" idx="3"/>
            </p:cNvCxnSpPr>
            <p:nvPr/>
          </p:nvCxnSpPr>
          <p:spPr bwMode="auto">
            <a:xfrm flipV="1">
              <a:off x="6005513" y="3259138"/>
              <a:ext cx="2259012" cy="1587"/>
            </a:xfrm>
            <a:prstGeom prst="line">
              <a:avLst/>
            </a:prstGeom>
            <a:noFill/>
            <a:ln w="38100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triangle" w="med" len="sm"/>
              <a:tailEnd type="none" w="sm" len="sm"/>
            </a:ln>
            <a:effectLst/>
          </p:spPr>
        </p:cxnSp>
        <p:sp>
          <p:nvSpPr>
            <p:cNvPr id="127" name="Line 58"/>
            <p:cNvSpPr>
              <a:spLocks noChangeShapeType="1"/>
            </p:cNvSpPr>
            <p:nvPr/>
          </p:nvSpPr>
          <p:spPr bwMode="auto">
            <a:xfrm flipH="1">
              <a:off x="3638598" y="3356321"/>
              <a:ext cx="966452" cy="0"/>
            </a:xfrm>
            <a:prstGeom prst="line">
              <a:avLst/>
            </a:prstGeom>
            <a:noFill/>
            <a:ln w="57150">
              <a:solidFill>
                <a:srgbClr val="FF0000">
                  <a:alpha val="40000"/>
                </a:srgbClr>
              </a:solidFill>
              <a:round/>
              <a:headEnd type="triangle" w="med" len="lg"/>
              <a:tailEnd type="none" w="lg" len="lg"/>
            </a:ln>
          </p:spPr>
          <p:txBody>
            <a:bodyPr lIns="91433" tIns="45717" rIns="91433" bIns="45717"/>
            <a:lstStyle/>
            <a:p>
              <a:pPr eaLnBrk="0" hangingPunct="0">
                <a:buFont typeface="Marlett" pitchFamily="2" charset="2"/>
                <a:buNone/>
                <a:defRPr/>
              </a:pPr>
              <a:endParaRPr lang="en-US" b="1" u="none">
                <a:solidFill>
                  <a:srgbClr val="002060"/>
                </a:solidFill>
                <a:latin typeface="Arial"/>
              </a:endParaRPr>
            </a:p>
          </p:txBody>
        </p:sp>
      </p:grpSp>
      <p:sp>
        <p:nvSpPr>
          <p:cNvPr id="136" name="Rectangle 84"/>
          <p:cNvSpPr>
            <a:spLocks noChangeArrowheads="1"/>
          </p:cNvSpPr>
          <p:nvPr/>
        </p:nvSpPr>
        <p:spPr bwMode="auto">
          <a:xfrm>
            <a:off x="3260725" y="3413048"/>
            <a:ext cx="349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buFont typeface="Marlett" pitchFamily="2" charset="2"/>
              <a:buNone/>
              <a:defRPr/>
            </a:pPr>
            <a:r>
              <a:rPr lang="en-US" sz="1000" b="1" u="none" dirty="0">
                <a:solidFill>
                  <a:srgbClr val="002060"/>
                </a:solidFill>
                <a:latin typeface="Arial"/>
              </a:rPr>
              <a:t> </a:t>
            </a:r>
            <a:endParaRPr lang="en-US" sz="2800" b="1" u="none" dirty="0">
              <a:solidFill>
                <a:srgbClr val="002060"/>
              </a:solidFill>
              <a:latin typeface="Arial"/>
            </a:endParaRPr>
          </a:p>
        </p:txBody>
      </p:sp>
      <p:cxnSp>
        <p:nvCxnSpPr>
          <p:cNvPr id="5216" name="Straight Arrow Connector 141"/>
          <p:cNvCxnSpPr>
            <a:cxnSpLocks noChangeShapeType="1"/>
          </p:cNvCxnSpPr>
          <p:nvPr/>
        </p:nvCxnSpPr>
        <p:spPr bwMode="auto">
          <a:xfrm rot="5400000">
            <a:off x="4112322" y="4366578"/>
            <a:ext cx="1567965" cy="1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62" name="Freeform 161"/>
          <p:cNvSpPr>
            <a:spLocks noEditPoints="1"/>
          </p:cNvSpPr>
          <p:nvPr/>
        </p:nvSpPr>
        <p:spPr bwMode="auto">
          <a:xfrm>
            <a:off x="6507567" y="4392556"/>
            <a:ext cx="1135062" cy="1198562"/>
          </a:xfrm>
          <a:custGeom>
            <a:avLst/>
            <a:gdLst>
              <a:gd name="T0" fmla="*/ 2147483647 w 466"/>
              <a:gd name="T1" fmla="*/ 2147483647 h 490"/>
              <a:gd name="T2" fmla="*/ 2147483647 w 466"/>
              <a:gd name="T3" fmla="*/ 2147483647 h 490"/>
              <a:gd name="T4" fmla="*/ 2147483647 w 466"/>
              <a:gd name="T5" fmla="*/ 2147483647 h 490"/>
              <a:gd name="T6" fmla="*/ 2147483647 w 466"/>
              <a:gd name="T7" fmla="*/ 2147483647 h 490"/>
              <a:gd name="T8" fmla="*/ 2147483647 w 466"/>
              <a:gd name="T9" fmla="*/ 2147483647 h 490"/>
              <a:gd name="T10" fmla="*/ 2147483647 w 466"/>
              <a:gd name="T11" fmla="*/ 2147483647 h 490"/>
              <a:gd name="T12" fmla="*/ 2147483647 w 466"/>
              <a:gd name="T13" fmla="*/ 2147483647 h 490"/>
              <a:gd name="T14" fmla="*/ 2147483647 w 466"/>
              <a:gd name="T15" fmla="*/ 2147483647 h 490"/>
              <a:gd name="T16" fmla="*/ 2147483647 w 466"/>
              <a:gd name="T17" fmla="*/ 2147483647 h 490"/>
              <a:gd name="T18" fmla="*/ 2147483647 w 466"/>
              <a:gd name="T19" fmla="*/ 2147483647 h 490"/>
              <a:gd name="T20" fmla="*/ 2147483647 w 466"/>
              <a:gd name="T21" fmla="*/ 2147483647 h 490"/>
              <a:gd name="T22" fmla="*/ 2147483647 w 466"/>
              <a:gd name="T23" fmla="*/ 2147483647 h 490"/>
              <a:gd name="T24" fmla="*/ 2147483647 w 466"/>
              <a:gd name="T25" fmla="*/ 2147483647 h 490"/>
              <a:gd name="T26" fmla="*/ 2147483647 w 466"/>
              <a:gd name="T27" fmla="*/ 2147483647 h 490"/>
              <a:gd name="T28" fmla="*/ 2147483647 w 466"/>
              <a:gd name="T29" fmla="*/ 2147483647 h 490"/>
              <a:gd name="T30" fmla="*/ 2147483647 w 466"/>
              <a:gd name="T31" fmla="*/ 2147483647 h 490"/>
              <a:gd name="T32" fmla="*/ 2147483647 w 466"/>
              <a:gd name="T33" fmla="*/ 2147483647 h 490"/>
              <a:gd name="T34" fmla="*/ 2147483647 w 466"/>
              <a:gd name="T35" fmla="*/ 2147483647 h 490"/>
              <a:gd name="T36" fmla="*/ 2147483647 w 466"/>
              <a:gd name="T37" fmla="*/ 2147483647 h 490"/>
              <a:gd name="T38" fmla="*/ 2147483647 w 466"/>
              <a:gd name="T39" fmla="*/ 2147483647 h 490"/>
              <a:gd name="T40" fmla="*/ 2147483647 w 466"/>
              <a:gd name="T41" fmla="*/ 2147483647 h 490"/>
              <a:gd name="T42" fmla="*/ 2147483647 w 466"/>
              <a:gd name="T43" fmla="*/ 2147483647 h 490"/>
              <a:gd name="T44" fmla="*/ 2147483647 w 466"/>
              <a:gd name="T45" fmla="*/ 2147483647 h 490"/>
              <a:gd name="T46" fmla="*/ 2147483647 w 466"/>
              <a:gd name="T47" fmla="*/ 0 h 490"/>
              <a:gd name="T48" fmla="*/ 2147483647 w 466"/>
              <a:gd name="T49" fmla="*/ 2147483647 h 490"/>
              <a:gd name="T50" fmla="*/ 2147483647 w 466"/>
              <a:gd name="T51" fmla="*/ 2147483647 h 490"/>
              <a:gd name="T52" fmla="*/ 2147483647 w 466"/>
              <a:gd name="T53" fmla="*/ 2147483647 h 490"/>
              <a:gd name="T54" fmla="*/ 2147483647 w 466"/>
              <a:gd name="T55" fmla="*/ 2147483647 h 490"/>
              <a:gd name="T56" fmla="*/ 2147483647 w 466"/>
              <a:gd name="T57" fmla="*/ 2147483647 h 490"/>
              <a:gd name="T58" fmla="*/ 2147483647 w 466"/>
              <a:gd name="T59" fmla="*/ 2147483647 h 490"/>
              <a:gd name="T60" fmla="*/ 2147483647 w 466"/>
              <a:gd name="T61" fmla="*/ 2147483647 h 490"/>
              <a:gd name="T62" fmla="*/ 2147483647 w 466"/>
              <a:gd name="T63" fmla="*/ 2147483647 h 490"/>
              <a:gd name="T64" fmla="*/ 2147483647 w 466"/>
              <a:gd name="T65" fmla="*/ 2147483647 h 490"/>
              <a:gd name="T66" fmla="*/ 2147483647 w 466"/>
              <a:gd name="T67" fmla="*/ 2147483647 h 490"/>
              <a:gd name="T68" fmla="*/ 2147483647 w 466"/>
              <a:gd name="T69" fmla="*/ 2147483647 h 490"/>
              <a:gd name="T70" fmla="*/ 2147483647 w 466"/>
              <a:gd name="T71" fmla="*/ 2147483647 h 490"/>
              <a:gd name="T72" fmla="*/ 2147483647 w 466"/>
              <a:gd name="T73" fmla="*/ 2147483647 h 490"/>
              <a:gd name="T74" fmla="*/ 2147483647 w 466"/>
              <a:gd name="T75" fmla="*/ 2147483647 h 490"/>
              <a:gd name="T76" fmla="*/ 2147483647 w 466"/>
              <a:gd name="T77" fmla="*/ 2147483647 h 490"/>
              <a:gd name="T78" fmla="*/ 2147483647 w 466"/>
              <a:gd name="T79" fmla="*/ 2147483647 h 490"/>
              <a:gd name="T80" fmla="*/ 2147483647 w 466"/>
              <a:gd name="T81" fmla="*/ 2147483647 h 490"/>
              <a:gd name="T82" fmla="*/ 2147483647 w 466"/>
              <a:gd name="T83" fmla="*/ 2147483647 h 490"/>
              <a:gd name="T84" fmla="*/ 2147483647 w 466"/>
              <a:gd name="T85" fmla="*/ 2147483647 h 490"/>
              <a:gd name="T86" fmla="*/ 2147483647 w 466"/>
              <a:gd name="T87" fmla="*/ 2147483647 h 490"/>
              <a:gd name="T88" fmla="*/ 2147483647 w 466"/>
              <a:gd name="T89" fmla="*/ 0 h 490"/>
              <a:gd name="T90" fmla="*/ 2147483647 w 466"/>
              <a:gd name="T91" fmla="*/ 2147483647 h 490"/>
              <a:gd name="T92" fmla="*/ 0 w 466"/>
              <a:gd name="T93" fmla="*/ 2147483647 h 490"/>
              <a:gd name="T94" fmla="*/ 2147483647 w 466"/>
              <a:gd name="T95" fmla="*/ 2147483647 h 49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66"/>
              <a:gd name="T145" fmla="*/ 0 h 490"/>
              <a:gd name="T146" fmla="*/ 466 w 466"/>
              <a:gd name="T147" fmla="*/ 490 h 49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66" h="490">
                <a:moveTo>
                  <a:pt x="56" y="136"/>
                </a:moveTo>
                <a:lnTo>
                  <a:pt x="56" y="20"/>
                </a:lnTo>
                <a:lnTo>
                  <a:pt x="255" y="20"/>
                </a:lnTo>
                <a:lnTo>
                  <a:pt x="255" y="136"/>
                </a:lnTo>
                <a:lnTo>
                  <a:pt x="56" y="136"/>
                </a:lnTo>
                <a:close/>
                <a:moveTo>
                  <a:pt x="338" y="128"/>
                </a:moveTo>
                <a:lnTo>
                  <a:pt x="319" y="128"/>
                </a:lnTo>
                <a:lnTo>
                  <a:pt x="319" y="89"/>
                </a:lnTo>
                <a:lnTo>
                  <a:pt x="338" y="82"/>
                </a:lnTo>
                <a:lnTo>
                  <a:pt x="338" y="128"/>
                </a:lnTo>
                <a:close/>
                <a:moveTo>
                  <a:pt x="282" y="464"/>
                </a:moveTo>
                <a:lnTo>
                  <a:pt x="282" y="180"/>
                </a:lnTo>
                <a:lnTo>
                  <a:pt x="322" y="180"/>
                </a:lnTo>
                <a:lnTo>
                  <a:pt x="326" y="190"/>
                </a:lnTo>
                <a:lnTo>
                  <a:pt x="326" y="202"/>
                </a:lnTo>
                <a:lnTo>
                  <a:pt x="294" y="375"/>
                </a:lnTo>
                <a:lnTo>
                  <a:pt x="296" y="397"/>
                </a:lnTo>
                <a:lnTo>
                  <a:pt x="303" y="416"/>
                </a:lnTo>
                <a:lnTo>
                  <a:pt x="316" y="433"/>
                </a:lnTo>
                <a:lnTo>
                  <a:pt x="331" y="446"/>
                </a:lnTo>
                <a:lnTo>
                  <a:pt x="349" y="457"/>
                </a:lnTo>
                <a:lnTo>
                  <a:pt x="370" y="461"/>
                </a:lnTo>
                <a:lnTo>
                  <a:pt x="390" y="461"/>
                </a:lnTo>
                <a:lnTo>
                  <a:pt x="410" y="457"/>
                </a:lnTo>
                <a:lnTo>
                  <a:pt x="429" y="446"/>
                </a:lnTo>
                <a:lnTo>
                  <a:pt x="444" y="433"/>
                </a:lnTo>
                <a:lnTo>
                  <a:pt x="457" y="416"/>
                </a:lnTo>
                <a:lnTo>
                  <a:pt x="463" y="397"/>
                </a:lnTo>
                <a:lnTo>
                  <a:pt x="466" y="375"/>
                </a:lnTo>
                <a:lnTo>
                  <a:pt x="434" y="202"/>
                </a:lnTo>
                <a:lnTo>
                  <a:pt x="431" y="189"/>
                </a:lnTo>
                <a:lnTo>
                  <a:pt x="425" y="175"/>
                </a:lnTo>
                <a:lnTo>
                  <a:pt x="416" y="167"/>
                </a:lnTo>
                <a:lnTo>
                  <a:pt x="403" y="161"/>
                </a:lnTo>
                <a:lnTo>
                  <a:pt x="390" y="158"/>
                </a:lnTo>
                <a:lnTo>
                  <a:pt x="382" y="156"/>
                </a:lnTo>
                <a:lnTo>
                  <a:pt x="375" y="152"/>
                </a:lnTo>
                <a:lnTo>
                  <a:pt x="370" y="145"/>
                </a:lnTo>
                <a:lnTo>
                  <a:pt x="369" y="136"/>
                </a:lnTo>
                <a:lnTo>
                  <a:pt x="381" y="136"/>
                </a:lnTo>
                <a:lnTo>
                  <a:pt x="381" y="68"/>
                </a:lnTo>
                <a:lnTo>
                  <a:pt x="367" y="68"/>
                </a:lnTo>
                <a:lnTo>
                  <a:pt x="366" y="51"/>
                </a:lnTo>
                <a:lnTo>
                  <a:pt x="363" y="35"/>
                </a:lnTo>
                <a:lnTo>
                  <a:pt x="359" y="20"/>
                </a:lnTo>
                <a:lnTo>
                  <a:pt x="353" y="10"/>
                </a:lnTo>
                <a:lnTo>
                  <a:pt x="346" y="3"/>
                </a:lnTo>
                <a:lnTo>
                  <a:pt x="338" y="0"/>
                </a:lnTo>
                <a:lnTo>
                  <a:pt x="338" y="4"/>
                </a:lnTo>
                <a:lnTo>
                  <a:pt x="338" y="10"/>
                </a:lnTo>
                <a:lnTo>
                  <a:pt x="338" y="14"/>
                </a:lnTo>
                <a:lnTo>
                  <a:pt x="343" y="17"/>
                </a:lnTo>
                <a:lnTo>
                  <a:pt x="347" y="24"/>
                </a:lnTo>
                <a:lnTo>
                  <a:pt x="350" y="36"/>
                </a:lnTo>
                <a:lnTo>
                  <a:pt x="352" y="51"/>
                </a:lnTo>
                <a:lnTo>
                  <a:pt x="353" y="68"/>
                </a:lnTo>
                <a:lnTo>
                  <a:pt x="338" y="68"/>
                </a:lnTo>
                <a:lnTo>
                  <a:pt x="311" y="82"/>
                </a:lnTo>
                <a:lnTo>
                  <a:pt x="311" y="136"/>
                </a:lnTo>
                <a:lnTo>
                  <a:pt x="347" y="136"/>
                </a:lnTo>
                <a:lnTo>
                  <a:pt x="350" y="150"/>
                </a:lnTo>
                <a:lnTo>
                  <a:pt x="356" y="162"/>
                </a:lnTo>
                <a:lnTo>
                  <a:pt x="366" y="171"/>
                </a:lnTo>
                <a:lnTo>
                  <a:pt x="378" y="178"/>
                </a:lnTo>
                <a:lnTo>
                  <a:pt x="390" y="180"/>
                </a:lnTo>
                <a:lnTo>
                  <a:pt x="399" y="181"/>
                </a:lnTo>
                <a:lnTo>
                  <a:pt x="405" y="186"/>
                </a:lnTo>
                <a:lnTo>
                  <a:pt x="411" y="193"/>
                </a:lnTo>
                <a:lnTo>
                  <a:pt x="413" y="202"/>
                </a:lnTo>
                <a:lnTo>
                  <a:pt x="444" y="375"/>
                </a:lnTo>
                <a:lnTo>
                  <a:pt x="441" y="394"/>
                </a:lnTo>
                <a:lnTo>
                  <a:pt x="434" y="411"/>
                </a:lnTo>
                <a:lnTo>
                  <a:pt x="422" y="424"/>
                </a:lnTo>
                <a:lnTo>
                  <a:pt x="407" y="435"/>
                </a:lnTo>
                <a:lnTo>
                  <a:pt x="388" y="439"/>
                </a:lnTo>
                <a:lnTo>
                  <a:pt x="370" y="439"/>
                </a:lnTo>
                <a:lnTo>
                  <a:pt x="353" y="435"/>
                </a:lnTo>
                <a:lnTo>
                  <a:pt x="338" y="424"/>
                </a:lnTo>
                <a:lnTo>
                  <a:pt x="326" y="411"/>
                </a:lnTo>
                <a:lnTo>
                  <a:pt x="319" y="394"/>
                </a:lnTo>
                <a:lnTo>
                  <a:pt x="316" y="375"/>
                </a:lnTo>
                <a:lnTo>
                  <a:pt x="347" y="180"/>
                </a:lnTo>
                <a:lnTo>
                  <a:pt x="347" y="172"/>
                </a:lnTo>
                <a:lnTo>
                  <a:pt x="344" y="167"/>
                </a:lnTo>
                <a:lnTo>
                  <a:pt x="338" y="162"/>
                </a:lnTo>
                <a:lnTo>
                  <a:pt x="331" y="161"/>
                </a:lnTo>
                <a:lnTo>
                  <a:pt x="282" y="161"/>
                </a:lnTo>
                <a:lnTo>
                  <a:pt x="282" y="0"/>
                </a:lnTo>
                <a:lnTo>
                  <a:pt x="29" y="0"/>
                </a:lnTo>
                <a:lnTo>
                  <a:pt x="29" y="464"/>
                </a:lnTo>
                <a:lnTo>
                  <a:pt x="0" y="464"/>
                </a:lnTo>
                <a:lnTo>
                  <a:pt x="0" y="490"/>
                </a:lnTo>
                <a:lnTo>
                  <a:pt x="311" y="490"/>
                </a:lnTo>
                <a:lnTo>
                  <a:pt x="311" y="464"/>
                </a:lnTo>
                <a:lnTo>
                  <a:pt x="282" y="46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 eaLnBrk="0" hangingPunct="0">
              <a:buFont typeface="Marlett" pitchFamily="2" charset="2"/>
              <a:buNone/>
              <a:defRPr/>
            </a:pPr>
            <a:endParaRPr lang="en-US" b="1" u="none">
              <a:solidFill>
                <a:srgbClr val="002060"/>
              </a:solidFill>
              <a:latin typeface="Arial"/>
            </a:endParaRPr>
          </a:p>
        </p:txBody>
      </p:sp>
      <p:sp>
        <p:nvSpPr>
          <p:cNvPr id="165" name="Rectangle 80"/>
          <p:cNvSpPr>
            <a:spLocks noChangeArrowheads="1"/>
          </p:cNvSpPr>
          <p:nvPr/>
        </p:nvSpPr>
        <p:spPr bwMode="auto">
          <a:xfrm>
            <a:off x="4972623" y="4540420"/>
            <a:ext cx="13336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buFont typeface="Marlett" pitchFamily="2" charset="2"/>
              <a:buNone/>
              <a:defRPr/>
            </a:pPr>
            <a:r>
              <a:rPr lang="en-US" sz="1800" b="1" u="none" dirty="0" smtClean="0">
                <a:solidFill>
                  <a:srgbClr val="002060"/>
                </a:solidFill>
                <a:latin typeface="Arial"/>
              </a:rPr>
              <a:t>BIO</a:t>
            </a:r>
          </a:p>
          <a:p>
            <a:pPr algn="ctr" eaLnBrk="0" hangingPunct="0">
              <a:buFont typeface="Marlett" pitchFamily="2" charset="2"/>
              <a:buNone/>
              <a:defRPr/>
            </a:pPr>
            <a:r>
              <a:rPr lang="en-US" sz="1800" b="1" u="none" dirty="0" smtClean="0">
                <a:solidFill>
                  <a:srgbClr val="002060"/>
                </a:solidFill>
                <a:latin typeface="Arial"/>
              </a:rPr>
              <a:t>HYDROGEN</a:t>
            </a:r>
            <a:endParaRPr lang="en-US" sz="1800" b="1" u="none" dirty="0">
              <a:solidFill>
                <a:srgbClr val="002060"/>
              </a:solidFill>
              <a:latin typeface="Arial"/>
            </a:endParaRPr>
          </a:p>
        </p:txBody>
      </p:sp>
      <p:cxnSp>
        <p:nvCxnSpPr>
          <p:cNvPr id="5223" name="Straight Arrow Connector 140"/>
          <p:cNvCxnSpPr>
            <a:cxnSpLocks noChangeShapeType="1"/>
          </p:cNvCxnSpPr>
          <p:nvPr/>
        </p:nvCxnSpPr>
        <p:spPr bwMode="auto">
          <a:xfrm rot="10800000">
            <a:off x="4866821" y="5119326"/>
            <a:ext cx="1685811" cy="1863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 type="triangle" w="med" len="med"/>
            <a:tailEnd/>
          </a:ln>
        </p:spPr>
      </p:cxnSp>
      <p:sp>
        <p:nvSpPr>
          <p:cNvPr id="173" name="Rectangle 84"/>
          <p:cNvSpPr>
            <a:spLocks noChangeArrowheads="1"/>
          </p:cNvSpPr>
          <p:nvPr/>
        </p:nvSpPr>
        <p:spPr bwMode="auto">
          <a:xfrm>
            <a:off x="3260725" y="3413048"/>
            <a:ext cx="349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buFont typeface="Marlett" pitchFamily="2" charset="2"/>
              <a:buNone/>
              <a:defRPr/>
            </a:pPr>
            <a:r>
              <a:rPr lang="en-US" sz="1000" b="1" u="none" dirty="0">
                <a:solidFill>
                  <a:srgbClr val="002060"/>
                </a:solidFill>
                <a:latin typeface="Arial"/>
              </a:rPr>
              <a:t> </a:t>
            </a:r>
            <a:endParaRPr lang="en-US" sz="2800" b="1" u="none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13" name="Rectangle 25"/>
          <p:cNvSpPr>
            <a:spLocks noChangeArrowheads="1"/>
          </p:cNvSpPr>
          <p:nvPr/>
        </p:nvSpPr>
        <p:spPr bwMode="auto">
          <a:xfrm>
            <a:off x="881753" y="3823668"/>
            <a:ext cx="3406775" cy="15208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433" tIns="45717" rIns="91433" bIns="45717">
            <a:spAutoFit/>
          </a:bodyPr>
          <a:lstStyle/>
          <a:p>
            <a:pPr marL="0" lvl="1" eaLnBrk="0" hangingPunct="0">
              <a:spcBef>
                <a:spcPts val="0"/>
              </a:spcBef>
              <a:buFont typeface="Marlett" pitchFamily="2" charset="2"/>
              <a:buNone/>
              <a:defRPr/>
            </a:pPr>
            <a:r>
              <a:rPr lang="en-US" sz="1600" b="1" u="none" dirty="0" smtClean="0">
                <a:solidFill>
                  <a:srgbClr val="FFC000"/>
                </a:solidFill>
                <a:latin typeface="Arial"/>
              </a:rPr>
              <a:t>DEMONSTRATION</a:t>
            </a:r>
            <a:endParaRPr lang="en-US" sz="1600" b="1" u="none" dirty="0">
              <a:solidFill>
                <a:srgbClr val="FFC000"/>
              </a:solidFill>
              <a:latin typeface="Arial"/>
            </a:endParaRPr>
          </a:p>
          <a:p>
            <a:pPr marL="346051" lvl="1" indent="-173026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b="1" u="none" dirty="0">
                <a:solidFill>
                  <a:srgbClr val="002060"/>
                </a:solidFill>
                <a:latin typeface="Arial"/>
              </a:rPr>
              <a:t>Orange County Sanitation District</a:t>
            </a:r>
          </a:p>
          <a:p>
            <a:pPr marL="346051" lvl="1" indent="-173026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b="1" u="none" dirty="0">
                <a:solidFill>
                  <a:srgbClr val="002060"/>
                </a:solidFill>
                <a:latin typeface="Arial"/>
              </a:rPr>
              <a:t>Euclid Exit, I405, Fountain Valley</a:t>
            </a:r>
          </a:p>
          <a:p>
            <a:pPr marL="346051" lvl="1" indent="-173026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b="1" u="none" dirty="0">
                <a:solidFill>
                  <a:srgbClr val="002060"/>
                </a:solidFill>
                <a:latin typeface="Arial"/>
              </a:rPr>
              <a:t>Support:  </a:t>
            </a:r>
            <a:r>
              <a:rPr lang="en-US" sz="1400" b="1" u="none" dirty="0" err="1">
                <a:solidFill>
                  <a:srgbClr val="002060"/>
                </a:solidFill>
                <a:latin typeface="Arial"/>
              </a:rPr>
              <a:t>DOE</a:t>
            </a:r>
            <a:r>
              <a:rPr lang="en-US" sz="1400" b="1" u="none" dirty="0">
                <a:solidFill>
                  <a:srgbClr val="002060"/>
                </a:solidFill>
                <a:latin typeface="Arial"/>
              </a:rPr>
              <a:t>, </a:t>
            </a:r>
            <a:r>
              <a:rPr lang="en-US" sz="1400" b="1" u="none" dirty="0" err="1">
                <a:solidFill>
                  <a:srgbClr val="002060"/>
                </a:solidFill>
                <a:latin typeface="Arial"/>
              </a:rPr>
              <a:t>ARB</a:t>
            </a:r>
            <a:r>
              <a:rPr lang="en-US" sz="1400" b="1" u="none" dirty="0">
                <a:solidFill>
                  <a:srgbClr val="002060"/>
                </a:solidFill>
                <a:latin typeface="Arial"/>
              </a:rPr>
              <a:t>, </a:t>
            </a:r>
            <a:r>
              <a:rPr lang="en-US" sz="1400" b="1" u="none" dirty="0" err="1">
                <a:solidFill>
                  <a:srgbClr val="002060"/>
                </a:solidFill>
                <a:latin typeface="Arial"/>
              </a:rPr>
              <a:t>AQMD</a:t>
            </a:r>
            <a:endParaRPr lang="en-US" sz="1400" b="1" u="none" dirty="0">
              <a:solidFill>
                <a:srgbClr val="002060"/>
              </a:solidFill>
              <a:latin typeface="Arial"/>
            </a:endParaRPr>
          </a:p>
          <a:p>
            <a:pPr marL="346051" lvl="1" indent="-173026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400" b="1" u="none" dirty="0" smtClean="0">
                <a:solidFill>
                  <a:srgbClr val="002060"/>
                </a:solidFill>
                <a:latin typeface="Arial"/>
              </a:rPr>
              <a:t>August  16, 2011</a:t>
            </a:r>
            <a:endParaRPr lang="en-US" sz="1400" b="1" u="none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22" name="Rectangle 84"/>
          <p:cNvSpPr>
            <a:spLocks noChangeArrowheads="1"/>
          </p:cNvSpPr>
          <p:nvPr/>
        </p:nvSpPr>
        <p:spPr bwMode="auto">
          <a:xfrm>
            <a:off x="3247870" y="3378159"/>
            <a:ext cx="349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buFont typeface="Marlett" pitchFamily="2" charset="2"/>
              <a:buNone/>
              <a:defRPr/>
            </a:pPr>
            <a:r>
              <a:rPr lang="en-US" sz="1000" b="1" u="none" dirty="0">
                <a:solidFill>
                  <a:srgbClr val="002060"/>
                </a:solidFill>
                <a:latin typeface="Arial"/>
              </a:rPr>
              <a:t> </a:t>
            </a:r>
            <a:endParaRPr lang="en-US" sz="2800" b="1" u="none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23" name="Rectangle 84"/>
          <p:cNvSpPr>
            <a:spLocks noChangeArrowheads="1"/>
          </p:cNvSpPr>
          <p:nvPr/>
        </p:nvSpPr>
        <p:spPr bwMode="auto">
          <a:xfrm>
            <a:off x="3247870" y="3378159"/>
            <a:ext cx="349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buFont typeface="Marlett" pitchFamily="2" charset="2"/>
              <a:buNone/>
              <a:defRPr/>
            </a:pPr>
            <a:r>
              <a:rPr lang="en-US" sz="1000" b="1" u="none" dirty="0">
                <a:solidFill>
                  <a:srgbClr val="002060"/>
                </a:solidFill>
                <a:latin typeface="Arial"/>
              </a:rPr>
              <a:t> </a:t>
            </a:r>
            <a:endParaRPr lang="en-US" sz="2800" b="1" u="none" dirty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9" name="Group 125"/>
          <p:cNvGrpSpPr/>
          <p:nvPr/>
        </p:nvGrpSpPr>
        <p:grpSpPr>
          <a:xfrm>
            <a:off x="304800" y="2737624"/>
            <a:ext cx="7949635" cy="3021694"/>
            <a:chOff x="-2758188" y="2504293"/>
            <a:chExt cx="7949635" cy="3021694"/>
          </a:xfrm>
        </p:grpSpPr>
        <p:sp>
          <p:nvSpPr>
            <p:cNvPr id="125" name="Rectangle 95"/>
            <p:cNvSpPr>
              <a:spLocks noChangeArrowheads="1"/>
            </p:cNvSpPr>
            <p:nvPr/>
          </p:nvSpPr>
          <p:spPr bwMode="auto">
            <a:xfrm>
              <a:off x="1514016" y="2594434"/>
              <a:ext cx="1404938" cy="801688"/>
            </a:xfrm>
            <a:prstGeom prst="rect">
              <a:avLst/>
            </a:prstGeom>
            <a:solidFill>
              <a:srgbClr val="FFFFB3"/>
            </a:solidFill>
            <a:ln w="9525">
              <a:noFill/>
              <a:miter lim="800000"/>
              <a:headEnd/>
              <a:tailEnd/>
            </a:ln>
          </p:spPr>
          <p:txBody>
            <a:bodyPr lIns="91433" tIns="45717" rIns="91433" bIns="45717"/>
            <a:lstStyle/>
            <a:p>
              <a:pPr algn="ctr" eaLnBrk="0" hangingPunct="0">
                <a:buFont typeface="Marlett" pitchFamily="2" charset="2"/>
                <a:buNone/>
                <a:defRPr/>
              </a:pPr>
              <a:endParaRPr lang="en-US" b="1" u="none">
                <a:solidFill>
                  <a:srgbClr val="002060"/>
                </a:solidFill>
                <a:latin typeface="Arial"/>
              </a:endParaRPr>
            </a:p>
          </p:txBody>
        </p:sp>
        <p:grpSp>
          <p:nvGrpSpPr>
            <p:cNvPr id="10" name="Group 173"/>
            <p:cNvGrpSpPr>
              <a:grpSpLocks/>
            </p:cNvGrpSpPr>
            <p:nvPr/>
          </p:nvGrpSpPr>
          <p:grpSpPr bwMode="auto">
            <a:xfrm>
              <a:off x="-2758188" y="2504293"/>
              <a:ext cx="7949635" cy="3021694"/>
              <a:chOff x="304004" y="2779715"/>
              <a:chExt cx="7949635" cy="3021697"/>
            </a:xfrm>
          </p:grpSpPr>
          <p:sp>
            <p:nvSpPr>
              <p:cNvPr id="175" name="Rectangle 100"/>
              <p:cNvSpPr>
                <a:spLocks noChangeArrowheads="1"/>
              </p:cNvSpPr>
              <p:nvPr/>
            </p:nvSpPr>
            <p:spPr bwMode="auto">
              <a:xfrm>
                <a:off x="6273800" y="2927352"/>
                <a:ext cx="1616075" cy="669926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9276" tIns="49638" rIns="99276" bIns="49638"/>
              <a:lstStyle/>
              <a:p>
                <a:pPr algn="ctr" eaLnBrk="0" hangingPunct="0">
                  <a:buFont typeface="Marlett" pitchFamily="2" charset="2"/>
                  <a:buNone/>
                  <a:defRPr/>
                </a:pPr>
                <a:endParaRPr lang="en-US" b="1" u="none">
                  <a:solidFill>
                    <a:srgbClr val="002060"/>
                  </a:solidFill>
                  <a:latin typeface="Arial"/>
                </a:endParaRPr>
              </a:p>
            </p:txBody>
          </p: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>
                <a:off x="304004" y="2779715"/>
                <a:ext cx="7949635" cy="3021697"/>
                <a:chOff x="304004" y="2779715"/>
                <a:chExt cx="7949635" cy="3021697"/>
              </a:xfrm>
            </p:grpSpPr>
            <p:sp>
              <p:nvSpPr>
                <p:cNvPr id="177" name="Freeform 48"/>
                <p:cNvSpPr>
                  <a:spLocks noEditPoints="1"/>
                </p:cNvSpPr>
                <p:nvPr/>
              </p:nvSpPr>
              <p:spPr bwMode="auto">
                <a:xfrm>
                  <a:off x="7890102" y="3162755"/>
                  <a:ext cx="363537" cy="134938"/>
                </a:xfrm>
                <a:custGeom>
                  <a:avLst/>
                  <a:gdLst>
                    <a:gd name="T0" fmla="*/ 2147483647 w 528"/>
                    <a:gd name="T1" fmla="*/ 2147483647 h 156"/>
                    <a:gd name="T2" fmla="*/ 2147483647 w 528"/>
                    <a:gd name="T3" fmla="*/ 2147483647 h 156"/>
                    <a:gd name="T4" fmla="*/ 2147483647 w 528"/>
                    <a:gd name="T5" fmla="*/ 2147483647 h 156"/>
                    <a:gd name="T6" fmla="*/ 2147483647 w 528"/>
                    <a:gd name="T7" fmla="*/ 2147483647 h 156"/>
                    <a:gd name="T8" fmla="*/ 2147483647 w 528"/>
                    <a:gd name="T9" fmla="*/ 2147483647 h 156"/>
                    <a:gd name="T10" fmla="*/ 2147483647 w 528"/>
                    <a:gd name="T11" fmla="*/ 2147483647 h 156"/>
                    <a:gd name="T12" fmla="*/ 0 w 528"/>
                    <a:gd name="T13" fmla="*/ 2147483647 h 156"/>
                    <a:gd name="T14" fmla="*/ 2147483647 w 528"/>
                    <a:gd name="T15" fmla="*/ 0 h 156"/>
                    <a:gd name="T16" fmla="*/ 2147483647 w 528"/>
                    <a:gd name="T17" fmla="*/ 2147483647 h 1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8"/>
                    <a:gd name="T28" fmla="*/ 0 h 156"/>
                    <a:gd name="T29" fmla="*/ 528 w 528"/>
                    <a:gd name="T30" fmla="*/ 156 h 1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8" h="156">
                      <a:moveTo>
                        <a:pt x="528" y="106"/>
                      </a:moveTo>
                      <a:lnTo>
                        <a:pt x="129" y="104"/>
                      </a:lnTo>
                      <a:lnTo>
                        <a:pt x="131" y="52"/>
                      </a:lnTo>
                      <a:lnTo>
                        <a:pt x="528" y="54"/>
                      </a:lnTo>
                      <a:lnTo>
                        <a:pt x="528" y="106"/>
                      </a:lnTo>
                      <a:close/>
                      <a:moveTo>
                        <a:pt x="156" y="156"/>
                      </a:moveTo>
                      <a:lnTo>
                        <a:pt x="0" y="77"/>
                      </a:lnTo>
                      <a:lnTo>
                        <a:pt x="156" y="0"/>
                      </a:lnTo>
                      <a:lnTo>
                        <a:pt x="156" y="15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1588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lIns="99276" tIns="49638" rIns="99276" bIns="49638"/>
                <a:lstStyle/>
                <a:p>
                  <a:pPr algn="ctr" eaLnBrk="0" hangingPunct="0">
                    <a:buFont typeface="Marlett" pitchFamily="2" charset="2"/>
                    <a:buNone/>
                    <a:defRPr/>
                  </a:pPr>
                  <a:endParaRPr lang="en-US" b="1" u="none">
                    <a:solidFill>
                      <a:srgbClr val="002060"/>
                    </a:solidFill>
                    <a:latin typeface="Arial"/>
                  </a:endParaRPr>
                </a:p>
              </p:txBody>
            </p:sp>
            <p:sp>
              <p:nvSpPr>
                <p:cNvPr id="178" name="Rectangle 101"/>
                <p:cNvSpPr>
                  <a:spLocks noChangeArrowheads="1"/>
                </p:cNvSpPr>
                <p:nvPr/>
              </p:nvSpPr>
              <p:spPr bwMode="auto">
                <a:xfrm>
                  <a:off x="6284913" y="2927352"/>
                  <a:ext cx="1608137" cy="66992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9276" tIns="49638" rIns="99276" bIns="49638"/>
                <a:lstStyle/>
                <a:p>
                  <a:pPr algn="ctr" eaLnBrk="0" hangingPunct="0">
                    <a:buFont typeface="Marlett" pitchFamily="2" charset="2"/>
                    <a:buNone/>
                    <a:defRPr/>
                  </a:pPr>
                  <a:endParaRPr lang="en-US" b="1" u="none">
                    <a:solidFill>
                      <a:srgbClr val="002060"/>
                    </a:solidFill>
                    <a:latin typeface="Arial"/>
                  </a:endParaRPr>
                </a:p>
              </p:txBody>
            </p:sp>
            <p:sp>
              <p:nvSpPr>
                <p:cNvPr id="179" name="Rectangle 63"/>
                <p:cNvSpPr>
                  <a:spLocks noChangeArrowheads="1"/>
                </p:cNvSpPr>
                <p:nvPr/>
              </p:nvSpPr>
              <p:spPr bwMode="auto">
                <a:xfrm>
                  <a:off x="6364288" y="2994027"/>
                  <a:ext cx="1406525" cy="5540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buFont typeface="Marlett" pitchFamily="2" charset="2"/>
                    <a:buNone/>
                    <a:defRPr/>
                  </a:pPr>
                  <a:r>
                    <a:rPr lang="en-US" sz="1800" b="1" u="none" dirty="0">
                      <a:solidFill>
                        <a:srgbClr val="002060"/>
                      </a:solidFill>
                      <a:latin typeface="Arial"/>
                    </a:rPr>
                    <a:t>FUEL </a:t>
                  </a:r>
                  <a:br>
                    <a:rPr lang="en-US" sz="1800" b="1" u="none" dirty="0">
                      <a:solidFill>
                        <a:srgbClr val="002060"/>
                      </a:solidFill>
                      <a:latin typeface="Arial"/>
                    </a:rPr>
                  </a:br>
                  <a:r>
                    <a:rPr lang="en-US" sz="1800" b="1" u="none" dirty="0">
                      <a:solidFill>
                        <a:srgbClr val="002060"/>
                      </a:solidFill>
                      <a:latin typeface="Arial"/>
                    </a:rPr>
                    <a:t>TREATMENT</a:t>
                  </a:r>
                </a:p>
              </p:txBody>
            </p:sp>
            <p:sp>
              <p:nvSpPr>
                <p:cNvPr id="180" name="Freeform 48"/>
                <p:cNvSpPr>
                  <a:spLocks noEditPoints="1"/>
                </p:cNvSpPr>
                <p:nvPr/>
              </p:nvSpPr>
              <p:spPr bwMode="auto">
                <a:xfrm>
                  <a:off x="5991321" y="3190973"/>
                  <a:ext cx="274637" cy="122237"/>
                </a:xfrm>
                <a:custGeom>
                  <a:avLst/>
                  <a:gdLst>
                    <a:gd name="T0" fmla="*/ 2147483647 w 528"/>
                    <a:gd name="T1" fmla="*/ 2147483647 h 156"/>
                    <a:gd name="T2" fmla="*/ 2147483647 w 528"/>
                    <a:gd name="T3" fmla="*/ 2147483647 h 156"/>
                    <a:gd name="T4" fmla="*/ 2147483647 w 528"/>
                    <a:gd name="T5" fmla="*/ 2147483647 h 156"/>
                    <a:gd name="T6" fmla="*/ 2147483647 w 528"/>
                    <a:gd name="T7" fmla="*/ 2147483647 h 156"/>
                    <a:gd name="T8" fmla="*/ 2147483647 w 528"/>
                    <a:gd name="T9" fmla="*/ 2147483647 h 156"/>
                    <a:gd name="T10" fmla="*/ 2147483647 w 528"/>
                    <a:gd name="T11" fmla="*/ 2147483647 h 156"/>
                    <a:gd name="T12" fmla="*/ 0 w 528"/>
                    <a:gd name="T13" fmla="*/ 2147483647 h 156"/>
                    <a:gd name="T14" fmla="*/ 2147483647 w 528"/>
                    <a:gd name="T15" fmla="*/ 0 h 156"/>
                    <a:gd name="T16" fmla="*/ 2147483647 w 528"/>
                    <a:gd name="T17" fmla="*/ 2147483647 h 1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8"/>
                    <a:gd name="T28" fmla="*/ 0 h 156"/>
                    <a:gd name="T29" fmla="*/ 528 w 528"/>
                    <a:gd name="T30" fmla="*/ 156 h 1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8" h="156">
                      <a:moveTo>
                        <a:pt x="528" y="106"/>
                      </a:moveTo>
                      <a:lnTo>
                        <a:pt x="129" y="104"/>
                      </a:lnTo>
                      <a:lnTo>
                        <a:pt x="131" y="52"/>
                      </a:lnTo>
                      <a:lnTo>
                        <a:pt x="528" y="54"/>
                      </a:lnTo>
                      <a:lnTo>
                        <a:pt x="528" y="106"/>
                      </a:lnTo>
                      <a:close/>
                      <a:moveTo>
                        <a:pt x="156" y="156"/>
                      </a:moveTo>
                      <a:lnTo>
                        <a:pt x="0" y="77"/>
                      </a:lnTo>
                      <a:lnTo>
                        <a:pt x="156" y="0"/>
                      </a:lnTo>
                      <a:lnTo>
                        <a:pt x="156" y="156"/>
                      </a:lnTo>
                      <a:close/>
                    </a:path>
                  </a:pathLst>
                </a:custGeom>
                <a:solidFill>
                  <a:srgbClr val="339966"/>
                </a:solidFill>
                <a:ln w="1588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 lIns="99276" tIns="49638" rIns="99276" bIns="49638"/>
                <a:lstStyle/>
                <a:p>
                  <a:pPr algn="ctr" eaLnBrk="0" hangingPunct="0">
                    <a:buFont typeface="Marlett" pitchFamily="2" charset="2"/>
                    <a:buNone/>
                    <a:defRPr/>
                  </a:pPr>
                  <a:endParaRPr lang="en-US" b="1" u="none">
                    <a:solidFill>
                      <a:srgbClr val="002060"/>
                    </a:solidFill>
                    <a:latin typeface="Arial"/>
                  </a:endParaRPr>
                </a:p>
              </p:txBody>
            </p:sp>
            <p:cxnSp>
              <p:nvCxnSpPr>
                <p:cNvPr id="5200" name="Straight Arrow Connector 15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5451365" y="3827020"/>
                  <a:ext cx="358213" cy="3092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FFC000"/>
                  </a:solidFill>
                  <a:round/>
                  <a:headEnd/>
                  <a:tailEnd/>
                </a:ln>
              </p:spPr>
            </p:cxnSp>
            <p:sp>
              <p:nvSpPr>
                <p:cNvPr id="182" name="Rectangle 78"/>
                <p:cNvSpPr>
                  <a:spLocks noChangeArrowheads="1"/>
                </p:cNvSpPr>
                <p:nvPr/>
              </p:nvSpPr>
              <p:spPr bwMode="auto">
                <a:xfrm>
                  <a:off x="6232752" y="3726999"/>
                  <a:ext cx="871537" cy="5540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buFont typeface="Marlett" pitchFamily="2" charset="2"/>
                    <a:buNone/>
                    <a:defRPr/>
                  </a:pPr>
                  <a:r>
                    <a:rPr lang="en-US" sz="1800" b="1" u="none" dirty="0">
                      <a:solidFill>
                        <a:srgbClr val="002060"/>
                      </a:solidFill>
                      <a:latin typeface="Arial"/>
                    </a:rPr>
                    <a:t>AC</a:t>
                  </a:r>
                  <a:br>
                    <a:rPr lang="en-US" sz="1800" b="1" u="none" dirty="0">
                      <a:solidFill>
                        <a:srgbClr val="002060"/>
                      </a:solidFill>
                      <a:latin typeface="Arial"/>
                    </a:rPr>
                  </a:br>
                  <a:r>
                    <a:rPr lang="en-US" sz="1800" b="1" u="none" dirty="0">
                      <a:solidFill>
                        <a:srgbClr val="002060"/>
                      </a:solidFill>
                      <a:latin typeface="Arial"/>
                    </a:rPr>
                    <a:t>POWER</a:t>
                  </a:r>
                </a:p>
              </p:txBody>
            </p:sp>
            <p:sp>
              <p:nvSpPr>
                <p:cNvPr id="183" name="Line 108"/>
                <p:cNvSpPr>
                  <a:spLocks noChangeShapeType="1"/>
                </p:cNvSpPr>
                <p:nvPr/>
              </p:nvSpPr>
              <p:spPr bwMode="auto">
                <a:xfrm>
                  <a:off x="309563" y="3554889"/>
                  <a:ext cx="2774950" cy="3175"/>
                </a:xfrm>
                <a:prstGeom prst="line">
                  <a:avLst/>
                </a:prstGeom>
                <a:noFill/>
                <a:ln w="22225">
                  <a:solidFill>
                    <a:srgbClr val="FFC000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Font typeface="Marlett" pitchFamily="2" charset="2"/>
                    <a:buNone/>
                    <a:defRPr/>
                  </a:pPr>
                  <a:endParaRPr lang="en-US" b="1" u="none">
                    <a:solidFill>
                      <a:srgbClr val="002060"/>
                    </a:solidFill>
                    <a:latin typeface="Arial"/>
                  </a:endParaRPr>
                </a:p>
              </p:txBody>
            </p:sp>
            <p:sp>
              <p:nvSpPr>
                <p:cNvPr id="184" name="Line 111"/>
                <p:cNvSpPr>
                  <a:spLocks noChangeShapeType="1"/>
                </p:cNvSpPr>
                <p:nvPr/>
              </p:nvSpPr>
              <p:spPr bwMode="auto">
                <a:xfrm>
                  <a:off x="3084513" y="3562353"/>
                  <a:ext cx="1447800" cy="0"/>
                </a:xfrm>
                <a:prstGeom prst="line">
                  <a:avLst/>
                </a:prstGeom>
                <a:noFill/>
                <a:ln w="22225">
                  <a:solidFill>
                    <a:srgbClr val="FFC000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Font typeface="Marlett" pitchFamily="2" charset="2"/>
                    <a:buNone/>
                    <a:defRPr/>
                  </a:pPr>
                  <a:endParaRPr lang="en-US" b="1" u="none">
                    <a:solidFill>
                      <a:srgbClr val="002060"/>
                    </a:solidFill>
                    <a:latin typeface="Arial"/>
                  </a:endParaRPr>
                </a:p>
              </p:txBody>
            </p:sp>
            <p:sp>
              <p:nvSpPr>
                <p:cNvPr id="185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4519613" y="2787652"/>
                  <a:ext cx="0" cy="762001"/>
                </a:xfrm>
                <a:prstGeom prst="line">
                  <a:avLst/>
                </a:prstGeom>
                <a:noFill/>
                <a:ln w="22225">
                  <a:solidFill>
                    <a:srgbClr val="FFC000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Font typeface="Marlett" pitchFamily="2" charset="2"/>
                    <a:buNone/>
                    <a:defRPr/>
                  </a:pPr>
                  <a:endParaRPr lang="en-US" b="1" u="none">
                    <a:solidFill>
                      <a:srgbClr val="002060"/>
                    </a:solidFill>
                    <a:latin typeface="Arial"/>
                  </a:endParaRPr>
                </a:p>
              </p:txBody>
            </p:sp>
            <p:sp>
              <p:nvSpPr>
                <p:cNvPr id="186" name="Line 113"/>
                <p:cNvSpPr>
                  <a:spLocks noChangeShapeType="1"/>
                </p:cNvSpPr>
                <p:nvPr/>
              </p:nvSpPr>
              <p:spPr bwMode="auto">
                <a:xfrm flipV="1">
                  <a:off x="4532313" y="2779715"/>
                  <a:ext cx="3549650" cy="20637"/>
                </a:xfrm>
                <a:prstGeom prst="line">
                  <a:avLst/>
                </a:prstGeom>
                <a:noFill/>
                <a:ln w="22225">
                  <a:solidFill>
                    <a:srgbClr val="FFC000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Font typeface="Marlett" pitchFamily="2" charset="2"/>
                    <a:buNone/>
                    <a:defRPr/>
                  </a:pPr>
                  <a:endParaRPr lang="en-US" b="1" u="none">
                    <a:solidFill>
                      <a:srgbClr val="002060"/>
                    </a:solidFill>
                    <a:latin typeface="Arial"/>
                  </a:endParaRPr>
                </a:p>
              </p:txBody>
            </p:sp>
            <p:sp>
              <p:nvSpPr>
                <p:cNvPr id="187" name="Line 114"/>
                <p:cNvSpPr>
                  <a:spLocks noChangeShapeType="1"/>
                </p:cNvSpPr>
                <p:nvPr/>
              </p:nvSpPr>
              <p:spPr bwMode="auto">
                <a:xfrm>
                  <a:off x="8048625" y="2800352"/>
                  <a:ext cx="11113" cy="2922591"/>
                </a:xfrm>
                <a:prstGeom prst="line">
                  <a:avLst/>
                </a:prstGeom>
                <a:noFill/>
                <a:ln w="22225">
                  <a:solidFill>
                    <a:srgbClr val="FFC000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Font typeface="Marlett" pitchFamily="2" charset="2"/>
                    <a:buNone/>
                    <a:defRPr/>
                  </a:pPr>
                  <a:endParaRPr lang="en-US" b="1" u="none">
                    <a:solidFill>
                      <a:srgbClr val="002060"/>
                    </a:solidFill>
                    <a:latin typeface="Arial"/>
                  </a:endParaRPr>
                </a:p>
              </p:txBody>
            </p:sp>
            <p:sp>
              <p:nvSpPr>
                <p:cNvPr id="188" name="Line 115"/>
                <p:cNvSpPr>
                  <a:spLocks noChangeShapeType="1"/>
                </p:cNvSpPr>
                <p:nvPr/>
              </p:nvSpPr>
              <p:spPr bwMode="auto">
                <a:xfrm flipH="1" flipV="1">
                  <a:off x="333375" y="5753787"/>
                  <a:ext cx="7735888" cy="47625"/>
                </a:xfrm>
                <a:prstGeom prst="line">
                  <a:avLst/>
                </a:prstGeom>
                <a:noFill/>
                <a:ln w="22225">
                  <a:solidFill>
                    <a:srgbClr val="FFC000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Font typeface="Marlett" pitchFamily="2" charset="2"/>
                    <a:buNone/>
                    <a:defRPr/>
                  </a:pPr>
                  <a:endParaRPr lang="en-US" b="1" u="none">
                    <a:solidFill>
                      <a:srgbClr val="002060"/>
                    </a:solidFill>
                    <a:latin typeface="Arial"/>
                  </a:endParaRPr>
                </a:p>
              </p:txBody>
            </p:sp>
            <p:sp>
              <p:nvSpPr>
                <p:cNvPr id="190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304004" y="3570255"/>
                  <a:ext cx="0" cy="2155373"/>
                </a:xfrm>
                <a:prstGeom prst="line">
                  <a:avLst/>
                </a:prstGeom>
                <a:noFill/>
                <a:ln w="22225">
                  <a:solidFill>
                    <a:srgbClr val="FFC000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buFont typeface="Marlett" pitchFamily="2" charset="2"/>
                    <a:buNone/>
                    <a:defRPr/>
                  </a:pPr>
                  <a:endParaRPr lang="en-US" b="1" u="none">
                    <a:solidFill>
                      <a:srgbClr val="002060"/>
                    </a:solidFill>
                    <a:latin typeface="Arial"/>
                  </a:endParaRPr>
                </a:p>
              </p:txBody>
            </p:sp>
            <p:cxnSp>
              <p:nvCxnSpPr>
                <p:cNvPr id="5210" name="Straight Arrow Connector 152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00041" y="3983912"/>
                  <a:ext cx="604019" cy="6293"/>
                </a:xfrm>
                <a:prstGeom prst="straightConnector1">
                  <a:avLst/>
                </a:prstGeom>
                <a:noFill/>
                <a:ln w="76200" algn="ctr">
                  <a:solidFill>
                    <a:srgbClr val="FFC000"/>
                  </a:solidFill>
                  <a:round/>
                  <a:headEnd type="triangle" w="med" len="med"/>
                  <a:tailEnd/>
                </a:ln>
              </p:spPr>
            </p:cxnSp>
            <p:sp>
              <p:nvSpPr>
                <p:cNvPr id="194" name="Rectangle 96"/>
                <p:cNvSpPr>
                  <a:spLocks noChangeArrowheads="1"/>
                </p:cNvSpPr>
                <p:nvPr/>
              </p:nvSpPr>
              <p:spPr bwMode="auto">
                <a:xfrm>
                  <a:off x="4576763" y="2847977"/>
                  <a:ext cx="1419225" cy="803276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99276" tIns="49638" rIns="99276" bIns="49638"/>
                <a:lstStyle/>
                <a:p>
                  <a:pPr algn="ctr" eaLnBrk="0" hangingPunct="0">
                    <a:buFont typeface="Marlett" pitchFamily="2" charset="2"/>
                    <a:buNone/>
                    <a:defRPr/>
                  </a:pPr>
                  <a:endParaRPr lang="en-US" b="1" u="none">
                    <a:solidFill>
                      <a:srgbClr val="002060"/>
                    </a:solidFill>
                    <a:latin typeface="Arial"/>
                  </a:endParaRPr>
                </a:p>
              </p:txBody>
            </p:sp>
            <p:sp>
              <p:nvSpPr>
                <p:cNvPr id="193" name="Rectangle 63"/>
                <p:cNvSpPr>
                  <a:spLocks noChangeArrowheads="1"/>
                </p:cNvSpPr>
                <p:nvPr/>
              </p:nvSpPr>
              <p:spPr bwMode="auto">
                <a:xfrm>
                  <a:off x="4641850" y="2955927"/>
                  <a:ext cx="1266825" cy="55403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>
                    <a:buFont typeface="Marlett" pitchFamily="2" charset="2"/>
                    <a:buNone/>
                    <a:defRPr/>
                  </a:pPr>
                  <a:r>
                    <a:rPr lang="en-US" sz="1800" b="1" u="none" dirty="0">
                      <a:solidFill>
                        <a:srgbClr val="002060"/>
                      </a:solidFill>
                      <a:latin typeface="Arial"/>
                    </a:rPr>
                    <a:t>HIGH-T</a:t>
                  </a:r>
                  <a:br>
                    <a:rPr lang="en-US" sz="1800" b="1" u="none" dirty="0">
                      <a:solidFill>
                        <a:srgbClr val="002060"/>
                      </a:solidFill>
                      <a:latin typeface="Arial"/>
                    </a:rPr>
                  </a:br>
                  <a:r>
                    <a:rPr lang="en-US" sz="1800" b="1" u="none" dirty="0">
                      <a:solidFill>
                        <a:srgbClr val="002060"/>
                      </a:solidFill>
                      <a:latin typeface="Arial"/>
                    </a:rPr>
                    <a:t>FUEL CELL</a:t>
                  </a:r>
                </a:p>
              </p:txBody>
            </p:sp>
          </p:grp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" y="3219020"/>
            <a:ext cx="4274513" cy="320588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13" y="2303254"/>
            <a:ext cx="3027422" cy="201828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 rot="20101716">
            <a:off x="125777" y="2768697"/>
            <a:ext cx="8431156" cy="1015663"/>
          </a:xfrm>
          <a:prstGeom prst="rect">
            <a:avLst/>
          </a:prstGeom>
          <a:solidFill>
            <a:schemeClr val="bg1">
              <a:alpha val="71000"/>
            </a:schemeClr>
          </a:solidFill>
          <a:ln w="2222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eaLnBrk="0" hangingPunct="0">
              <a:buFont typeface="Marlett" pitchFamily="2" charset="2"/>
              <a:buNone/>
            </a:pPr>
            <a:r>
              <a:rPr lang="en-US" sz="6000" b="1" u="none" dirty="0" smtClean="0">
                <a:solidFill>
                  <a:srgbClr val="002060"/>
                </a:solidFill>
                <a:latin typeface="Arial" charset="0"/>
              </a:rPr>
              <a:t>DEMONSTRATION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0538" y="2747942"/>
            <a:ext cx="2594771" cy="372722"/>
          </a:xfrm>
          <a:prstGeom prst="rect">
            <a:avLst/>
          </a:prstGeom>
          <a:noFill/>
          <a:ln w="254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eaLnBrk="0" hangingPunct="0">
              <a:buFont typeface="Marlett" pitchFamily="2" charset="2"/>
              <a:buNone/>
            </a:pPr>
            <a:r>
              <a:rPr lang="en-US" sz="1800" b="1" u="none" dirty="0" smtClean="0">
                <a:solidFill>
                  <a:srgbClr val="000000"/>
                </a:solidFill>
                <a:latin typeface="Arial" charset="0"/>
              </a:rPr>
              <a:t>TRI-GENERATION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Digester Gas Utilization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5" grpId="0"/>
      <p:bldP spid="113" grpId="0" animBg="1"/>
      <p:bldP spid="4" grpId="0" animBg="1"/>
      <p:bldP spid="4" grpId="1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Digester Gas Utilization</a:t>
            </a: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Microbial Fuel Cell</a:t>
            </a: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Distributed Power</a:t>
            </a:r>
          </a:p>
          <a:p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Energy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– Water Nexus</a:t>
            </a:r>
          </a:p>
        </p:txBody>
      </p:sp>
    </p:spTree>
    <p:extLst>
      <p:ext uri="{BB962C8B-B14F-4D97-AF65-F5344CB8AC3E}">
        <p14:creationId xmlns:p14="http://schemas.microsoft.com/office/powerpoint/2010/main" val="36276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Microbial Fuel Cell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180753" y="936831"/>
            <a:ext cx="8825024" cy="5414158"/>
          </a:xfrm>
        </p:spPr>
        <p:txBody>
          <a:bodyPr/>
          <a:lstStyle/>
          <a:p>
            <a:pPr marL="0" indent="0" eaLnBrk="0" hangingPunct="0">
              <a:buNone/>
              <a:tabLst>
                <a:tab pos="231775" algn="l"/>
              </a:tabLst>
            </a:pPr>
            <a:r>
              <a:rPr lang="en-US" u="sng" dirty="0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Sensors, Small Power Devices, Clean-up</a:t>
            </a:r>
          </a:p>
          <a:p>
            <a:pPr eaLnBrk="0" hangingPunct="0">
              <a:tabLst>
                <a:tab pos="231775" algn="l"/>
              </a:tabLst>
            </a:pPr>
            <a:r>
              <a:rPr lang="en-US" dirty="0" smtClean="0">
                <a:solidFill>
                  <a:srgbClr val="004080"/>
                </a:solidFill>
                <a:latin typeface="Arial" pitchFamily="34" charset="0"/>
                <a:cs typeface="Arial" pitchFamily="34" charset="0"/>
              </a:rPr>
              <a:t>Nanostructured Electrodes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7" name="Picture 6" descr="Screen Shot 2012-11-14 at 2.14.26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5250" y="4928687"/>
            <a:ext cx="2424113" cy="1079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 cmpd="sng">
            <a:noFill/>
          </a:ln>
        </p:spPr>
      </p:pic>
      <p:pic>
        <p:nvPicPr>
          <p:cNvPr id="8" name="Picture 111" descr="Screen Shot 2012-11-15 at 1.14.05 P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125" y="2704600"/>
            <a:ext cx="242411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03"/>
          <p:cNvGrpSpPr>
            <a:grpSpLocks/>
          </p:cNvGrpSpPr>
          <p:nvPr/>
        </p:nvGrpSpPr>
        <p:grpSpPr bwMode="auto">
          <a:xfrm>
            <a:off x="615950" y="3899987"/>
            <a:ext cx="1878013" cy="2117725"/>
            <a:chOff x="14831577" y="3126608"/>
            <a:chExt cx="2552065" cy="2878138"/>
          </a:xfrm>
        </p:grpSpPr>
        <p:grpSp>
          <p:nvGrpSpPr>
            <p:cNvPr id="10" name="Group 160"/>
            <p:cNvGrpSpPr>
              <a:grpSpLocks/>
            </p:cNvGrpSpPr>
            <p:nvPr/>
          </p:nvGrpSpPr>
          <p:grpSpPr bwMode="auto">
            <a:xfrm>
              <a:off x="14831577" y="3126608"/>
              <a:ext cx="2552065" cy="2878138"/>
              <a:chOff x="4896" y="5404"/>
              <a:chExt cx="4019" cy="4534"/>
            </a:xfrm>
          </p:grpSpPr>
          <p:sp>
            <p:nvSpPr>
              <p:cNvPr id="17" name="Rectangle 161" descr="Dark downward diagonal"/>
              <p:cNvSpPr>
                <a:spLocks noChangeArrowheads="1"/>
              </p:cNvSpPr>
              <p:nvPr/>
            </p:nvSpPr>
            <p:spPr bwMode="auto">
              <a:xfrm>
                <a:off x="4963" y="9544"/>
                <a:ext cx="3952" cy="394"/>
              </a:xfrm>
              <a:prstGeom prst="rect">
                <a:avLst/>
              </a:prstGeom>
              <a:pattFill prst="pct5">
                <a:fgClr>
                  <a:srgbClr val="D8D8D8"/>
                </a:fgClr>
                <a:bgClr>
                  <a:srgbClr val="5A5A5A"/>
                </a:bgClr>
              </a:pattFill>
              <a:ln w="19050">
                <a:noFill/>
                <a:miter lim="800000"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grpSp>
            <p:nvGrpSpPr>
              <p:cNvPr id="18" name="Group 162"/>
              <p:cNvGrpSpPr>
                <a:grpSpLocks/>
              </p:cNvGrpSpPr>
              <p:nvPr/>
            </p:nvGrpSpPr>
            <p:grpSpPr bwMode="auto">
              <a:xfrm>
                <a:off x="4896" y="5404"/>
                <a:ext cx="4019" cy="4263"/>
                <a:chOff x="6551" y="3015"/>
                <a:chExt cx="4019" cy="4263"/>
              </a:xfrm>
            </p:grpSpPr>
            <p:sp>
              <p:nvSpPr>
                <p:cNvPr id="20" name="Oval 163"/>
                <p:cNvSpPr>
                  <a:spLocks noChangeArrowheads="1"/>
                </p:cNvSpPr>
                <p:nvPr/>
              </p:nvSpPr>
              <p:spPr bwMode="auto">
                <a:xfrm rot="-5400000">
                  <a:off x="7354" y="2212"/>
                  <a:ext cx="809" cy="2415"/>
                </a:xfrm>
                <a:prstGeom prst="ellipse">
                  <a:avLst/>
                </a:prstGeom>
                <a:solidFill>
                  <a:srgbClr val="FFFFFF">
                    <a:alpha val="63921"/>
                  </a:srgbClr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5400" dir="5400000" algn="ctr" rotWithShape="0">
                    <a:srgbClr val="808080">
                      <a:alpha val="35001"/>
                    </a:srgbClr>
                  </a:outerShdw>
                </a:effectLst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21" name="WordArt 164"/>
                <p:cNvSpPr>
                  <a:spLocks noChangeArrowheads="1" noChangeShapeType="1" noTextEdit="1"/>
                </p:cNvSpPr>
                <p:nvPr/>
              </p:nvSpPr>
              <p:spPr bwMode="auto">
                <a:xfrm rot="10800000" flipH="1" flipV="1">
                  <a:off x="7086" y="3164"/>
                  <a:ext cx="1320" cy="44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D0D0D"/>
                      </a:solidFill>
                      <a:latin typeface="Arial"/>
                      <a:cs typeface="Arial"/>
                    </a:rPr>
                    <a:t>Charge</a:t>
                  </a:r>
                </a:p>
              </p:txBody>
            </p:sp>
            <p:sp>
              <p:nvSpPr>
                <p:cNvPr id="22" name="Rectangle 165" descr="Dark downward diagonal"/>
                <p:cNvSpPr>
                  <a:spLocks noChangeArrowheads="1"/>
                </p:cNvSpPr>
                <p:nvPr/>
              </p:nvSpPr>
              <p:spPr bwMode="auto">
                <a:xfrm>
                  <a:off x="10131" y="4504"/>
                  <a:ext cx="439" cy="2774"/>
                </a:xfrm>
                <a:prstGeom prst="rect">
                  <a:avLst/>
                </a:prstGeom>
                <a:pattFill prst="pct5">
                  <a:fgClr>
                    <a:srgbClr val="D8D8D8"/>
                  </a:fgClr>
                  <a:bgClr>
                    <a:srgbClr val="5A5A5A"/>
                  </a:bgClr>
                </a:pattFill>
                <a:ln w="19050">
                  <a:noFill/>
                  <a:miter lim="800000"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24" name="AutoShape 166"/>
                <p:cNvSpPr>
                  <a:spLocks noChangeArrowheads="1"/>
                </p:cNvSpPr>
                <p:nvPr/>
              </p:nvSpPr>
              <p:spPr bwMode="auto">
                <a:xfrm rot="-5400000">
                  <a:off x="6746" y="6553"/>
                  <a:ext cx="885" cy="387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25" name="Rectangle 167" descr="Dark downward diagonal"/>
                <p:cNvSpPr>
                  <a:spLocks noChangeArrowheads="1"/>
                </p:cNvSpPr>
                <p:nvPr/>
              </p:nvSpPr>
              <p:spPr bwMode="auto">
                <a:xfrm>
                  <a:off x="6618" y="4504"/>
                  <a:ext cx="439" cy="2774"/>
                </a:xfrm>
                <a:prstGeom prst="rect">
                  <a:avLst/>
                </a:prstGeom>
                <a:pattFill prst="pct5">
                  <a:fgClr>
                    <a:srgbClr val="D8D8D8"/>
                  </a:fgClr>
                  <a:bgClr>
                    <a:srgbClr val="5A5A5A"/>
                  </a:bgClr>
                </a:pattFill>
                <a:ln w="19050">
                  <a:noFill/>
                  <a:miter lim="800000"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26" name="Rectangle 168" descr="Dark downward diagonal"/>
                <p:cNvSpPr>
                  <a:spLocks noChangeArrowheads="1"/>
                </p:cNvSpPr>
                <p:nvPr/>
              </p:nvSpPr>
              <p:spPr bwMode="auto">
                <a:xfrm>
                  <a:off x="8375" y="4504"/>
                  <a:ext cx="439" cy="2774"/>
                </a:xfrm>
                <a:prstGeom prst="rect">
                  <a:avLst/>
                </a:prstGeom>
                <a:pattFill prst="pct5">
                  <a:fgClr>
                    <a:srgbClr val="D8D8D8"/>
                  </a:fgClr>
                  <a:bgClr>
                    <a:srgbClr val="5A5A5A"/>
                  </a:bgClr>
                </a:pattFill>
                <a:ln w="19050">
                  <a:noFill/>
                  <a:miter lim="800000"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27" name="AutoShape 169"/>
                <p:cNvSpPr>
                  <a:spLocks noChangeArrowheads="1"/>
                </p:cNvSpPr>
                <p:nvPr/>
              </p:nvSpPr>
              <p:spPr bwMode="auto">
                <a:xfrm rot="-5400000">
                  <a:off x="6922" y="5848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28" name="AutoShape 170"/>
                <p:cNvSpPr>
                  <a:spLocks noChangeArrowheads="1"/>
                </p:cNvSpPr>
                <p:nvPr/>
              </p:nvSpPr>
              <p:spPr bwMode="auto">
                <a:xfrm rot="-5400000">
                  <a:off x="7122" y="6588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29" name="AutoShape 171"/>
                <p:cNvSpPr>
                  <a:spLocks noChangeArrowheads="1"/>
                </p:cNvSpPr>
                <p:nvPr/>
              </p:nvSpPr>
              <p:spPr bwMode="auto">
                <a:xfrm rot="-5400000">
                  <a:off x="7675" y="5848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30" name="AutoShape 172"/>
                <p:cNvSpPr>
                  <a:spLocks noChangeArrowheads="1"/>
                </p:cNvSpPr>
                <p:nvPr/>
              </p:nvSpPr>
              <p:spPr bwMode="auto">
                <a:xfrm rot="-5400000">
                  <a:off x="7498" y="6606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31" name="AutoShape 173"/>
                <p:cNvSpPr>
                  <a:spLocks noChangeArrowheads="1"/>
                </p:cNvSpPr>
                <p:nvPr/>
              </p:nvSpPr>
              <p:spPr bwMode="auto">
                <a:xfrm rot="-5400000">
                  <a:off x="7863" y="6621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32" name="AutoShape 174"/>
                <p:cNvSpPr>
                  <a:spLocks noChangeArrowheads="1"/>
                </p:cNvSpPr>
                <p:nvPr/>
              </p:nvSpPr>
              <p:spPr bwMode="auto">
                <a:xfrm rot="-5400000">
                  <a:off x="7310" y="5848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33" name="AutoShape 175"/>
                <p:cNvSpPr>
                  <a:spLocks noChangeArrowheads="1"/>
                </p:cNvSpPr>
                <p:nvPr/>
              </p:nvSpPr>
              <p:spPr bwMode="auto">
                <a:xfrm rot="-5400000">
                  <a:off x="7686" y="5128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34" name="AutoShape 176"/>
                <p:cNvSpPr>
                  <a:spLocks noChangeArrowheads="1"/>
                </p:cNvSpPr>
                <p:nvPr/>
              </p:nvSpPr>
              <p:spPr bwMode="auto">
                <a:xfrm rot="-5400000">
                  <a:off x="7122" y="5128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35" name="AutoShape 177"/>
                <p:cNvSpPr>
                  <a:spLocks noChangeArrowheads="1"/>
                </p:cNvSpPr>
                <p:nvPr/>
              </p:nvSpPr>
              <p:spPr bwMode="auto">
                <a:xfrm rot="-5400000">
                  <a:off x="6746" y="5128"/>
                  <a:ext cx="885" cy="387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36" name="AutoShape 178"/>
                <p:cNvSpPr>
                  <a:spLocks noChangeArrowheads="1"/>
                </p:cNvSpPr>
                <p:nvPr/>
              </p:nvSpPr>
              <p:spPr bwMode="auto">
                <a:xfrm rot="-5400000">
                  <a:off x="8804" y="5848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37" name="AutoShape 179"/>
                <p:cNvSpPr>
                  <a:spLocks noChangeArrowheads="1"/>
                </p:cNvSpPr>
                <p:nvPr/>
              </p:nvSpPr>
              <p:spPr bwMode="auto">
                <a:xfrm rot="-5400000">
                  <a:off x="7675" y="4213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38" name="AutoShape 180"/>
                <p:cNvSpPr>
                  <a:spLocks noChangeArrowheads="1"/>
                </p:cNvSpPr>
                <p:nvPr/>
              </p:nvSpPr>
              <p:spPr bwMode="auto">
                <a:xfrm rot="-5400000">
                  <a:off x="9557" y="6603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39" name="AutoShape 181"/>
                <p:cNvSpPr>
                  <a:spLocks noChangeArrowheads="1"/>
                </p:cNvSpPr>
                <p:nvPr/>
              </p:nvSpPr>
              <p:spPr bwMode="auto">
                <a:xfrm rot="-5400000">
                  <a:off x="8627" y="6588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40" name="AutoShape 182"/>
                <p:cNvSpPr>
                  <a:spLocks noChangeArrowheads="1"/>
                </p:cNvSpPr>
                <p:nvPr/>
              </p:nvSpPr>
              <p:spPr bwMode="auto">
                <a:xfrm rot="-5400000">
                  <a:off x="9004" y="6603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41" name="AutoShape 183"/>
                <p:cNvSpPr>
                  <a:spLocks noChangeArrowheads="1"/>
                </p:cNvSpPr>
                <p:nvPr/>
              </p:nvSpPr>
              <p:spPr bwMode="auto">
                <a:xfrm rot="-5400000">
                  <a:off x="9180" y="6028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42" name="AutoShape 184"/>
                <p:cNvSpPr>
                  <a:spLocks noChangeArrowheads="1"/>
                </p:cNvSpPr>
                <p:nvPr/>
              </p:nvSpPr>
              <p:spPr bwMode="auto">
                <a:xfrm rot="-5400000">
                  <a:off x="8548" y="5291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43" name="AutoShape 185"/>
                <p:cNvSpPr>
                  <a:spLocks noChangeArrowheads="1"/>
                </p:cNvSpPr>
                <p:nvPr/>
              </p:nvSpPr>
              <p:spPr bwMode="auto">
                <a:xfrm rot="-5400000">
                  <a:off x="6922" y="4408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44" name="AutoShape 186"/>
                <p:cNvSpPr>
                  <a:spLocks noChangeArrowheads="1"/>
                </p:cNvSpPr>
                <p:nvPr/>
              </p:nvSpPr>
              <p:spPr bwMode="auto">
                <a:xfrm rot="-5400000">
                  <a:off x="7310" y="4408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45" name="AutoShape 187"/>
                <p:cNvSpPr>
                  <a:spLocks noChangeArrowheads="1"/>
                </p:cNvSpPr>
                <p:nvPr/>
              </p:nvSpPr>
              <p:spPr bwMode="auto">
                <a:xfrm rot="-5400000">
                  <a:off x="9557" y="6013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46" name="AutoShape 188"/>
                <p:cNvSpPr>
                  <a:spLocks noChangeArrowheads="1"/>
                </p:cNvSpPr>
                <p:nvPr/>
              </p:nvSpPr>
              <p:spPr bwMode="auto">
                <a:xfrm>
                  <a:off x="9629" y="4144"/>
                  <a:ext cx="925" cy="371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47" name="AutoShape 189"/>
                <p:cNvSpPr>
                  <a:spLocks noChangeArrowheads="1"/>
                </p:cNvSpPr>
                <p:nvPr/>
              </p:nvSpPr>
              <p:spPr bwMode="auto">
                <a:xfrm rot="-5400000">
                  <a:off x="8816" y="5113"/>
                  <a:ext cx="885" cy="387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48" name="AutoShape 190"/>
                <p:cNvSpPr>
                  <a:spLocks noChangeArrowheads="1"/>
                </p:cNvSpPr>
                <p:nvPr/>
              </p:nvSpPr>
              <p:spPr bwMode="auto">
                <a:xfrm rot="-5400000">
                  <a:off x="9192" y="5113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49" name="AutoShape 191"/>
                <p:cNvSpPr>
                  <a:spLocks noChangeArrowheads="1"/>
                </p:cNvSpPr>
                <p:nvPr/>
              </p:nvSpPr>
              <p:spPr bwMode="auto">
                <a:xfrm rot="-5400000">
                  <a:off x="9004" y="4393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50" name="AutoShape 192"/>
                <p:cNvSpPr>
                  <a:spLocks noChangeArrowheads="1"/>
                </p:cNvSpPr>
                <p:nvPr/>
              </p:nvSpPr>
              <p:spPr bwMode="auto">
                <a:xfrm rot="-5400000">
                  <a:off x="8627" y="4393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51" name="AutoShape 193"/>
                <p:cNvSpPr>
                  <a:spLocks noChangeArrowheads="1"/>
                </p:cNvSpPr>
                <p:nvPr/>
              </p:nvSpPr>
              <p:spPr bwMode="auto">
                <a:xfrm rot="-5400000">
                  <a:off x="9568" y="4753"/>
                  <a:ext cx="885" cy="388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52" name="AutoShape 194"/>
                <p:cNvSpPr>
                  <a:spLocks noChangeArrowheads="1"/>
                </p:cNvSpPr>
                <p:nvPr/>
              </p:nvSpPr>
              <p:spPr bwMode="auto">
                <a:xfrm>
                  <a:off x="8124" y="4090"/>
                  <a:ext cx="925" cy="371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53" name="AutoShape 195"/>
                <p:cNvSpPr>
                  <a:spLocks noChangeArrowheads="1"/>
                </p:cNvSpPr>
                <p:nvPr/>
              </p:nvSpPr>
              <p:spPr bwMode="auto">
                <a:xfrm>
                  <a:off x="6593" y="4144"/>
                  <a:ext cx="925" cy="371"/>
                </a:xfrm>
                <a:prstGeom prst="roundRect">
                  <a:avLst>
                    <a:gd name="adj" fmla="val 42593"/>
                  </a:avLst>
                </a:prstGeom>
                <a:solidFill>
                  <a:srgbClr val="008000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196"/>
            <p:cNvGrpSpPr>
              <a:grpSpLocks/>
            </p:cNvGrpSpPr>
            <p:nvPr/>
          </p:nvGrpSpPr>
          <p:grpSpPr bwMode="auto">
            <a:xfrm>
              <a:off x="15179239" y="3812408"/>
              <a:ext cx="580390" cy="1715135"/>
              <a:chOff x="5511" y="5813"/>
              <a:chExt cx="914" cy="2701"/>
            </a:xfrm>
          </p:grpSpPr>
          <p:sp>
            <p:nvSpPr>
              <p:cNvPr id="15" name="Oval 197"/>
              <p:cNvSpPr>
                <a:spLocks noChangeArrowheads="1"/>
              </p:cNvSpPr>
              <p:nvPr/>
            </p:nvSpPr>
            <p:spPr bwMode="auto">
              <a:xfrm>
                <a:off x="5511" y="5813"/>
                <a:ext cx="914" cy="2701"/>
              </a:xfrm>
              <a:prstGeom prst="ellipse">
                <a:avLst/>
              </a:prstGeom>
              <a:solidFill>
                <a:srgbClr val="FFFFFF">
                  <a:alpha val="63921"/>
                </a:srgbClr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25400" dir="5400000" algn="ctr" rotWithShape="0">
                  <a:srgbClr val="808080">
                    <a:alpha val="35001"/>
                  </a:srgbClr>
                </a:outerShdw>
              </a:effectLst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16" name="WordArt 198"/>
              <p:cNvSpPr>
                <a:spLocks noChangeArrowheads="1" noChangeShapeType="1" noTextEdit="1"/>
              </p:cNvSpPr>
              <p:nvPr/>
            </p:nvSpPr>
            <p:spPr bwMode="auto">
              <a:xfrm rot="-5400000">
                <a:off x="5054" y="6808"/>
                <a:ext cx="1768" cy="55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2000" kern="10">
                    <a:ln w="158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0D0D0D"/>
                    </a:solidFill>
                    <a:latin typeface="Arial"/>
                    <a:cs typeface="Arial"/>
                  </a:rPr>
                  <a:t>Nutrients</a:t>
                </a:r>
              </a:p>
            </p:txBody>
          </p:sp>
        </p:grpSp>
        <p:grpSp>
          <p:nvGrpSpPr>
            <p:cNvPr id="12" name="Group 199"/>
            <p:cNvGrpSpPr>
              <a:grpSpLocks/>
            </p:cNvGrpSpPr>
            <p:nvPr/>
          </p:nvGrpSpPr>
          <p:grpSpPr bwMode="auto">
            <a:xfrm>
              <a:off x="14926958" y="3488750"/>
              <a:ext cx="1362075" cy="2400300"/>
              <a:chOff x="6669" y="3604"/>
              <a:chExt cx="2145" cy="3780"/>
            </a:xfrm>
          </p:grpSpPr>
          <p:sp>
            <p:nvSpPr>
              <p:cNvPr id="13" name="AutoShape 200"/>
              <p:cNvSpPr>
                <a:spLocks noChangeArrowheads="1"/>
              </p:cNvSpPr>
              <p:nvPr/>
            </p:nvSpPr>
            <p:spPr bwMode="auto">
              <a:xfrm>
                <a:off x="7900" y="3799"/>
                <a:ext cx="345" cy="3585"/>
              </a:xfrm>
              <a:prstGeom prst="downArrow">
                <a:avLst>
                  <a:gd name="adj1" fmla="val 27778"/>
                  <a:gd name="adj2" fmla="val 58788"/>
                </a:avLst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14" name="AutoShape 201"/>
              <p:cNvSpPr>
                <a:spLocks noChangeArrowheads="1"/>
              </p:cNvSpPr>
              <p:nvPr/>
            </p:nvSpPr>
            <p:spPr bwMode="auto">
              <a:xfrm>
                <a:off x="6669" y="3604"/>
                <a:ext cx="2145" cy="341"/>
              </a:xfrm>
              <a:prstGeom prst="leftRightArrow">
                <a:avLst>
                  <a:gd name="adj1" fmla="val 30796"/>
                  <a:gd name="adj2" fmla="val 51546"/>
                </a:avLst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</p:grpSp>
      </p:grpSp>
      <p:grpSp>
        <p:nvGrpSpPr>
          <p:cNvPr id="54" name="Group 202"/>
          <p:cNvGrpSpPr>
            <a:grpSpLocks/>
          </p:cNvGrpSpPr>
          <p:nvPr/>
        </p:nvGrpSpPr>
        <p:grpSpPr bwMode="auto">
          <a:xfrm>
            <a:off x="609600" y="1960062"/>
            <a:ext cx="1978025" cy="1789113"/>
            <a:chOff x="9081" y="5943"/>
            <a:chExt cx="3780" cy="3421"/>
          </a:xfrm>
        </p:grpSpPr>
        <p:grpSp>
          <p:nvGrpSpPr>
            <p:cNvPr id="55" name="Group 203"/>
            <p:cNvGrpSpPr>
              <a:grpSpLocks/>
            </p:cNvGrpSpPr>
            <p:nvPr/>
          </p:nvGrpSpPr>
          <p:grpSpPr bwMode="auto">
            <a:xfrm>
              <a:off x="9081" y="7204"/>
              <a:ext cx="3780" cy="2160"/>
              <a:chOff x="9081" y="7204"/>
              <a:chExt cx="3780" cy="2160"/>
            </a:xfrm>
          </p:grpSpPr>
          <p:sp>
            <p:nvSpPr>
              <p:cNvPr id="65" name="Rectangle 204" descr="Dark downward diagonal"/>
              <p:cNvSpPr>
                <a:spLocks noChangeArrowheads="1"/>
              </p:cNvSpPr>
              <p:nvPr/>
            </p:nvSpPr>
            <p:spPr bwMode="auto">
              <a:xfrm>
                <a:off x="9081" y="9004"/>
                <a:ext cx="3780" cy="360"/>
              </a:xfrm>
              <a:prstGeom prst="rect">
                <a:avLst/>
              </a:prstGeom>
              <a:pattFill prst="pct5">
                <a:fgClr>
                  <a:srgbClr val="D8D8D8"/>
                </a:fgClr>
                <a:bgClr>
                  <a:srgbClr val="5A5A5A"/>
                </a:bgClr>
              </a:pattFill>
              <a:ln w="19050">
                <a:noFill/>
                <a:miter lim="800000"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66" name="AutoShape 205"/>
              <p:cNvSpPr>
                <a:spLocks noChangeArrowheads="1"/>
              </p:cNvSpPr>
              <p:nvPr/>
            </p:nvSpPr>
            <p:spPr bwMode="auto">
              <a:xfrm>
                <a:off x="9981" y="8644"/>
                <a:ext cx="925" cy="371"/>
              </a:xfrm>
              <a:prstGeom prst="roundRect">
                <a:avLst>
                  <a:gd name="adj" fmla="val 42593"/>
                </a:avLst>
              </a:prstGeom>
              <a:solidFill>
                <a:srgbClr val="00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67" name="AutoShape 206"/>
              <p:cNvSpPr>
                <a:spLocks noChangeArrowheads="1"/>
              </p:cNvSpPr>
              <p:nvPr/>
            </p:nvSpPr>
            <p:spPr bwMode="auto">
              <a:xfrm>
                <a:off x="10881" y="8644"/>
                <a:ext cx="925" cy="371"/>
              </a:xfrm>
              <a:prstGeom prst="roundRect">
                <a:avLst>
                  <a:gd name="adj" fmla="val 42593"/>
                </a:avLst>
              </a:prstGeom>
              <a:solidFill>
                <a:srgbClr val="00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68" name="AutoShape 207"/>
              <p:cNvSpPr>
                <a:spLocks noChangeArrowheads="1"/>
              </p:cNvSpPr>
              <p:nvPr/>
            </p:nvSpPr>
            <p:spPr bwMode="auto">
              <a:xfrm>
                <a:off x="9441" y="7924"/>
                <a:ext cx="925" cy="371"/>
              </a:xfrm>
              <a:prstGeom prst="roundRect">
                <a:avLst>
                  <a:gd name="adj" fmla="val 42593"/>
                </a:avLst>
              </a:prstGeom>
              <a:solidFill>
                <a:srgbClr val="00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69" name="AutoShape 208"/>
              <p:cNvSpPr>
                <a:spLocks noChangeArrowheads="1"/>
              </p:cNvSpPr>
              <p:nvPr/>
            </p:nvSpPr>
            <p:spPr bwMode="auto">
              <a:xfrm>
                <a:off x="9081" y="8644"/>
                <a:ext cx="925" cy="371"/>
              </a:xfrm>
              <a:prstGeom prst="roundRect">
                <a:avLst>
                  <a:gd name="adj" fmla="val 42593"/>
                </a:avLst>
              </a:prstGeom>
              <a:solidFill>
                <a:srgbClr val="00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70" name="AutoShape 209"/>
              <p:cNvSpPr>
                <a:spLocks noChangeArrowheads="1"/>
              </p:cNvSpPr>
              <p:nvPr/>
            </p:nvSpPr>
            <p:spPr bwMode="auto">
              <a:xfrm>
                <a:off x="11601" y="8284"/>
                <a:ext cx="925" cy="371"/>
              </a:xfrm>
              <a:prstGeom prst="roundRect">
                <a:avLst>
                  <a:gd name="adj" fmla="val 42593"/>
                </a:avLst>
              </a:prstGeom>
              <a:solidFill>
                <a:srgbClr val="00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71" name="AutoShape 210"/>
              <p:cNvSpPr>
                <a:spLocks noChangeArrowheads="1"/>
              </p:cNvSpPr>
              <p:nvPr/>
            </p:nvSpPr>
            <p:spPr bwMode="auto">
              <a:xfrm>
                <a:off x="10701" y="8284"/>
                <a:ext cx="925" cy="371"/>
              </a:xfrm>
              <a:prstGeom prst="roundRect">
                <a:avLst>
                  <a:gd name="adj" fmla="val 42593"/>
                </a:avLst>
              </a:prstGeom>
              <a:solidFill>
                <a:srgbClr val="00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72" name="AutoShape 211"/>
              <p:cNvSpPr>
                <a:spLocks noChangeArrowheads="1"/>
              </p:cNvSpPr>
              <p:nvPr/>
            </p:nvSpPr>
            <p:spPr bwMode="auto">
              <a:xfrm>
                <a:off x="9801" y="8284"/>
                <a:ext cx="925" cy="371"/>
              </a:xfrm>
              <a:prstGeom prst="roundRect">
                <a:avLst>
                  <a:gd name="adj" fmla="val 42593"/>
                </a:avLst>
              </a:prstGeom>
              <a:solidFill>
                <a:srgbClr val="00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73" name="AutoShape 212"/>
              <p:cNvSpPr>
                <a:spLocks noChangeArrowheads="1"/>
              </p:cNvSpPr>
              <p:nvPr/>
            </p:nvSpPr>
            <p:spPr bwMode="auto">
              <a:xfrm>
                <a:off x="11781" y="8644"/>
                <a:ext cx="925" cy="371"/>
              </a:xfrm>
              <a:prstGeom prst="roundRect">
                <a:avLst>
                  <a:gd name="adj" fmla="val 42593"/>
                </a:avLst>
              </a:prstGeom>
              <a:solidFill>
                <a:srgbClr val="00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74" name="AutoShape 213"/>
              <p:cNvSpPr>
                <a:spLocks noChangeArrowheads="1"/>
              </p:cNvSpPr>
              <p:nvPr/>
            </p:nvSpPr>
            <p:spPr bwMode="auto">
              <a:xfrm>
                <a:off x="10341" y="7924"/>
                <a:ext cx="925" cy="371"/>
              </a:xfrm>
              <a:prstGeom prst="roundRect">
                <a:avLst>
                  <a:gd name="adj" fmla="val 42593"/>
                </a:avLst>
              </a:prstGeom>
              <a:solidFill>
                <a:srgbClr val="00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75" name="AutoShape 214"/>
              <p:cNvSpPr>
                <a:spLocks noChangeArrowheads="1"/>
              </p:cNvSpPr>
              <p:nvPr/>
            </p:nvSpPr>
            <p:spPr bwMode="auto">
              <a:xfrm>
                <a:off x="11421" y="7564"/>
                <a:ext cx="925" cy="371"/>
              </a:xfrm>
              <a:prstGeom prst="roundRect">
                <a:avLst>
                  <a:gd name="adj" fmla="val 42593"/>
                </a:avLst>
              </a:prstGeom>
              <a:solidFill>
                <a:srgbClr val="00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76" name="AutoShape 215"/>
              <p:cNvSpPr>
                <a:spLocks noChangeArrowheads="1"/>
              </p:cNvSpPr>
              <p:nvPr/>
            </p:nvSpPr>
            <p:spPr bwMode="auto">
              <a:xfrm>
                <a:off x="11241" y="7924"/>
                <a:ext cx="925" cy="371"/>
              </a:xfrm>
              <a:prstGeom prst="roundRect">
                <a:avLst>
                  <a:gd name="adj" fmla="val 42593"/>
                </a:avLst>
              </a:prstGeom>
              <a:solidFill>
                <a:srgbClr val="00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77" name="AutoShape 216"/>
              <p:cNvSpPr>
                <a:spLocks noChangeArrowheads="1"/>
              </p:cNvSpPr>
              <p:nvPr/>
            </p:nvSpPr>
            <p:spPr bwMode="auto">
              <a:xfrm>
                <a:off x="10161" y="7204"/>
                <a:ext cx="925" cy="371"/>
              </a:xfrm>
              <a:prstGeom prst="roundRect">
                <a:avLst>
                  <a:gd name="adj" fmla="val 42593"/>
                </a:avLst>
              </a:prstGeom>
              <a:solidFill>
                <a:srgbClr val="00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78" name="AutoShape 217"/>
              <p:cNvSpPr>
                <a:spLocks noChangeArrowheads="1"/>
              </p:cNvSpPr>
              <p:nvPr/>
            </p:nvSpPr>
            <p:spPr bwMode="auto">
              <a:xfrm>
                <a:off x="9621" y="7564"/>
                <a:ext cx="925" cy="371"/>
              </a:xfrm>
              <a:prstGeom prst="roundRect">
                <a:avLst>
                  <a:gd name="adj" fmla="val 42593"/>
                </a:avLst>
              </a:prstGeom>
              <a:solidFill>
                <a:srgbClr val="00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79" name="AutoShape 219"/>
              <p:cNvSpPr>
                <a:spLocks noChangeArrowheads="1"/>
              </p:cNvSpPr>
              <p:nvPr/>
            </p:nvSpPr>
            <p:spPr bwMode="auto">
              <a:xfrm>
                <a:off x="11241" y="7204"/>
                <a:ext cx="925" cy="371"/>
              </a:xfrm>
              <a:prstGeom prst="roundRect">
                <a:avLst>
                  <a:gd name="adj" fmla="val 42593"/>
                </a:avLst>
              </a:prstGeom>
              <a:solidFill>
                <a:srgbClr val="00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80" name="AutoShape 223"/>
              <p:cNvSpPr>
                <a:spLocks noChangeArrowheads="1"/>
              </p:cNvSpPr>
              <p:nvPr/>
            </p:nvSpPr>
            <p:spPr bwMode="auto">
              <a:xfrm>
                <a:off x="10521" y="7564"/>
                <a:ext cx="925" cy="371"/>
              </a:xfrm>
              <a:prstGeom prst="roundRect">
                <a:avLst>
                  <a:gd name="adj" fmla="val 42593"/>
                </a:avLst>
              </a:prstGeom>
              <a:solidFill>
                <a:srgbClr val="008000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</p:grpSp>
        <p:grpSp>
          <p:nvGrpSpPr>
            <p:cNvPr id="56" name="Group 224"/>
            <p:cNvGrpSpPr>
              <a:grpSpLocks/>
            </p:cNvGrpSpPr>
            <p:nvPr/>
          </p:nvGrpSpPr>
          <p:grpSpPr bwMode="auto">
            <a:xfrm>
              <a:off x="9494" y="5943"/>
              <a:ext cx="2736" cy="3031"/>
              <a:chOff x="9494" y="5958"/>
              <a:chExt cx="2736" cy="3031"/>
            </a:xfrm>
          </p:grpSpPr>
          <p:grpSp>
            <p:nvGrpSpPr>
              <p:cNvPr id="57" name="Group 225"/>
              <p:cNvGrpSpPr>
                <a:grpSpLocks/>
              </p:cNvGrpSpPr>
              <p:nvPr/>
            </p:nvGrpSpPr>
            <p:grpSpPr bwMode="auto">
              <a:xfrm rot="5400000">
                <a:off x="10618" y="6762"/>
                <a:ext cx="2416" cy="809"/>
                <a:chOff x="5121" y="4864"/>
                <a:chExt cx="2416" cy="809"/>
              </a:xfrm>
            </p:grpSpPr>
            <p:sp>
              <p:nvSpPr>
                <p:cNvPr id="63" name="Oval 226"/>
                <p:cNvSpPr>
                  <a:spLocks noChangeArrowheads="1"/>
                </p:cNvSpPr>
                <p:nvPr/>
              </p:nvSpPr>
              <p:spPr bwMode="auto">
                <a:xfrm rot="-5400000">
                  <a:off x="5923" y="4060"/>
                  <a:ext cx="813" cy="2416"/>
                </a:xfrm>
                <a:prstGeom prst="ellipse">
                  <a:avLst/>
                </a:prstGeom>
                <a:solidFill>
                  <a:srgbClr val="FFFFFF">
                    <a:alpha val="63921"/>
                  </a:srgbClr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5400" dir="5400000" algn="ctr" rotWithShape="0">
                    <a:srgbClr val="808080">
                      <a:alpha val="35001"/>
                    </a:srgbClr>
                  </a:outerShdw>
                </a:effectLst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64" name="WordArt 227"/>
                <p:cNvSpPr>
                  <a:spLocks noChangeArrowheads="1" noChangeShapeType="1" noTextEdit="1"/>
                </p:cNvSpPr>
                <p:nvPr/>
              </p:nvSpPr>
              <p:spPr bwMode="auto">
                <a:xfrm rot="10800000" flipH="1" flipV="1">
                  <a:off x="5687" y="5013"/>
                  <a:ext cx="1320" cy="440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D0D0D"/>
                      </a:solidFill>
                      <a:latin typeface="Arial"/>
                      <a:cs typeface="Arial"/>
                    </a:rPr>
                    <a:t>Charge</a:t>
                  </a:r>
                </a:p>
              </p:txBody>
            </p:sp>
          </p:grpSp>
          <p:grpSp>
            <p:nvGrpSpPr>
              <p:cNvPr id="58" name="Group 228"/>
              <p:cNvGrpSpPr>
                <a:grpSpLocks/>
              </p:cNvGrpSpPr>
              <p:nvPr/>
            </p:nvGrpSpPr>
            <p:grpSpPr bwMode="auto">
              <a:xfrm>
                <a:off x="9494" y="5958"/>
                <a:ext cx="761" cy="2500"/>
                <a:chOff x="5445" y="5813"/>
                <a:chExt cx="913" cy="2695"/>
              </a:xfrm>
            </p:grpSpPr>
            <p:sp>
              <p:nvSpPr>
                <p:cNvPr id="61" name="Oval 229"/>
                <p:cNvSpPr>
                  <a:spLocks noChangeArrowheads="1"/>
                </p:cNvSpPr>
                <p:nvPr/>
              </p:nvSpPr>
              <p:spPr bwMode="auto">
                <a:xfrm>
                  <a:off x="5445" y="5813"/>
                  <a:ext cx="913" cy="2695"/>
                </a:xfrm>
                <a:prstGeom prst="ellipse">
                  <a:avLst/>
                </a:prstGeom>
                <a:solidFill>
                  <a:srgbClr val="FFFFFF">
                    <a:alpha val="63921"/>
                  </a:srgbClr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dist="25400" dir="5400000" algn="ctr" rotWithShape="0">
                    <a:srgbClr val="808080">
                      <a:alpha val="35001"/>
                    </a:srgbClr>
                  </a:outerShdw>
                </a:effectLst>
              </p:spPr>
              <p:txBody>
                <a:bodyPr tIns="91440" bIns="91440"/>
                <a:lstStyle/>
                <a:p>
                  <a:endParaRPr lang="en-US"/>
                </a:p>
              </p:txBody>
            </p:sp>
            <p:sp>
              <p:nvSpPr>
                <p:cNvPr id="62" name="WordArt 230"/>
                <p:cNvSpPr>
                  <a:spLocks noChangeArrowheads="1" noChangeShapeType="1" noTextEdit="1"/>
                </p:cNvSpPr>
                <p:nvPr/>
              </p:nvSpPr>
              <p:spPr bwMode="auto">
                <a:xfrm rot="-5400000">
                  <a:off x="4916" y="6790"/>
                  <a:ext cx="1768" cy="55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2000" kern="10">
                      <a:ln w="158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D0D0D"/>
                      </a:solidFill>
                      <a:latin typeface="Arial"/>
                      <a:cs typeface="Arial"/>
                    </a:rPr>
                    <a:t>Nutrients</a:t>
                  </a:r>
                </a:p>
              </p:txBody>
            </p:sp>
          </p:grpSp>
          <p:sp>
            <p:nvSpPr>
              <p:cNvPr id="59" name="AutoShape 231"/>
              <p:cNvSpPr>
                <a:spLocks noChangeArrowheads="1"/>
              </p:cNvSpPr>
              <p:nvPr/>
            </p:nvSpPr>
            <p:spPr bwMode="auto">
              <a:xfrm>
                <a:off x="10050" y="5959"/>
                <a:ext cx="330" cy="3030"/>
              </a:xfrm>
              <a:prstGeom prst="downArrow">
                <a:avLst>
                  <a:gd name="adj1" fmla="val 27778"/>
                  <a:gd name="adj2" fmla="val 51945"/>
                </a:avLst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  <p:sp>
            <p:nvSpPr>
              <p:cNvPr id="60" name="AutoShape 232"/>
              <p:cNvSpPr>
                <a:spLocks noChangeArrowheads="1"/>
              </p:cNvSpPr>
              <p:nvPr/>
            </p:nvSpPr>
            <p:spPr bwMode="auto">
              <a:xfrm>
                <a:off x="11256" y="5959"/>
                <a:ext cx="330" cy="3030"/>
              </a:xfrm>
              <a:prstGeom prst="downArrow">
                <a:avLst>
                  <a:gd name="adj1" fmla="val 27778"/>
                  <a:gd name="adj2" fmla="val 51945"/>
                </a:avLst>
              </a:prstGeom>
              <a:solidFill>
                <a:srgbClr val="FFFF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tIns="91440" bIns="91440"/>
              <a:lstStyle/>
              <a:p>
                <a:endParaRPr lang="en-US"/>
              </a:p>
            </p:txBody>
          </p:sp>
        </p:grpSp>
      </p:grpSp>
      <p:sp>
        <p:nvSpPr>
          <p:cNvPr id="81" name="Rectangle 80"/>
          <p:cNvSpPr/>
          <p:nvPr/>
        </p:nvSpPr>
        <p:spPr>
          <a:xfrm>
            <a:off x="5150394" y="1633389"/>
            <a:ext cx="3880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SzPct val="120000"/>
              <a:buFont typeface="Arial" pitchFamily="34" charset="0"/>
              <a:buChar char="•"/>
            </a:pPr>
            <a:r>
              <a:rPr lang="en-US" sz="2000" b="0" u="none" dirty="0" smtClean="0">
                <a:latin typeface="Arial" pitchFamily="34" charset="0"/>
                <a:cs typeface="Arial" pitchFamily="34" charset="0"/>
              </a:rPr>
              <a:t>Charge and nutrient transport are coupled in natural </a:t>
            </a:r>
            <a:r>
              <a:rPr lang="en-US" sz="2000" b="0" u="none" dirty="0" err="1" smtClean="0">
                <a:latin typeface="Arial" pitchFamily="34" charset="0"/>
                <a:cs typeface="Arial" pitchFamily="34" charset="0"/>
              </a:rPr>
              <a:t>biofilms</a:t>
            </a:r>
            <a:r>
              <a:rPr lang="en-US" sz="2000" b="0" u="non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4625" indent="-174625">
              <a:buSzPct val="120000"/>
              <a:buFont typeface="Arial" pitchFamily="34" charset="0"/>
              <a:buChar char="•"/>
            </a:pPr>
            <a:r>
              <a:rPr lang="en-US" sz="2000" b="0" u="none" dirty="0" err="1" smtClean="0">
                <a:latin typeface="Arial" pitchFamily="34" charset="0"/>
                <a:cs typeface="Arial" pitchFamily="34" charset="0"/>
              </a:rPr>
              <a:t>Nanostructured</a:t>
            </a:r>
            <a:r>
              <a:rPr lang="en-US" sz="2000" b="0" u="none" dirty="0" smtClean="0">
                <a:latin typeface="Arial" pitchFamily="34" charset="0"/>
                <a:cs typeface="Arial" pitchFamily="34" charset="0"/>
              </a:rPr>
              <a:t> electrodes induce self-assembled </a:t>
            </a:r>
            <a:r>
              <a:rPr lang="en-US" sz="2000" b="0" u="none" dirty="0" err="1" smtClean="0">
                <a:latin typeface="Arial" pitchFamily="34" charset="0"/>
                <a:cs typeface="Arial" pitchFamily="34" charset="0"/>
              </a:rPr>
              <a:t>biofilm</a:t>
            </a:r>
            <a:r>
              <a:rPr lang="en-US" sz="2000" b="0" u="none" dirty="0" smtClean="0">
                <a:latin typeface="Arial" pitchFamily="34" charset="0"/>
                <a:cs typeface="Arial" pitchFamily="34" charset="0"/>
              </a:rPr>
              <a:t> morphologies that decouple these transport length scales.</a:t>
            </a:r>
          </a:p>
          <a:p>
            <a:pPr marL="174625" indent="-174625">
              <a:buSzPct val="120000"/>
              <a:buFont typeface="Arial" pitchFamily="34" charset="0"/>
              <a:buChar char="•"/>
            </a:pPr>
            <a:r>
              <a:rPr lang="en-US" sz="2000" b="0" u="none" dirty="0" smtClean="0">
                <a:latin typeface="Arial" pitchFamily="34" charset="0"/>
                <a:cs typeface="Arial" pitchFamily="34" charset="0"/>
              </a:rPr>
              <a:t>Feedback between model predictions and engineered </a:t>
            </a:r>
            <a:r>
              <a:rPr lang="en-US" sz="2000" b="0" u="none" dirty="0" err="1" smtClean="0">
                <a:latin typeface="Arial" pitchFamily="34" charset="0"/>
                <a:cs typeface="Arial" pitchFamily="34" charset="0"/>
              </a:rPr>
              <a:t>biofilm</a:t>
            </a:r>
            <a:r>
              <a:rPr lang="en-US" sz="2000" b="0" u="none" dirty="0" smtClean="0">
                <a:latin typeface="Arial" pitchFamily="34" charset="0"/>
                <a:cs typeface="Arial" pitchFamily="34" charset="0"/>
              </a:rPr>
              <a:t> structures minimize internal losses.</a:t>
            </a:r>
          </a:p>
          <a:p>
            <a:pPr marL="174625" indent="-174625">
              <a:buSzPct val="120000"/>
              <a:buFont typeface="Arial" pitchFamily="34" charset="0"/>
              <a:buChar char="•"/>
            </a:pPr>
            <a:r>
              <a:rPr lang="en-US" sz="2000" b="0" u="none" dirty="0" smtClean="0">
                <a:latin typeface="Arial" pitchFamily="34" charset="0"/>
                <a:cs typeface="Arial" pitchFamily="34" charset="0"/>
              </a:rPr>
              <a:t>Dual modeling-experiment approach will generate </a:t>
            </a:r>
            <a:r>
              <a:rPr lang="en-US" sz="2000" b="0" u="none" dirty="0" err="1" smtClean="0">
                <a:latin typeface="Arial" pitchFamily="34" charset="0"/>
                <a:cs typeface="Arial" pitchFamily="34" charset="0"/>
              </a:rPr>
              <a:t>biofilm</a:t>
            </a:r>
            <a:r>
              <a:rPr lang="en-US" sz="2000" b="0" u="none" dirty="0" smtClean="0">
                <a:latin typeface="Arial" pitchFamily="34" charset="0"/>
                <a:cs typeface="Arial" pitchFamily="34" charset="0"/>
              </a:rPr>
              <a:t> design principles to maximize </a:t>
            </a:r>
            <a:r>
              <a:rPr lang="en-US" sz="2000" b="0" u="none" dirty="0" err="1" smtClean="0">
                <a:latin typeface="Arial" pitchFamily="34" charset="0"/>
                <a:cs typeface="Arial" pitchFamily="34" charset="0"/>
              </a:rPr>
              <a:t>bioelectrochemical</a:t>
            </a:r>
            <a:r>
              <a:rPr lang="en-US" sz="2000" b="0" u="none" dirty="0" smtClean="0">
                <a:latin typeface="Arial" pitchFamily="34" charset="0"/>
                <a:cs typeface="Arial" pitchFamily="34" charset="0"/>
              </a:rPr>
              <a:t> productivity.</a:t>
            </a:r>
            <a:endParaRPr lang="en-US" sz="2000" b="0" u="non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75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Microbial Fuel Cell</a:t>
            </a:r>
            <a:endParaRPr lang="en-US" dirty="0"/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MFC with Nano</a:t>
            </a:r>
            <a:r>
              <a:rPr lang="en-US" altLang="zh-CN" dirty="0"/>
              <a:t>-</a:t>
            </a:r>
            <a:r>
              <a:rPr lang="en-US" altLang="zh-CN" dirty="0" smtClean="0"/>
              <a:t>Structured Anode</a:t>
            </a:r>
          </a:p>
        </p:txBody>
      </p:sp>
      <p:sp>
        <p:nvSpPr>
          <p:cNvPr id="13316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Calibri" pitchFamily="34" charset="0"/>
            </a:endParaRPr>
          </a:p>
        </p:txBody>
      </p:sp>
      <p:pic>
        <p:nvPicPr>
          <p:cNvPr id="13" name="Picture 28" descr="MFC in action with border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672" y="1589762"/>
            <a:ext cx="4264430" cy="3298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7" name="Group 22"/>
          <p:cNvGrpSpPr>
            <a:grpSpLocks/>
          </p:cNvGrpSpPr>
          <p:nvPr/>
        </p:nvGrpSpPr>
        <p:grpSpPr bwMode="auto">
          <a:xfrm>
            <a:off x="3887726" y="1805835"/>
            <a:ext cx="5060032" cy="4259893"/>
            <a:chOff x="-305020" y="-142619"/>
            <a:chExt cx="3387155" cy="3464425"/>
          </a:xfrm>
        </p:grpSpPr>
        <p:pic>
          <p:nvPicPr>
            <p:cNvPr id="3" name="Picture 4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05020" y="-142619"/>
              <a:ext cx="3387155" cy="2310748"/>
            </a:xfrm>
            <a:prstGeom prst="rect">
              <a:avLst/>
            </a:prstGeom>
            <a:noFill/>
          </p:spPr>
        </p:pic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139700" y="2293106"/>
              <a:ext cx="262890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Arial" pitchFamily="34" charset="0"/>
                </a:rPr>
                <a:t>Representative 3-d and cross sectional images of a mature </a:t>
              </a:r>
              <a:r>
                <a:rPr kumimoji="0" lang="en-US" altLang="zh-CN" sz="16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Arial" pitchFamily="34" charset="0"/>
                </a:rPr>
                <a:t>Geobacter</a:t>
              </a:r>
              <a:r>
                <a:rPr kumimoji="0" lang="en-US" altLang="zh-CN" sz="16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Arial" pitchFamily="34" charset="0"/>
                </a:rPr>
                <a:t> </a:t>
              </a:r>
              <a:r>
                <a:rPr kumimoji="0" lang="en-US" altLang="zh-CN" sz="1600" b="0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Arial" pitchFamily="34" charset="0"/>
                </a:rPr>
                <a:t>Sulfurreducens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Arial" pitchFamily="34" charset="0"/>
                </a:rPr>
                <a:t> biofilm. Bacteria were stained with FITC and imaged using a 2-photon excitation wavelength of 820nm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0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Microbial Fuel Cell</a:t>
            </a:r>
            <a:endParaRPr lang="en-US" dirty="0"/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>
          <a:xfrm>
            <a:off x="180753" y="936831"/>
            <a:ext cx="8825024" cy="5414158"/>
          </a:xfrm>
        </p:spPr>
        <p:txBody>
          <a:bodyPr/>
          <a:lstStyle/>
          <a:p>
            <a:r>
              <a:rPr lang="en-US" altLang="zh-CN" dirty="0" smtClean="0"/>
              <a:t>Losses Contributions-MFC with Air &amp; </a:t>
            </a:r>
            <a:r>
              <a:rPr lang="en-US" altLang="zh-CN" dirty="0" err="1" smtClean="0"/>
              <a:t>FeCN</a:t>
            </a:r>
            <a:r>
              <a:rPr lang="en-US" altLang="zh-CN" dirty="0" smtClean="0"/>
              <a:t> Cathode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03550" y="1297488"/>
            <a:ext cx="3605403" cy="5203513"/>
            <a:chOff x="1421600" y="-78734"/>
            <a:chExt cx="3203002" cy="4779227"/>
          </a:xfrm>
        </p:grpSpPr>
        <p:pic>
          <p:nvPicPr>
            <p:cNvPr id="4" name="Picture 16" descr="Macintosh HD:Users:jnaviaux:Desktop:MFC_SS_ES&amp;T_Loss contributions.tif"/>
            <p:cNvPicPr>
              <a:picLocks noChangeAspect="1"/>
            </p:cNvPicPr>
            <p:nvPr/>
          </p:nvPicPr>
          <p:blipFill>
            <a:blip r:embed="rId3" cstate="print"/>
            <a:srcRect l="49708"/>
            <a:stretch>
              <a:fillRect/>
            </a:stretch>
          </p:blipFill>
          <p:spPr bwMode="auto">
            <a:xfrm>
              <a:off x="1421600" y="-78734"/>
              <a:ext cx="3203002" cy="4023097"/>
            </a:xfrm>
            <a:prstGeom prst="rect">
              <a:avLst/>
            </a:prstGeom>
            <a:noFill/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1677543" y="3999453"/>
              <a:ext cx="2791267" cy="70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Arial" pitchFamily="34" charset="0"/>
                </a:rPr>
                <a:t>A</a:t>
              </a:r>
              <a:r>
                <a:rPr kumimoji="0" lang="en-US" altLang="zh-CN" sz="16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Arial" pitchFamily="34" charset="0"/>
                </a:rPr>
                <a:t>ir cathode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Arial" pitchFamily="34" charset="0"/>
                </a:rPr>
                <a:t> at 110 (top) and </a:t>
              </a:r>
              <a:b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Arial" pitchFamily="34" charset="0"/>
                </a:rPr>
              </a:b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宋体" pitchFamily="2" charset="-122"/>
                  <a:cs typeface="Arial" pitchFamily="34" charset="0"/>
                </a:rPr>
                <a:t>160.5 hours (bottom) of growth</a:t>
              </a:r>
              <a:endPara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971800" y="3429000"/>
            <a:ext cx="304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6" descr="Macintosh HD:Users:jnaviaux:Desktop:MFC_SS_ES&amp;T_Loss contributions.tif"/>
          <p:cNvPicPr>
            <a:picLocks noChangeAspect="1"/>
          </p:cNvPicPr>
          <p:nvPr/>
        </p:nvPicPr>
        <p:blipFill>
          <a:blip r:embed="rId3" cstate="print"/>
          <a:srcRect r="50292"/>
          <a:stretch>
            <a:fillRect/>
          </a:stretch>
        </p:blipFill>
        <p:spPr bwMode="auto">
          <a:xfrm>
            <a:off x="4806938" y="1335066"/>
            <a:ext cx="3564756" cy="4381821"/>
          </a:xfrm>
          <a:prstGeom prst="rect">
            <a:avLst/>
          </a:prstGeom>
          <a:noFill/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240049" y="5802450"/>
            <a:ext cx="3141941" cy="76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altLang="zh-CN" sz="1600" b="0" u="none" dirty="0" err="1" smtClean="0">
                <a:latin typeface="Calibri" pitchFamily="34" charset="0"/>
                <a:ea typeface="宋体" pitchFamily="2" charset="-122"/>
                <a:cs typeface="Arial" pitchFamily="34" charset="0"/>
              </a:rPr>
              <a:t>FeCN</a:t>
            </a:r>
            <a:r>
              <a:rPr kumimoji="0" lang="en-US" altLang="zh-CN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 cathode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 at 110 (top) and </a:t>
            </a:r>
            <a:b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</a:b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Arial" pitchFamily="34" charset="0"/>
              </a:rPr>
              <a:t>160.5 hours (bottom) of growth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7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24" y="999461"/>
            <a:ext cx="8825024" cy="541415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Digester Gas Utilization</a:t>
            </a:r>
          </a:p>
          <a:p>
            <a:pPr lvl="1"/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Microbial Fuel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Cell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254B71"/>
                </a:solidFill>
              </a:rPr>
              <a:t>Distributed Power</a:t>
            </a:r>
            <a:endParaRPr lang="en-US" dirty="0" smtClean="0">
              <a:solidFill>
                <a:srgbClr val="254B71"/>
              </a:solidFill>
            </a:endParaRPr>
          </a:p>
          <a:p>
            <a:pPr lvl="1"/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Energy – Water Nexus</a:t>
            </a:r>
          </a:p>
        </p:txBody>
      </p:sp>
    </p:spTree>
    <p:extLst>
      <p:ext uri="{BB962C8B-B14F-4D97-AF65-F5344CB8AC3E}">
        <p14:creationId xmlns:p14="http://schemas.microsoft.com/office/powerpoint/2010/main" val="179431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D:\MSOffice\Templates\Blank Presentation.pot</Template>
  <TotalTime>69122</TotalTime>
  <Pages>12</Pages>
  <Words>665</Words>
  <Application>Microsoft Office PowerPoint</Application>
  <PresentationFormat>Overhead</PresentationFormat>
  <Paragraphs>213</Paragraphs>
  <Slides>16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宋体</vt:lpstr>
      <vt:lpstr>Arial</vt:lpstr>
      <vt:lpstr>Calibri</vt:lpstr>
      <vt:lpstr>Garamond</vt:lpstr>
      <vt:lpstr>Marlett</vt:lpstr>
      <vt:lpstr>Symbol</vt:lpstr>
      <vt:lpstr>Times New Roman</vt:lpstr>
      <vt:lpstr>3_Office Theme</vt:lpstr>
      <vt:lpstr>1_Office Theme</vt:lpstr>
      <vt:lpstr>4_Office Theme</vt:lpstr>
      <vt:lpstr>Office Theme</vt:lpstr>
      <vt:lpstr>1_Blank Presentation</vt:lpstr>
      <vt:lpstr>2_Blank Presentation</vt:lpstr>
      <vt:lpstr>Photo Editor Photo</vt:lpstr>
      <vt:lpstr>Visio</vt:lpstr>
      <vt:lpstr>“Energy Opportunities” related to PIRE</vt:lpstr>
      <vt:lpstr>Outline</vt:lpstr>
      <vt:lpstr>Digester Gas Utilization</vt:lpstr>
      <vt:lpstr>Digester Gas Utilization</vt:lpstr>
      <vt:lpstr>Outline</vt:lpstr>
      <vt:lpstr>Microbial Fuel Cell</vt:lpstr>
      <vt:lpstr>Microbial Fuel Cell</vt:lpstr>
      <vt:lpstr>Microbial Fuel Cell</vt:lpstr>
      <vt:lpstr>Outline</vt:lpstr>
      <vt:lpstr>Distributed Power</vt:lpstr>
      <vt:lpstr>Distributed Power (with Storage)</vt:lpstr>
      <vt:lpstr>Distributed Power (with Storage)</vt:lpstr>
      <vt:lpstr>Outline</vt:lpstr>
      <vt:lpstr>UCI-STREET Modeling Platform</vt:lpstr>
      <vt:lpstr>UCI-STREET Water Balance Module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GOALS</dc:title>
  <dc:creator>Samuelsen</dc:creator>
  <cp:lastModifiedBy>Jacob Brouwer</cp:lastModifiedBy>
  <cp:revision>2304</cp:revision>
  <cp:lastPrinted>2000-09-20T13:00:30Z</cp:lastPrinted>
  <dcterms:created xsi:type="dcterms:W3CDTF">1996-05-14T03:26:44Z</dcterms:created>
  <dcterms:modified xsi:type="dcterms:W3CDTF">2014-01-25T21:57:50Z</dcterms:modified>
</cp:coreProperties>
</file>