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47" r:id="rId1"/>
  </p:sldMasterIdLst>
  <p:notesMasterIdLst>
    <p:notesMasterId r:id="rId21"/>
  </p:notesMasterIdLst>
  <p:sldIdLst>
    <p:sldId id="407" r:id="rId2"/>
    <p:sldId id="468" r:id="rId3"/>
    <p:sldId id="482" r:id="rId4"/>
    <p:sldId id="475" r:id="rId5"/>
    <p:sldId id="476" r:id="rId6"/>
    <p:sldId id="479" r:id="rId7"/>
    <p:sldId id="481" r:id="rId8"/>
    <p:sldId id="483" r:id="rId9"/>
    <p:sldId id="426" r:id="rId10"/>
    <p:sldId id="427" r:id="rId11"/>
    <p:sldId id="459" r:id="rId12"/>
    <p:sldId id="445" r:id="rId13"/>
    <p:sldId id="450" r:id="rId14"/>
    <p:sldId id="462" r:id="rId15"/>
    <p:sldId id="455" r:id="rId16"/>
    <p:sldId id="432" r:id="rId17"/>
    <p:sldId id="466" r:id="rId18"/>
    <p:sldId id="465" r:id="rId19"/>
    <p:sldId id="469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3C2"/>
    <a:srgbClr val="005100"/>
    <a:srgbClr val="FAF8EE"/>
    <a:srgbClr val="F6F8EE"/>
    <a:srgbClr val="F0F8EE"/>
    <a:srgbClr val="F0F8F0"/>
    <a:srgbClr val="E8F2C5"/>
    <a:srgbClr val="F8F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9" autoAdjust="0"/>
    <p:restoredTop sz="78452" autoAdjust="0"/>
  </p:normalViewPr>
  <p:slideViewPr>
    <p:cSldViewPr snapToGrid="0">
      <p:cViewPr>
        <p:scale>
          <a:sx n="60" d="100"/>
          <a:sy n="60" d="100"/>
        </p:scale>
        <p:origin x="-854" y="-16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-3792" y="-11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</a:defRPr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</a:defRPr>
            </a:lvl1pPr>
          </a:lstStyle>
          <a:p>
            <a:fld id="{B34E50A6-FD20-4A3C-8ABE-313A3E7F91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547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E50A6-FD20-4A3C-8ABE-313A3E7F91F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E50A6-FD20-4A3C-8ABE-313A3E7F91F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E50A6-FD20-4A3C-8ABE-313A3E7F91F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E50A6-FD20-4A3C-8ABE-313A3E7F91F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E50A6-FD20-4A3C-8ABE-313A3E7F91F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599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Font typeface="Arial" pitchFamily="34" charset="0"/>
              <a:buChar char="•"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E50A6-FD20-4A3C-8ABE-313A3E7F91F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3147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E50A6-FD20-4A3C-8ABE-313A3E7F91F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2029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E50A6-FD20-4A3C-8ABE-313A3E7F91F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E50A6-FD20-4A3C-8ABE-313A3E7F91F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E50A6-FD20-4A3C-8ABE-313A3E7F91F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E50A6-FD20-4A3C-8ABE-313A3E7F91F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9D5601-758C-4245-97F7-377E97F63EB0}" type="slidenum">
              <a:rPr lang="en-US"/>
              <a:pPr/>
              <a:t>3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FBD150-EB3C-4C0D-B1F4-2A60BB5031F0}" type="slidenum">
              <a:rPr lang="en-US"/>
              <a:pPr/>
              <a:t>4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CE2ECA-664D-48C4-A1AE-D24DC6FD33E1}" type="slidenum">
              <a:rPr lang="en-US"/>
              <a:pPr/>
              <a:t>5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DF6B5B-D87D-4A29-8573-1036F1EE5356}" type="slidenum">
              <a:rPr lang="en-US"/>
              <a:pPr/>
              <a:t>6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E50A6-FD20-4A3C-8ABE-313A3E7F91F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730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E50A6-FD20-4A3C-8ABE-313A3E7F91F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128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E50A6-FD20-4A3C-8ABE-313A3E7F91F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84297-019B-4640-AAEC-5FA547E838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50EED1-92ED-4BC7-8472-8EA2CE8079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5" y="0"/>
            <a:ext cx="2149475" cy="5694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900" y="0"/>
            <a:ext cx="6296025" cy="5694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A69192-7321-48F0-B32F-AB481E6235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6E3CD7-F233-4E5C-8F10-73EE2C4C20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ED5447-679C-44FA-88F0-E10672725C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684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684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7A3EE-FD85-4A90-AD98-C1705FB6FF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AD519-E6F0-4128-86DC-907EEA62E4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1B547-D03B-449B-B9BF-AA8EE8802C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FF373F-E0B0-4E9E-AF1C-2666DDFECD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85FE7-D966-4EDF-8E92-B12F7DCB04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2EA16-1D8F-4CDC-B694-BB6B632A4F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832" name="Picture 56" descr="ppt_back_logo_horiz"/>
          <p:cNvPicPr>
            <a:picLocks noChangeAspect="1" noChangeArrowheads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3833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88900" y="0"/>
            <a:ext cx="81026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3834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684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3835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1066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03836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0" y="6245225"/>
            <a:ext cx="1930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03837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025900" y="6245225"/>
            <a:ext cx="22225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E2B8C53-F9E9-4F4F-9A67-BD7041499E3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 advClick="0" advTm="0"/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rgbClr val="F8FAE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rgbClr val="F8FAEE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rgbClr val="F8FAEE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rgbClr val="F8FAEE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rgbClr val="F8FAE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F8FAE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F8FAE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F8FAE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F8FAEE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jpeg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b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311" y="1407804"/>
            <a:ext cx="8712200" cy="1912408"/>
          </a:xfrm>
        </p:spPr>
        <p:txBody>
          <a:bodyPr/>
          <a:lstStyle/>
          <a:p>
            <a:r>
              <a:rPr lang="en-US" sz="5400" dirty="0" smtClean="0">
                <a:solidFill>
                  <a:srgbClr val="005100"/>
                </a:solidFill>
                <a:latin typeface="Century Gothic" pitchFamily="34" charset="0"/>
              </a:rPr>
              <a:t>TreePeople and Australia: </a:t>
            </a:r>
            <a:r>
              <a:rPr lang="en-US" dirty="0" smtClean="0">
                <a:solidFill>
                  <a:srgbClr val="005100"/>
                </a:solidFill>
                <a:latin typeface="Century Gothic" pitchFamily="34" charset="0"/>
              </a:rPr>
              <a:t/>
            </a:r>
            <a:br>
              <a:rPr lang="en-US" dirty="0" smtClean="0">
                <a:solidFill>
                  <a:srgbClr val="005100"/>
                </a:solidFill>
                <a:latin typeface="Century Gothic" pitchFamily="34" charset="0"/>
              </a:rPr>
            </a:br>
            <a:r>
              <a:rPr lang="en-US" sz="3600" dirty="0" smtClean="0">
                <a:solidFill>
                  <a:srgbClr val="005100"/>
                </a:solidFill>
                <a:latin typeface="Century Gothic" pitchFamily="34" charset="0"/>
              </a:rPr>
              <a:t>Program Summary</a:t>
            </a:r>
            <a:endParaRPr lang="en-US" sz="3600" dirty="0">
              <a:solidFill>
                <a:srgbClr val="005100"/>
              </a:solidFill>
              <a:latin typeface="Century Gothic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622" y="5216579"/>
            <a:ext cx="5803900" cy="2095500"/>
          </a:xfrm>
        </p:spPr>
        <p:txBody>
          <a:bodyPr/>
          <a:lstStyle/>
          <a:p>
            <a:pPr algn="l"/>
            <a:endParaRPr lang="en-US" sz="16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l"/>
            <a:endParaRPr lang="en-US" sz="16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l"/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  <a:latin typeface="Century Gothic" pitchFamily="34" charset="0"/>
              </a:rPr>
              <a:t>Presented at UCI-PIRE Retreat</a:t>
            </a:r>
          </a:p>
          <a:p>
            <a:pPr algn="l"/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  <a:latin typeface="Century Gothic" pitchFamily="34" charset="0"/>
              </a:rPr>
              <a:t>January 25, 2014</a:t>
            </a:r>
          </a:p>
          <a:p>
            <a:pPr algn="l"/>
            <a:endParaRPr lang="en-US" sz="800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25927" y="3320248"/>
            <a:ext cx="8484137" cy="1878435"/>
            <a:chOff x="325927" y="3320248"/>
            <a:chExt cx="8484137" cy="1878435"/>
          </a:xfrm>
        </p:grpSpPr>
        <p:pic>
          <p:nvPicPr>
            <p:cNvPr id="4" name="Picture 20" descr="I:\Photos for Rebecca\IMG_4685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7127" y="3339567"/>
              <a:ext cx="2568463" cy="1859116"/>
            </a:xfrm>
            <a:prstGeom prst="rect">
              <a:avLst/>
            </a:prstGeom>
            <a:noFill/>
          </p:spPr>
        </p:pic>
        <p:pic>
          <p:nvPicPr>
            <p:cNvPr id="7" name="Picture 6" descr="IMG_3547.jp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5927" y="3320248"/>
              <a:ext cx="1401449" cy="1868600"/>
            </a:xfrm>
            <a:prstGeom prst="rect">
              <a:avLst/>
            </a:prstGeom>
          </p:spPr>
        </p:pic>
        <p:pic>
          <p:nvPicPr>
            <p:cNvPr id="8" name="Picture 7" descr="IMG_3515.jp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31193" y="3349519"/>
              <a:ext cx="1378871" cy="1838496"/>
            </a:xfrm>
            <a:prstGeom prst="rect">
              <a:avLst/>
            </a:prstGeom>
          </p:spPr>
        </p:pic>
        <p:pic>
          <p:nvPicPr>
            <p:cNvPr id="9" name="Picture 8" descr="IMG_5066.jpg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30000"/>
                      </a14:imgEffect>
                      <a14:imgEffect>
                        <a14:brightnessContrast bright="26000" contrast="1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61569" y="3321730"/>
              <a:ext cx="2720661" cy="1867122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4922652" y="5755459"/>
            <a:ext cx="3515016" cy="341894"/>
            <a:chOff x="4922652" y="5755459"/>
            <a:chExt cx="3515016" cy="341894"/>
          </a:xfrm>
        </p:grpSpPr>
        <p:pic>
          <p:nvPicPr>
            <p:cNvPr id="1026" name="Picture 2" descr="C:\Users\eben-horin\Desktop\images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893" y="5755459"/>
              <a:ext cx="1501775" cy="341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4922652" y="5755459"/>
              <a:ext cx="19912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2">
                      <a:lumMod val="75000"/>
                    </a:schemeClr>
                  </a:solidFill>
                  <a:latin typeface="Century Gothic" pitchFamily="34" charset="0"/>
                </a:rPr>
                <a:t>Project partly funded by</a:t>
              </a:r>
              <a:endParaRPr lang="en-US" sz="1200" dirty="0">
                <a:solidFill>
                  <a:schemeClr val="bg2">
                    <a:lumMod val="75000"/>
                  </a:schemeClr>
                </a:solidFill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8900" y="0"/>
            <a:ext cx="9055100" cy="889000"/>
          </a:xfrm>
        </p:spPr>
        <p:txBody>
          <a:bodyPr/>
          <a:lstStyle/>
          <a:p>
            <a:r>
              <a:rPr lang="en-US" sz="4000" dirty="0" smtClean="0">
                <a:latin typeface="Century Gothic" pitchFamily="34" charset="0"/>
              </a:rPr>
              <a:t>The project: goals &amp; objectives</a:t>
            </a:r>
            <a:endParaRPr lang="en-US" sz="4000" dirty="0">
              <a:latin typeface="Century Gothic" pitchFamily="34" charset="0"/>
            </a:endParaRPr>
          </a:p>
        </p:txBody>
      </p:sp>
      <p:sp>
        <p:nvSpPr>
          <p:cNvPr id="13" name="Content Placeholder 6"/>
          <p:cNvSpPr txBox="1">
            <a:spLocks/>
          </p:cNvSpPr>
          <p:nvPr/>
        </p:nvSpPr>
        <p:spPr bwMode="auto">
          <a:xfrm>
            <a:off x="533400" y="1727201"/>
            <a:ext cx="8229600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4045" y="1604693"/>
            <a:ext cx="71688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i="1" kern="0" dirty="0">
                <a:solidFill>
                  <a:schemeClr val="bg2">
                    <a:lumMod val="75000"/>
                  </a:schemeClr>
                </a:solidFill>
                <a:latin typeface="Century Gothic" pitchFamily="34" charset="0"/>
              </a:rPr>
              <a:t>Goal: </a:t>
            </a:r>
            <a:endParaRPr lang="en-US" sz="2800" b="1" i="1" kern="0" dirty="0" smtClean="0">
              <a:solidFill>
                <a:schemeClr val="bg2">
                  <a:lumMod val="75000"/>
                </a:schemeClr>
              </a:solidFill>
              <a:latin typeface="Century Gothic" pitchFamily="34" charset="0"/>
            </a:endParaRPr>
          </a:p>
          <a:p>
            <a:pPr lvl="0"/>
            <a:endParaRPr lang="en-US" sz="2800" kern="0" dirty="0">
              <a:solidFill>
                <a:schemeClr val="bg2">
                  <a:lumMod val="75000"/>
                </a:schemeClr>
              </a:solidFill>
              <a:latin typeface="Century Gothic" pitchFamily="34" charset="0"/>
            </a:endParaRPr>
          </a:p>
          <a:p>
            <a:pPr lvl="0" algn="ctr"/>
            <a:r>
              <a:rPr lang="en-US" sz="2800" kern="0" dirty="0">
                <a:solidFill>
                  <a:schemeClr val="bg2">
                    <a:lumMod val="75000"/>
                  </a:schemeClr>
                </a:solidFill>
                <a:latin typeface="Century Gothic" pitchFamily="34" charset="0"/>
              </a:rPr>
              <a:t>T</a:t>
            </a:r>
            <a:r>
              <a:rPr lang="en-US" sz="2800" kern="0" dirty="0" smtClean="0">
                <a:solidFill>
                  <a:schemeClr val="bg2">
                    <a:lumMod val="75000"/>
                  </a:schemeClr>
                </a:solidFill>
                <a:latin typeface="Century Gothic" pitchFamily="34" charset="0"/>
              </a:rPr>
              <a:t>o link innovative drought and climate change responses in the US and Australia by engaging government, academia, investors and communities in rainwater harvesting, advanced water conservation and heat mitigation best practices</a:t>
            </a:r>
            <a:endParaRPr lang="en-US" dirty="0"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8900" y="0"/>
            <a:ext cx="9055100" cy="889000"/>
          </a:xfrm>
        </p:spPr>
        <p:txBody>
          <a:bodyPr/>
          <a:lstStyle/>
          <a:p>
            <a:r>
              <a:rPr lang="en-US" sz="4000" dirty="0" smtClean="0">
                <a:latin typeface="Century Gothic" pitchFamily="34" charset="0"/>
              </a:rPr>
              <a:t>The project: goals &amp; objectives</a:t>
            </a:r>
            <a:endParaRPr lang="en-US" sz="4000" dirty="0">
              <a:latin typeface="Century Gothic" pitchFamily="34" charset="0"/>
            </a:endParaRPr>
          </a:p>
        </p:txBody>
      </p:sp>
      <p:sp>
        <p:nvSpPr>
          <p:cNvPr id="13" name="Content Placeholder 6"/>
          <p:cNvSpPr txBox="1">
            <a:spLocks/>
          </p:cNvSpPr>
          <p:nvPr/>
        </p:nvSpPr>
        <p:spPr bwMode="auto">
          <a:xfrm>
            <a:off x="533400" y="1727201"/>
            <a:ext cx="8229600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6"/>
          <p:cNvSpPr txBox="1">
            <a:spLocks/>
          </p:cNvSpPr>
          <p:nvPr/>
        </p:nvSpPr>
        <p:spPr bwMode="auto">
          <a:xfrm>
            <a:off x="428032" y="973632"/>
            <a:ext cx="8229600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b="1" i="1" kern="0" dirty="0" smtClean="0">
                <a:solidFill>
                  <a:schemeClr val="bg2">
                    <a:lumMod val="75000"/>
                  </a:schemeClr>
                </a:solidFill>
                <a:latin typeface="Century Gothic" pitchFamily="34" charset="0"/>
              </a:rPr>
              <a:t>Objectives:</a:t>
            </a:r>
          </a:p>
          <a:p>
            <a:pPr marL="514350" marR="0" lvl="0" indent="-5143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Provide on-the-ground research</a:t>
            </a:r>
          </a:p>
          <a:p>
            <a:pPr marL="514350" marR="0" lvl="0" indent="-5143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kern="0" dirty="0" smtClean="0">
                <a:solidFill>
                  <a:schemeClr val="bg2">
                    <a:lumMod val="75000"/>
                  </a:schemeClr>
                </a:solidFill>
                <a:latin typeface="Century Gothic" pitchFamily="34" charset="0"/>
              </a:rPr>
              <a:t>Educate professionals, thought leaders, community leaders and policy makers</a:t>
            </a:r>
          </a:p>
          <a:p>
            <a:pPr marL="514350" marR="0" lvl="0" indent="-5143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Focus on policies that support implementation and institutionalization</a:t>
            </a:r>
          </a:p>
          <a:p>
            <a:pPr marL="514350" marR="0" lvl="0" indent="-5143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kern="0" dirty="0" smtClean="0">
                <a:solidFill>
                  <a:schemeClr val="bg2">
                    <a:lumMod val="75000"/>
                  </a:schemeClr>
                </a:solidFill>
                <a:latin typeface="Century Gothic" pitchFamily="34" charset="0"/>
              </a:rPr>
              <a:t>Use grassroots programs to build support</a:t>
            </a:r>
          </a:p>
          <a:p>
            <a:pPr marL="514350" marR="0" lvl="0" indent="-5143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Identify innovative technologies for multi-purpose urban rainwater capture and advanced conservation practices</a:t>
            </a:r>
          </a:p>
          <a:p>
            <a:pPr marL="514350" marR="0" lvl="0" indent="-5143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Century Gothic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904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76" y="949207"/>
            <a:ext cx="7513324" cy="587481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8900" y="0"/>
            <a:ext cx="9055100" cy="889000"/>
          </a:xfrm>
        </p:spPr>
        <p:txBody>
          <a:bodyPr/>
          <a:lstStyle/>
          <a:p>
            <a:r>
              <a:rPr lang="en-US" sz="4000" dirty="0" smtClean="0">
                <a:latin typeface="Century Gothic" pitchFamily="34" charset="0"/>
              </a:rPr>
              <a:t>Research trips – May and Aug 2012</a:t>
            </a:r>
            <a:endParaRPr lang="en-US" sz="4000" dirty="0">
              <a:latin typeface="Century Gothic" pitchFamily="34" charset="0"/>
            </a:endParaRPr>
          </a:p>
        </p:txBody>
      </p:sp>
      <p:sp>
        <p:nvSpPr>
          <p:cNvPr id="13" name="Content Placeholder 6"/>
          <p:cNvSpPr txBox="1">
            <a:spLocks/>
          </p:cNvSpPr>
          <p:nvPr/>
        </p:nvSpPr>
        <p:spPr bwMode="auto">
          <a:xfrm>
            <a:off x="533400" y="1727201"/>
            <a:ext cx="8229600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IMG_3070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96" t="19772"/>
          <a:stretch/>
        </p:blipFill>
        <p:spPr>
          <a:xfrm>
            <a:off x="814430" y="4123765"/>
            <a:ext cx="3991698" cy="2468416"/>
          </a:xfrm>
          <a:prstGeom prst="rect">
            <a:avLst/>
          </a:prstGeom>
        </p:spPr>
      </p:pic>
      <p:pic>
        <p:nvPicPr>
          <p:cNvPr id="5" name="Picture 4" descr="IMG_302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343" y="1113244"/>
            <a:ext cx="3945468" cy="2959101"/>
          </a:xfrm>
          <a:prstGeom prst="rect">
            <a:avLst/>
          </a:prstGeom>
        </p:spPr>
      </p:pic>
      <p:pic>
        <p:nvPicPr>
          <p:cNvPr id="8" name="Picture 7" descr="IMG_3037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8902" y="3825897"/>
            <a:ext cx="2452204" cy="252446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8900" y="0"/>
            <a:ext cx="9055100" cy="889000"/>
          </a:xfrm>
        </p:spPr>
        <p:txBody>
          <a:bodyPr/>
          <a:lstStyle/>
          <a:p>
            <a:r>
              <a:rPr lang="en-US" sz="4000" dirty="0" smtClean="0">
                <a:latin typeface="Century Gothic" pitchFamily="34" charset="0"/>
              </a:rPr>
              <a:t>Adelaide, South Australia</a:t>
            </a:r>
            <a:endParaRPr lang="en-US" sz="4000" dirty="0">
              <a:latin typeface="Century Gothic" pitchFamily="34" charset="0"/>
            </a:endParaRPr>
          </a:p>
        </p:txBody>
      </p:sp>
      <p:pic>
        <p:nvPicPr>
          <p:cNvPr id="6" name="Picture 5" descr="IMG_3029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688" y="1207353"/>
            <a:ext cx="2827866" cy="316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356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MG_3559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100" b="11598"/>
          <a:stretch/>
        </p:blipFill>
        <p:spPr>
          <a:xfrm>
            <a:off x="364341" y="1093824"/>
            <a:ext cx="2676697" cy="2366296"/>
          </a:xfrm>
          <a:prstGeom prst="rect">
            <a:avLst/>
          </a:prstGeom>
        </p:spPr>
      </p:pic>
      <p:pic>
        <p:nvPicPr>
          <p:cNvPr id="12" name="Picture 11" descr="IMG_355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447" y="3746770"/>
            <a:ext cx="3857038" cy="289277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8900" y="0"/>
            <a:ext cx="9055100" cy="889000"/>
          </a:xfrm>
        </p:spPr>
        <p:txBody>
          <a:bodyPr/>
          <a:lstStyle/>
          <a:p>
            <a:r>
              <a:rPr lang="en-US" sz="4000" dirty="0" smtClean="0">
                <a:latin typeface="Century Gothic" pitchFamily="34" charset="0"/>
              </a:rPr>
              <a:t>Perth, Western Australia</a:t>
            </a:r>
            <a:endParaRPr lang="en-US" sz="4000" dirty="0">
              <a:latin typeface="Century Gothic" pitchFamily="34" charset="0"/>
            </a:endParaRPr>
          </a:p>
        </p:txBody>
      </p:sp>
      <p:pic>
        <p:nvPicPr>
          <p:cNvPr id="6" name="Picture 5" descr="IMG_3515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185" y="1197204"/>
            <a:ext cx="2782955" cy="3710607"/>
          </a:xfrm>
          <a:prstGeom prst="rect">
            <a:avLst/>
          </a:prstGeom>
        </p:spPr>
      </p:pic>
      <p:pic>
        <p:nvPicPr>
          <p:cNvPr id="8" name="Picture 7" descr="IMG_3516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0" t="21948" r="-650" b="-21948"/>
          <a:stretch/>
        </p:blipFill>
        <p:spPr>
          <a:xfrm>
            <a:off x="6507611" y="3825404"/>
            <a:ext cx="2411156" cy="32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079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_03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517" y="1186521"/>
            <a:ext cx="3633041" cy="2724781"/>
          </a:xfrm>
          <a:prstGeom prst="rect">
            <a:avLst/>
          </a:prstGeom>
        </p:spPr>
      </p:pic>
      <p:pic>
        <p:nvPicPr>
          <p:cNvPr id="7" name="Picture 6" descr="materials1_w60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697" y="3492712"/>
            <a:ext cx="3609682" cy="27072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611779"/>
            <a:ext cx="35233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/>
              <a:t>http://</a:t>
            </a:r>
            <a:r>
              <a:rPr lang="tr-TR" sz="1000" dirty="0" err="1"/>
              <a:t>www.eyeonaustralia.com</a:t>
            </a:r>
            <a:r>
              <a:rPr lang="tr-TR" sz="1000" dirty="0"/>
              <a:t>/</a:t>
            </a:r>
            <a:r>
              <a:rPr lang="tr-TR" sz="1000" dirty="0" err="1"/>
              <a:t>diy</a:t>
            </a:r>
            <a:r>
              <a:rPr lang="tr-TR" sz="1000" dirty="0"/>
              <a:t>/</a:t>
            </a:r>
            <a:r>
              <a:rPr lang="tr-TR" sz="1000" dirty="0" err="1"/>
              <a:t>soakwells</a:t>
            </a:r>
            <a:r>
              <a:rPr lang="tr-TR" sz="1000" dirty="0"/>
              <a:t>/</a:t>
            </a:r>
            <a:endParaRPr lang="en-US" sz="1000" dirty="0"/>
          </a:p>
        </p:txBody>
      </p:sp>
      <p:pic>
        <p:nvPicPr>
          <p:cNvPr id="9" name="Picture 8" descr="IMG_3567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621" b="6184"/>
          <a:stretch/>
        </p:blipFill>
        <p:spPr>
          <a:xfrm>
            <a:off x="482210" y="1236654"/>
            <a:ext cx="2405575" cy="254015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8900" y="0"/>
            <a:ext cx="9055100" cy="889000"/>
          </a:xfrm>
        </p:spPr>
        <p:txBody>
          <a:bodyPr/>
          <a:lstStyle/>
          <a:p>
            <a:r>
              <a:rPr lang="en-US" sz="4000" dirty="0" smtClean="0">
                <a:latin typeface="Century Gothic" pitchFamily="34" charset="0"/>
              </a:rPr>
              <a:t>Perth, Western Australia</a:t>
            </a:r>
            <a:endParaRPr lang="en-US" sz="4000" dirty="0">
              <a:latin typeface="Century Gothic" pitchFamily="34" charset="0"/>
            </a:endParaRPr>
          </a:p>
        </p:txBody>
      </p:sp>
      <p:pic>
        <p:nvPicPr>
          <p:cNvPr id="5" name="Picture 4" descr="double5_w600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4351" y="3711453"/>
            <a:ext cx="3258255" cy="24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386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8900" y="0"/>
            <a:ext cx="9055100" cy="889000"/>
          </a:xfrm>
        </p:spPr>
        <p:txBody>
          <a:bodyPr/>
          <a:lstStyle/>
          <a:p>
            <a:r>
              <a:rPr lang="en-US" sz="4000" dirty="0" smtClean="0">
                <a:latin typeface="Century Gothic" pitchFamily="34" charset="0"/>
              </a:rPr>
              <a:t>Sydney, New South Wales</a:t>
            </a:r>
            <a:endParaRPr lang="en-US" sz="4000" dirty="0">
              <a:latin typeface="Century Gothic" pitchFamily="34" charset="0"/>
            </a:endParaRPr>
          </a:p>
        </p:txBody>
      </p:sp>
      <p:sp>
        <p:nvSpPr>
          <p:cNvPr id="13" name="Content Placeholder 6"/>
          <p:cNvSpPr txBox="1">
            <a:spLocks/>
          </p:cNvSpPr>
          <p:nvPr/>
        </p:nvSpPr>
        <p:spPr bwMode="auto">
          <a:xfrm>
            <a:off x="533400" y="1727201"/>
            <a:ext cx="8229600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3429" y="1077522"/>
            <a:ext cx="2906484" cy="505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4975" y="1572158"/>
            <a:ext cx="2913330" cy="506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4769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018" y="0"/>
            <a:ext cx="226298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3532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/>
          <p:cNvSpPr txBox="1">
            <a:spLocks/>
          </p:cNvSpPr>
          <p:nvPr/>
        </p:nvSpPr>
        <p:spPr bwMode="auto">
          <a:xfrm>
            <a:off x="685800" y="1879601"/>
            <a:ext cx="8229600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0" cap="none" spc="0" normalizeH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0" cap="none" spc="0" normalizeH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6"/>
          <p:cNvSpPr txBox="1">
            <a:spLocks/>
          </p:cNvSpPr>
          <p:nvPr/>
        </p:nvSpPr>
        <p:spPr bwMode="auto">
          <a:xfrm>
            <a:off x="219968" y="1480457"/>
            <a:ext cx="4682232" cy="449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lvl="0" indent="-51435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Engaging local policymakers to coordinate drought response</a:t>
            </a:r>
          </a:p>
          <a:p>
            <a:pPr marL="971550" lvl="1" indent="-51435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G’Day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USA Water Day</a:t>
            </a:r>
          </a:p>
          <a:p>
            <a:pPr marL="971550" lvl="1" indent="-51435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Briefing from  Dr. Tony Wong,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Monash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University</a:t>
            </a:r>
          </a:p>
          <a:p>
            <a:pPr marL="514350" lvl="0" indent="-51435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Policy delegation trip </a:t>
            </a:r>
          </a:p>
          <a:p>
            <a:pPr marL="514350" lvl="0" indent="-51435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Local and int’l collaborations around research and policy</a:t>
            </a:r>
          </a:p>
          <a:p>
            <a:pPr marL="514350" lvl="0" indent="-51435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dirty="0" smtClean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  <a:p>
            <a:pPr marL="514350" lvl="0" indent="-51435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dirty="0" smtClean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Century Gothic" pitchFamily="34" charset="0"/>
              </a:rPr>
              <a:t>Current and next steps</a:t>
            </a:r>
            <a:endParaRPr lang="en-US" sz="3600" dirty="0">
              <a:latin typeface="Century Gothic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375">
            <a:off x="5146765" y="1296686"/>
            <a:ext cx="3657056" cy="47374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70340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Thank you!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63880" y="3501390"/>
            <a:ext cx="801624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Edith de Guzman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Director of Research</a:t>
            </a:r>
          </a:p>
          <a:p>
            <a:pPr marL="0" indent="0" algn="ctr">
              <a:buNone/>
            </a:pP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edeguzman@treepeople.org</a:t>
            </a: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(818) 623-4889</a:t>
            </a:r>
          </a:p>
          <a:p>
            <a:pPr marL="0" indent="0" algn="ctr">
              <a:buNone/>
            </a:pP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www.treepeople.org</a:t>
            </a: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445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/>
          <p:nvPr/>
        </p:nvGrpSpPr>
        <p:grpSpPr>
          <a:xfrm>
            <a:off x="202474" y="1314174"/>
            <a:ext cx="8839200" cy="5127625"/>
            <a:chOff x="228600" y="1120775"/>
            <a:chExt cx="8839200" cy="5127625"/>
          </a:xfrm>
        </p:grpSpPr>
        <p:grpSp>
          <p:nvGrpSpPr>
            <p:cNvPr id="3" name="Group 48"/>
            <p:cNvGrpSpPr>
              <a:grpSpLocks/>
            </p:cNvGrpSpPr>
            <p:nvPr/>
          </p:nvGrpSpPr>
          <p:grpSpPr bwMode="auto">
            <a:xfrm>
              <a:off x="228600" y="1447800"/>
              <a:ext cx="2339975" cy="4800600"/>
              <a:chOff x="144" y="912"/>
              <a:chExt cx="1474" cy="3024"/>
            </a:xfrm>
          </p:grpSpPr>
          <p:pic>
            <p:nvPicPr>
              <p:cNvPr id="15" name="Picture 37" descr="Forestry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4" y="912"/>
                <a:ext cx="1474" cy="2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" name="Group 39"/>
              <p:cNvGrpSpPr>
                <a:grpSpLocks/>
              </p:cNvGrpSpPr>
              <p:nvPr/>
            </p:nvGrpSpPr>
            <p:grpSpPr bwMode="auto">
              <a:xfrm>
                <a:off x="192" y="2928"/>
                <a:ext cx="1104" cy="1008"/>
                <a:chOff x="384" y="3168"/>
                <a:chExt cx="1104" cy="1008"/>
              </a:xfrm>
            </p:grpSpPr>
            <p:sp>
              <p:nvSpPr>
                <p:cNvPr id="17" name="Oval 40"/>
                <p:cNvSpPr>
                  <a:spLocks noChangeArrowheads="1"/>
                </p:cNvSpPr>
                <p:nvPr/>
              </p:nvSpPr>
              <p:spPr bwMode="auto">
                <a:xfrm>
                  <a:off x="384" y="3168"/>
                  <a:ext cx="1056" cy="1008"/>
                </a:xfrm>
                <a:prstGeom prst="ellipse">
                  <a:avLst/>
                </a:pr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432" y="3465"/>
                  <a:ext cx="1056" cy="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800" b="1">
                      <a:solidFill>
                        <a:schemeClr val="bg1"/>
                      </a:solidFill>
                      <a:latin typeface="Century Gothic" pitchFamily="-102" charset="0"/>
                    </a:rPr>
                    <a:t>Forestry</a:t>
                  </a:r>
                </a:p>
              </p:txBody>
            </p:sp>
          </p:grpSp>
        </p:grpSp>
        <p:grpSp>
          <p:nvGrpSpPr>
            <p:cNvPr id="5" name="Group 18"/>
            <p:cNvGrpSpPr/>
            <p:nvPr/>
          </p:nvGrpSpPr>
          <p:grpSpPr>
            <a:xfrm>
              <a:off x="2667000" y="2438400"/>
              <a:ext cx="3810000" cy="3611563"/>
              <a:chOff x="2667000" y="2438400"/>
              <a:chExt cx="3810000" cy="3611563"/>
            </a:xfrm>
          </p:grpSpPr>
          <p:pic>
            <p:nvPicPr>
              <p:cNvPr id="20" name="Picture 36" descr="Environmental Education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667000" y="3886200"/>
                <a:ext cx="3810000" cy="2163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Oval 43"/>
              <p:cNvSpPr>
                <a:spLocks noChangeArrowheads="1"/>
              </p:cNvSpPr>
              <p:nvPr/>
            </p:nvSpPr>
            <p:spPr bwMode="auto">
              <a:xfrm>
                <a:off x="2971800" y="2438400"/>
                <a:ext cx="1905000" cy="1774825"/>
              </a:xfrm>
              <a:prstGeom prst="ellipse">
                <a:avLst/>
              </a:pr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 Box 44"/>
              <p:cNvSpPr txBox="1">
                <a:spLocks noChangeArrowheads="1"/>
              </p:cNvSpPr>
              <p:nvPr/>
            </p:nvSpPr>
            <p:spPr bwMode="auto">
              <a:xfrm>
                <a:off x="2971800" y="3070225"/>
                <a:ext cx="1981200" cy="527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dirty="0">
                    <a:solidFill>
                      <a:schemeClr val="bg1"/>
                    </a:solidFill>
                    <a:latin typeface="Century Gothic" pitchFamily="-102" charset="0"/>
                  </a:rPr>
                  <a:t>Education</a:t>
                </a:r>
              </a:p>
            </p:txBody>
          </p:sp>
        </p:grpSp>
        <p:grpSp>
          <p:nvGrpSpPr>
            <p:cNvPr id="6" name="Group 22"/>
            <p:cNvGrpSpPr/>
            <p:nvPr/>
          </p:nvGrpSpPr>
          <p:grpSpPr>
            <a:xfrm>
              <a:off x="6629400" y="1120775"/>
              <a:ext cx="2438400" cy="4197350"/>
              <a:chOff x="6629400" y="1120775"/>
              <a:chExt cx="2438400" cy="4197350"/>
            </a:xfrm>
          </p:grpSpPr>
          <p:pic>
            <p:nvPicPr>
              <p:cNvPr id="24" name="Picture 38" descr="Water Issues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629400" y="2133600"/>
                <a:ext cx="2133600" cy="3184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" name="Oval 55"/>
              <p:cNvSpPr>
                <a:spLocks noChangeArrowheads="1"/>
              </p:cNvSpPr>
              <p:nvPr/>
            </p:nvSpPr>
            <p:spPr bwMode="auto">
              <a:xfrm>
                <a:off x="7162800" y="1120775"/>
                <a:ext cx="1905000" cy="1774825"/>
              </a:xfrm>
              <a:prstGeom prst="ellipse">
                <a:avLst/>
              </a:prstGeom>
              <a:solidFill>
                <a:srgbClr val="546B0E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Text Box 47"/>
              <p:cNvSpPr txBox="1">
                <a:spLocks noChangeArrowheads="1"/>
              </p:cNvSpPr>
              <p:nvPr/>
            </p:nvSpPr>
            <p:spPr bwMode="auto">
              <a:xfrm>
                <a:off x="7162800" y="1178200"/>
                <a:ext cx="1905000" cy="13849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800" b="1" dirty="0" smtClean="0">
                    <a:solidFill>
                      <a:schemeClr val="bg1"/>
                    </a:solidFill>
                    <a:latin typeface="Century Gothic" pitchFamily="-102" charset="0"/>
                  </a:rPr>
                  <a:t>Policy and Research</a:t>
                </a:r>
                <a:endParaRPr lang="en-US" sz="2800" b="1" dirty="0">
                  <a:solidFill>
                    <a:schemeClr val="bg1"/>
                  </a:solidFill>
                  <a:latin typeface="Century Gothic" pitchFamily="-102" charset="0"/>
                </a:endParaRPr>
              </a:p>
            </p:txBody>
          </p:sp>
        </p:grpSp>
      </p:grpSp>
      <p:sp>
        <p:nvSpPr>
          <p:cNvPr id="23" name="Title 1"/>
          <p:cNvSpPr txBox="1">
            <a:spLocks/>
          </p:cNvSpPr>
          <p:nvPr/>
        </p:nvSpPr>
        <p:spPr>
          <a:xfrm>
            <a:off x="193040" y="68934"/>
            <a:ext cx="4594860" cy="8994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About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TreePeople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5199">
            <a:off x="2534425" y="1215211"/>
            <a:ext cx="3997498" cy="515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9434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81000" y="1092916"/>
            <a:ext cx="320040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Objectives: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 Capture all rainwater from majority of storms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 Store 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some 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water in cistern for irrigation use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 Infiltrate remaining water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 Minimize waste 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stream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6393" name="Picture 9" descr="Hall House Rende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427792"/>
            <a:ext cx="5638800" cy="291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137160" y="1635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b="1" dirty="0" smtClean="0">
                <a:solidFill>
                  <a:schemeClr val="bg1"/>
                </a:solidFill>
                <a:latin typeface="Century Gothic" pitchFamily="34" charset="0"/>
              </a:rPr>
              <a:t>Single-family home: South LA (1998)</a:t>
            </a:r>
            <a:r>
              <a:rPr lang="en-US" sz="3200" b="1" dirty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en-US" sz="3200" b="1" dirty="0">
                <a:solidFill>
                  <a:schemeClr val="bg1"/>
                </a:solidFill>
                <a:latin typeface="Century Gothic" pitchFamily="34" charset="0"/>
              </a:rPr>
            </a:br>
            <a:endParaRPr lang="en-US" sz="32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4726" y="3749210"/>
            <a:ext cx="3505200" cy="2932327"/>
            <a:chOff x="228600" y="3905966"/>
            <a:chExt cx="3505200" cy="2932327"/>
          </a:xfrm>
        </p:grpSpPr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228600" y="3905966"/>
              <a:ext cx="3505200" cy="795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 dirty="0">
                  <a:solidFill>
                    <a:schemeClr val="bg2">
                      <a:lumMod val="50000"/>
                    </a:schemeClr>
                  </a:solidFill>
                  <a:latin typeface="Century Gothic" pitchFamily="34" charset="0"/>
                </a:rPr>
                <a:t>Project Features:</a:t>
              </a:r>
            </a:p>
            <a:p>
              <a:pPr>
                <a:spcBef>
                  <a:spcPct val="50000"/>
                </a:spcBef>
              </a:pPr>
              <a:endParaRPr lang="en-US" sz="1800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endParaRPr>
            </a:p>
          </p:txBody>
        </p:sp>
        <p:grpSp>
          <p:nvGrpSpPr>
            <p:cNvPr id="11" name="Group 3"/>
            <p:cNvGrpSpPr>
              <a:grpSpLocks/>
            </p:cNvGrpSpPr>
            <p:nvPr/>
          </p:nvGrpSpPr>
          <p:grpSpPr bwMode="auto">
            <a:xfrm>
              <a:off x="304800" y="4528480"/>
              <a:ext cx="457200" cy="481013"/>
              <a:chOff x="240" y="1676"/>
              <a:chExt cx="288" cy="303"/>
            </a:xfrm>
          </p:grpSpPr>
          <p:sp>
            <p:nvSpPr>
              <p:cNvPr id="12" name="Oval 4"/>
              <p:cNvSpPr>
                <a:spLocks noChangeArrowheads="1"/>
              </p:cNvSpPr>
              <p:nvPr/>
            </p:nvSpPr>
            <p:spPr bwMode="auto">
              <a:xfrm>
                <a:off x="240" y="1691"/>
                <a:ext cx="288" cy="288"/>
              </a:xfrm>
              <a:prstGeom prst="ellipse">
                <a:avLst/>
              </a:prstGeom>
              <a:solidFill>
                <a:srgbClr val="D78D2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253" y="1676"/>
                <a:ext cx="221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chemeClr val="bg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A</a:t>
                </a:r>
              </a:p>
            </p:txBody>
          </p:sp>
        </p:grpSp>
        <p:grpSp>
          <p:nvGrpSpPr>
            <p:cNvPr id="14" name="Group 6"/>
            <p:cNvGrpSpPr>
              <a:grpSpLocks/>
            </p:cNvGrpSpPr>
            <p:nvPr/>
          </p:nvGrpSpPr>
          <p:grpSpPr bwMode="auto">
            <a:xfrm>
              <a:off x="304800" y="5138080"/>
              <a:ext cx="457200" cy="481013"/>
              <a:chOff x="192" y="1920"/>
              <a:chExt cx="288" cy="303"/>
            </a:xfrm>
          </p:grpSpPr>
          <p:sp>
            <p:nvSpPr>
              <p:cNvPr id="15" name="Oval 7"/>
              <p:cNvSpPr>
                <a:spLocks noChangeArrowheads="1"/>
              </p:cNvSpPr>
              <p:nvPr/>
            </p:nvSpPr>
            <p:spPr bwMode="auto">
              <a:xfrm>
                <a:off x="192" y="1935"/>
                <a:ext cx="288" cy="288"/>
              </a:xfrm>
              <a:prstGeom prst="ellipse">
                <a:avLst/>
              </a:prstGeom>
              <a:solidFill>
                <a:srgbClr val="D78D2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6" name="Rectangle 8"/>
              <p:cNvSpPr>
                <a:spLocks noChangeArrowheads="1"/>
              </p:cNvSpPr>
              <p:nvPr/>
            </p:nvSpPr>
            <p:spPr bwMode="auto">
              <a:xfrm>
                <a:off x="205" y="1920"/>
                <a:ext cx="221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chemeClr val="bg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B</a:t>
                </a:r>
              </a:p>
            </p:txBody>
          </p:sp>
        </p:grpSp>
        <p:grpSp>
          <p:nvGrpSpPr>
            <p:cNvPr id="17" name="Group 9"/>
            <p:cNvGrpSpPr>
              <a:grpSpLocks/>
            </p:cNvGrpSpPr>
            <p:nvPr/>
          </p:nvGrpSpPr>
          <p:grpSpPr bwMode="auto">
            <a:xfrm>
              <a:off x="304800" y="6357280"/>
              <a:ext cx="457200" cy="481013"/>
              <a:chOff x="192" y="2688"/>
              <a:chExt cx="288" cy="303"/>
            </a:xfrm>
          </p:grpSpPr>
          <p:sp>
            <p:nvSpPr>
              <p:cNvPr id="18" name="Oval 10"/>
              <p:cNvSpPr>
                <a:spLocks noChangeArrowheads="1"/>
              </p:cNvSpPr>
              <p:nvPr/>
            </p:nvSpPr>
            <p:spPr bwMode="auto">
              <a:xfrm>
                <a:off x="192" y="2703"/>
                <a:ext cx="288" cy="288"/>
              </a:xfrm>
              <a:prstGeom prst="ellipse">
                <a:avLst/>
              </a:prstGeom>
              <a:solidFill>
                <a:srgbClr val="D78D2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" name="Rectangle 11"/>
              <p:cNvSpPr>
                <a:spLocks noChangeArrowheads="1"/>
              </p:cNvSpPr>
              <p:nvPr/>
            </p:nvSpPr>
            <p:spPr bwMode="auto">
              <a:xfrm>
                <a:off x="205" y="2688"/>
                <a:ext cx="221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chemeClr val="bg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D</a:t>
                </a:r>
              </a:p>
            </p:txBody>
          </p:sp>
        </p:grpSp>
        <p:grpSp>
          <p:nvGrpSpPr>
            <p:cNvPr id="20" name="Group 12"/>
            <p:cNvGrpSpPr>
              <a:grpSpLocks/>
            </p:cNvGrpSpPr>
            <p:nvPr/>
          </p:nvGrpSpPr>
          <p:grpSpPr bwMode="auto">
            <a:xfrm>
              <a:off x="304800" y="5747680"/>
              <a:ext cx="457200" cy="481013"/>
              <a:chOff x="192" y="2304"/>
              <a:chExt cx="288" cy="303"/>
            </a:xfrm>
          </p:grpSpPr>
          <p:sp>
            <p:nvSpPr>
              <p:cNvPr id="21" name="Oval 13"/>
              <p:cNvSpPr>
                <a:spLocks noChangeArrowheads="1"/>
              </p:cNvSpPr>
              <p:nvPr/>
            </p:nvSpPr>
            <p:spPr bwMode="auto">
              <a:xfrm>
                <a:off x="192" y="2319"/>
                <a:ext cx="288" cy="288"/>
              </a:xfrm>
              <a:prstGeom prst="ellipse">
                <a:avLst/>
              </a:prstGeom>
              <a:solidFill>
                <a:srgbClr val="D78D2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2" name="Rectangle 14"/>
              <p:cNvSpPr>
                <a:spLocks noChangeArrowheads="1"/>
              </p:cNvSpPr>
              <p:nvPr/>
            </p:nvSpPr>
            <p:spPr bwMode="auto">
              <a:xfrm>
                <a:off x="205" y="2304"/>
                <a:ext cx="221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chemeClr val="bg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C</a:t>
                </a:r>
              </a:p>
            </p:txBody>
          </p:sp>
        </p:grpSp>
        <p:sp>
          <p:nvSpPr>
            <p:cNvPr id="23" name="Text Box 15"/>
            <p:cNvSpPr txBox="1">
              <a:spLocks noChangeArrowheads="1"/>
            </p:cNvSpPr>
            <p:nvPr/>
          </p:nvSpPr>
          <p:spPr bwMode="auto">
            <a:xfrm>
              <a:off x="838200" y="4528480"/>
              <a:ext cx="2057400" cy="403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chemeClr val="bg2">
                      <a:lumMod val="50000"/>
                    </a:schemeClr>
                  </a:solidFill>
                  <a:latin typeface="Century Gothic" pitchFamily="34" charset="0"/>
                </a:rPr>
                <a:t>Cistern</a:t>
              </a:r>
            </a:p>
          </p:txBody>
        </p:sp>
        <p:sp>
          <p:nvSpPr>
            <p:cNvPr id="24" name="Text Box 16"/>
            <p:cNvSpPr txBox="1">
              <a:spLocks noChangeArrowheads="1"/>
            </p:cNvSpPr>
            <p:nvPr/>
          </p:nvSpPr>
          <p:spPr bwMode="auto">
            <a:xfrm>
              <a:off x="838200" y="5138080"/>
              <a:ext cx="2209800" cy="403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chemeClr val="bg2">
                      <a:lumMod val="50000"/>
                    </a:schemeClr>
                  </a:solidFill>
                  <a:latin typeface="Century Gothic" pitchFamily="34" charset="0"/>
                </a:rPr>
                <a:t>Mulched swales</a:t>
              </a:r>
            </a:p>
          </p:txBody>
        </p:sp>
        <p:sp>
          <p:nvSpPr>
            <p:cNvPr id="25" name="Text Box 17"/>
            <p:cNvSpPr txBox="1">
              <a:spLocks noChangeArrowheads="1"/>
            </p:cNvSpPr>
            <p:nvPr/>
          </p:nvSpPr>
          <p:spPr bwMode="auto">
            <a:xfrm>
              <a:off x="838200" y="5747680"/>
              <a:ext cx="2743200" cy="403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chemeClr val="bg2">
                      <a:lumMod val="50000"/>
                    </a:schemeClr>
                  </a:solidFill>
                  <a:latin typeface="Century Gothic" pitchFamily="34" charset="0"/>
                </a:rPr>
                <a:t>Retention grading</a:t>
              </a:r>
            </a:p>
          </p:txBody>
        </p:sp>
        <p:sp>
          <p:nvSpPr>
            <p:cNvPr id="26" name="Text Box 18"/>
            <p:cNvSpPr txBox="1">
              <a:spLocks noChangeArrowheads="1"/>
            </p:cNvSpPr>
            <p:nvPr/>
          </p:nvSpPr>
          <p:spPr bwMode="auto">
            <a:xfrm>
              <a:off x="838200" y="6417605"/>
              <a:ext cx="2514600" cy="403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chemeClr val="bg2">
                      <a:lumMod val="50000"/>
                    </a:schemeClr>
                  </a:solidFill>
                  <a:latin typeface="Century Gothic" pitchFamily="34" charset="0"/>
                </a:rPr>
                <a:t>Driveway drywell</a:t>
              </a:r>
            </a:p>
          </p:txBody>
        </p:sp>
      </p:grpSp>
      <p:pic>
        <p:nvPicPr>
          <p:cNvPr id="32" name="Picture 25" descr="Hall House Schemat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993" y="4258098"/>
            <a:ext cx="4619353" cy="195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95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95942" y="152400"/>
            <a:ext cx="871945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TreePeople Center </a:t>
            </a:r>
            <a:r>
              <a:rPr lang="en-US" sz="2800" b="1" dirty="0">
                <a:solidFill>
                  <a:schemeClr val="bg1"/>
                </a:solidFill>
                <a:latin typeface="Century Gothic" pitchFamily="34" charset="0"/>
              </a:rPr>
              <a:t>for Community </a:t>
            </a:r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Forestry (2008)</a:t>
            </a:r>
            <a:r>
              <a:rPr lang="en-US" sz="2800" b="1" dirty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en-US" sz="2800" b="1" dirty="0">
                <a:solidFill>
                  <a:schemeClr val="bg1"/>
                </a:solidFill>
                <a:latin typeface="Century Gothic" pitchFamily="34" charset="0"/>
              </a:rPr>
            </a:br>
            <a:endParaRPr lang="en-US" sz="28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28683" name="Picture 11" descr="Hilltop Ciste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114800"/>
            <a:ext cx="3962400" cy="257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4" name="Picture 12" descr="Eco-tour-by-Laurie-Kaufman,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33600"/>
            <a:ext cx="3962400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5" name="Picture 13" descr="CCF---Conference-Cen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3962400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4043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7" name="Picture 15" descr="Urban Urgencies Ho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30363"/>
            <a:ext cx="4114800" cy="385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8" name="Picture 16" descr="Sustainable Solutions Hou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8138"/>
            <a:ext cx="3954463" cy="387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1828800" y="5181600"/>
            <a:ext cx="930275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X</a:t>
            </a:r>
          </a:p>
        </p:txBody>
      </p:sp>
      <p:pic>
        <p:nvPicPr>
          <p:cNvPr id="33812" name="Picture 20" descr="Check mar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138" y="5562600"/>
            <a:ext cx="1211262" cy="95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95942" y="-91441"/>
            <a:ext cx="871945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TreePeople Center </a:t>
            </a:r>
            <a:r>
              <a:rPr lang="en-US" sz="2800" b="1" dirty="0">
                <a:solidFill>
                  <a:schemeClr val="bg1"/>
                </a:solidFill>
                <a:latin typeface="Century Gothic" pitchFamily="34" charset="0"/>
              </a:rPr>
              <a:t>for Community </a:t>
            </a:r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Forestry</a:t>
            </a:r>
            <a:endParaRPr lang="en-US" sz="28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449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1" name="Picture 13" descr="Urban Urgencies Sprink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2447925" cy="367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0" name="Picture 12" descr="Urban Urgencies Hose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114800"/>
            <a:ext cx="3886200" cy="245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2" name="Picture 14" descr="Sustainable Solutions Rain Barr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3" y="1371600"/>
            <a:ext cx="3136900" cy="468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457200" y="4953000"/>
            <a:ext cx="930275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X</a:t>
            </a:r>
          </a:p>
        </p:txBody>
      </p:sp>
      <p:pic>
        <p:nvPicPr>
          <p:cNvPr id="37906" name="Picture 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138" y="6248400"/>
            <a:ext cx="1541462" cy="41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7" name="Picture 19" descr="Check mar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00200"/>
            <a:ext cx="1211263" cy="95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78481" y="-148045"/>
            <a:ext cx="871945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TreePeople Center </a:t>
            </a:r>
            <a:r>
              <a:rPr lang="en-US" sz="2800" b="1" dirty="0">
                <a:solidFill>
                  <a:schemeClr val="bg1"/>
                </a:solidFill>
                <a:latin typeface="Century Gothic" pitchFamily="34" charset="0"/>
              </a:rPr>
              <a:t>for Community </a:t>
            </a:r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Forestry</a:t>
            </a:r>
            <a:endParaRPr lang="en-US" sz="28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793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" y="0"/>
            <a:ext cx="9055100" cy="889000"/>
          </a:xfrm>
        </p:spPr>
        <p:txBody>
          <a:bodyPr/>
          <a:lstStyle/>
          <a:p>
            <a:r>
              <a:rPr lang="en-US" sz="2800" dirty="0" smtClean="0"/>
              <a:t>Watershed-scale project: Sun Valley (2004-present)</a:t>
            </a:r>
            <a:endParaRPr lang="en-US" sz="2800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457200" y="1371600"/>
            <a:ext cx="8272463" cy="5130800"/>
            <a:chOff x="288" y="864"/>
            <a:chExt cx="5211" cy="3232"/>
          </a:xfrm>
        </p:grpSpPr>
        <p:pic>
          <p:nvPicPr>
            <p:cNvPr id="5" name="Picture 5" descr="Aeria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082"/>
            <a:stretch>
              <a:fillRect/>
            </a:stretch>
          </p:blipFill>
          <p:spPr bwMode="auto">
            <a:xfrm>
              <a:off x="288" y="864"/>
              <a:ext cx="5211" cy="3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576" y="1120"/>
              <a:ext cx="1687" cy="288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latin typeface="Arial" charset="0"/>
                </a:rPr>
                <a:t>Porous pavement</a:t>
              </a: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528" y="3040"/>
              <a:ext cx="2781" cy="288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latin typeface="Arial" charset="0"/>
                </a:rPr>
                <a:t>Residential cisterns &amp; drywells</a:t>
              </a: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1776" y="2176"/>
              <a:ext cx="2205" cy="288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latin typeface="Arial" charset="0"/>
                </a:rPr>
                <a:t>Retention basins/parks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2688" y="1504"/>
              <a:ext cx="2608" cy="288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latin typeface="Arial" charset="0"/>
                </a:rPr>
                <a:t>Industrial cisterns &amp; drywells</a:t>
              </a: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360" y="3472"/>
              <a:ext cx="2033" cy="288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latin typeface="Arial" charset="0"/>
                </a:rPr>
                <a:t>Infiltration/sports fields</a:t>
              </a: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624" y="1792"/>
              <a:ext cx="939" cy="288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latin typeface="Arial" charset="0"/>
                </a:rPr>
                <a:t>Mulching</a:t>
              </a: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3312" y="2560"/>
              <a:ext cx="2033" cy="288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latin typeface="Arial" charset="0"/>
                </a:rPr>
                <a:t>Strategic tree planting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95070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Century Gothic" pitchFamily="34" charset="0"/>
              </a:rPr>
              <a:t>Making the investment case: </a:t>
            </a:r>
            <a:br>
              <a:rPr lang="en-US" sz="2800" dirty="0" smtClean="0">
                <a:latin typeface="Century Gothic" pitchFamily="34" charset="0"/>
              </a:rPr>
            </a:br>
            <a:r>
              <a:rPr lang="en-US" sz="2800" dirty="0" smtClean="0">
                <a:latin typeface="Century Gothic" pitchFamily="34" charset="0"/>
              </a:rPr>
              <a:t>Cost-benefit model</a:t>
            </a:r>
            <a:endParaRPr lang="en-US" sz="2800" dirty="0">
              <a:latin typeface="Century Gothic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2" r="20368" b="19531"/>
          <a:stretch/>
        </p:blipFill>
        <p:spPr>
          <a:xfrm>
            <a:off x="692331" y="1097554"/>
            <a:ext cx="7628709" cy="522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105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8900" y="0"/>
            <a:ext cx="9055100" cy="889000"/>
          </a:xfrm>
        </p:spPr>
        <p:txBody>
          <a:bodyPr/>
          <a:lstStyle/>
          <a:p>
            <a:r>
              <a:rPr lang="en-US" sz="4000" dirty="0" smtClean="0">
                <a:latin typeface="Century Gothic" pitchFamily="34" charset="0"/>
              </a:rPr>
              <a:t>Why Australia</a:t>
            </a:r>
            <a:endParaRPr lang="en-US" sz="4000" dirty="0">
              <a:latin typeface="Century Gothic" pitchFamily="34" charset="0"/>
            </a:endParaRPr>
          </a:p>
        </p:txBody>
      </p:sp>
      <p:sp>
        <p:nvSpPr>
          <p:cNvPr id="13" name="Content Placeholder 6"/>
          <p:cNvSpPr txBox="1">
            <a:spLocks/>
          </p:cNvSpPr>
          <p:nvPr/>
        </p:nvSpPr>
        <p:spPr bwMode="auto">
          <a:xfrm>
            <a:off x="231774" y="1406525"/>
            <a:ext cx="8620125" cy="5468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kern="0" dirty="0" smtClean="0">
                <a:solidFill>
                  <a:schemeClr val="bg2">
                    <a:lumMod val="75000"/>
                  </a:schemeClr>
                </a:solidFill>
                <a:latin typeface="Century Gothic" pitchFamily="34" charset="0"/>
              </a:rPr>
              <a:t>Similarities with US – transferability of solutions</a:t>
            </a:r>
          </a:p>
          <a:p>
            <a:pPr marL="1428750" lvl="2" indent="-51435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chemeClr val="bg2">
                    <a:lumMod val="75000"/>
                  </a:schemeClr>
                </a:solidFill>
                <a:latin typeface="Century Gothic" pitchFamily="34" charset="0"/>
              </a:rPr>
              <a:t>Size, climate, lifestyle</a:t>
            </a:r>
            <a:endParaRPr lang="en-US" sz="2400" kern="0" dirty="0">
              <a:solidFill>
                <a:schemeClr val="bg2">
                  <a:lumMod val="75000"/>
                </a:schemeClr>
              </a:solidFill>
              <a:latin typeface="Century Gothic" pitchFamily="34" charset="0"/>
            </a:endParaRPr>
          </a:p>
          <a:p>
            <a:pPr marL="1428750" lvl="2" indent="-51435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kern="0" dirty="0" smtClean="0">
              <a:solidFill>
                <a:schemeClr val="bg2">
                  <a:lumMod val="75000"/>
                </a:schemeClr>
              </a:solidFill>
              <a:latin typeface="Century Gothic" pitchFamily="34" charset="0"/>
            </a:endParaRP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chemeClr val="bg2">
                    <a:lumMod val="75000"/>
                  </a:schemeClr>
                </a:solidFill>
                <a:latin typeface="Century Gothic" pitchFamily="34" charset="0"/>
              </a:rPr>
              <a:t>A land of extremes – early climate change </a:t>
            </a:r>
            <a:r>
              <a:rPr lang="en-US" sz="2400" kern="0" dirty="0" smtClean="0">
                <a:solidFill>
                  <a:schemeClr val="bg2">
                    <a:lumMod val="75000"/>
                  </a:schemeClr>
                </a:solidFill>
                <a:latin typeface="Century Gothic" pitchFamily="34" charset="0"/>
              </a:rPr>
              <a:t>impacts</a:t>
            </a:r>
          </a:p>
          <a:p>
            <a:pPr marL="1428750" lvl="2" indent="-51435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chemeClr val="bg2">
                    <a:lumMod val="75000"/>
                  </a:schemeClr>
                </a:solidFill>
                <a:latin typeface="Century Gothic" pitchFamily="34" charset="0"/>
              </a:rPr>
              <a:t>The Millennium Drought (and its abrupt end)</a:t>
            </a:r>
          </a:p>
          <a:p>
            <a:pPr marL="1428750" lvl="3" indent="-51435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chemeClr val="bg2">
                    <a:lumMod val="75000"/>
                  </a:schemeClr>
                </a:solidFill>
                <a:latin typeface="Century Gothic" pitchFamily="34" charset="0"/>
              </a:rPr>
              <a:t>Innovative </a:t>
            </a:r>
            <a:r>
              <a:rPr lang="en-US" sz="2400" kern="0" dirty="0" smtClean="0">
                <a:solidFill>
                  <a:schemeClr val="bg2">
                    <a:lumMod val="75000"/>
                  </a:schemeClr>
                </a:solidFill>
                <a:latin typeface="Century Gothic" pitchFamily="34" charset="0"/>
              </a:rPr>
              <a:t>policies </a:t>
            </a:r>
          </a:p>
          <a:p>
            <a:pPr marL="1428750" lvl="3" indent="-51435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chemeClr val="bg2">
                    <a:lumMod val="75000"/>
                  </a:schemeClr>
                </a:solidFill>
                <a:latin typeface="Century Gothic" pitchFamily="34" charset="0"/>
              </a:rPr>
              <a:t>I</a:t>
            </a:r>
            <a:r>
              <a:rPr lang="en-US" sz="2400" kern="0" dirty="0" smtClean="0">
                <a:solidFill>
                  <a:schemeClr val="bg2">
                    <a:lumMod val="75000"/>
                  </a:schemeClr>
                </a:solidFill>
                <a:latin typeface="Century Gothic" pitchFamily="34" charset="0"/>
              </a:rPr>
              <a:t>nvestment </a:t>
            </a:r>
            <a:r>
              <a:rPr lang="en-US" sz="2400" kern="0" dirty="0">
                <a:solidFill>
                  <a:schemeClr val="bg2">
                    <a:lumMod val="75000"/>
                  </a:schemeClr>
                </a:solidFill>
                <a:latin typeface="Century Gothic" pitchFamily="34" charset="0"/>
              </a:rPr>
              <a:t>in </a:t>
            </a:r>
            <a:r>
              <a:rPr lang="en-US" sz="2400" kern="0" dirty="0" smtClean="0">
                <a:solidFill>
                  <a:schemeClr val="bg2">
                    <a:lumMod val="75000"/>
                  </a:schemeClr>
                </a:solidFill>
                <a:latin typeface="Century Gothic" pitchFamily="34" charset="0"/>
              </a:rPr>
              <a:t>people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Century Gothic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4059</TotalTime>
  <Words>346</Words>
  <Application>Microsoft Office PowerPoint</Application>
  <PresentationFormat>On-screen Show (4:3)</PresentationFormat>
  <Paragraphs>96</Paragraphs>
  <Slides>19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TreePeople and Australia:  Program 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Watershed-scale project: Sun Valley (2004-present)</vt:lpstr>
      <vt:lpstr>Making the investment case:  Cost-benefit model</vt:lpstr>
      <vt:lpstr>Why Australia</vt:lpstr>
      <vt:lpstr>The project: goals &amp; objectives</vt:lpstr>
      <vt:lpstr>The project: goals &amp; objectives</vt:lpstr>
      <vt:lpstr>Research trips – May and Aug 2012</vt:lpstr>
      <vt:lpstr>Adelaide, South Australia</vt:lpstr>
      <vt:lpstr>Perth, Western Australia</vt:lpstr>
      <vt:lpstr>Perth, Western Australia</vt:lpstr>
      <vt:lpstr>Sydney, New South Wales</vt:lpstr>
      <vt:lpstr>PowerPoint Presentation</vt:lpstr>
      <vt:lpstr>Current and next steps</vt:lpstr>
      <vt:lpstr>PowerPoint Presentation</vt:lpstr>
    </vt:vector>
  </TitlesOfParts>
  <Company>InSynergy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</dc:title>
  <dc:creator>Doug Kruschke</dc:creator>
  <cp:lastModifiedBy>Edith de Guzman</cp:lastModifiedBy>
  <cp:revision>398</cp:revision>
  <dcterms:created xsi:type="dcterms:W3CDTF">2005-06-23T21:25:48Z</dcterms:created>
  <dcterms:modified xsi:type="dcterms:W3CDTF">2014-01-24T19:30:55Z</dcterms:modified>
</cp:coreProperties>
</file>