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99" r:id="rId3"/>
    <p:sldId id="300" r:id="rId4"/>
    <p:sldId id="293" r:id="rId5"/>
    <p:sldId id="302" r:id="rId6"/>
    <p:sldId id="303" r:id="rId7"/>
    <p:sldId id="286" r:id="rId8"/>
    <p:sldId id="287" r:id="rId9"/>
    <p:sldId id="291" r:id="rId10"/>
    <p:sldId id="307" r:id="rId11"/>
    <p:sldId id="292" r:id="rId12"/>
    <p:sldId id="304" r:id="rId13"/>
    <p:sldId id="306" r:id="rId14"/>
    <p:sldId id="305" r:id="rId15"/>
    <p:sldId id="29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9900"/>
    <a:srgbClr val="FF6600"/>
    <a:srgbClr val="0000FF"/>
    <a:srgbClr val="EB7D03"/>
    <a:srgbClr val="800000"/>
    <a:srgbClr val="990000"/>
    <a:srgbClr val="FF4747"/>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87" autoAdjust="0"/>
    <p:restoredTop sz="73789" autoAdjust="0"/>
  </p:normalViewPr>
  <p:slideViewPr>
    <p:cSldViewPr>
      <p:cViewPr varScale="1">
        <p:scale>
          <a:sx n="89" d="100"/>
          <a:sy n="89" d="100"/>
        </p:scale>
        <p:origin x="-7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5.8662146398366873E-2"/>
          <c:y val="8.61592828004933E-2"/>
          <c:w val="0.52960739282589675"/>
          <c:h val="0.68912769186984157"/>
        </c:manualLayout>
      </c:layout>
      <c:pieChart>
        <c:varyColors val="1"/>
        <c:ser>
          <c:idx val="0"/>
          <c:order val="0"/>
          <c:tx>
            <c:strRef>
              <c:f>Sheet1!$B$1</c:f>
              <c:strCache>
                <c:ptCount val="1"/>
                <c:pt idx="0">
                  <c:v>Sales</c:v>
                </c:pt>
              </c:strCache>
            </c:strRef>
          </c:tx>
          <c:dPt>
            <c:idx val="1"/>
            <c:bubble3D val="0"/>
            <c:spPr>
              <a:solidFill>
                <a:schemeClr val="bg1">
                  <a:lumMod val="50000"/>
                </a:schemeClr>
              </a:solidFill>
            </c:spPr>
          </c:dPt>
          <c:dLbls>
            <c:dLbl>
              <c:idx val="0"/>
              <c:spPr/>
              <c:txPr>
                <a:bodyPr/>
                <a:lstStyle/>
                <a:p>
                  <a:pPr>
                    <a:defRPr>
                      <a:solidFill>
                        <a:schemeClr val="bg1"/>
                      </a:solidFill>
                    </a:defRPr>
                  </a:pPr>
                  <a:endParaRPr lang="en-US"/>
                </a:p>
              </c:txPr>
              <c:showLegendKey val="0"/>
              <c:showVal val="1"/>
              <c:showCatName val="0"/>
              <c:showSerName val="0"/>
              <c:showPercent val="0"/>
              <c:showBubbleSize val="0"/>
            </c:dLbl>
            <c:dLbl>
              <c:idx val="1"/>
              <c:spPr/>
              <c:txPr>
                <a:bodyPr/>
                <a:lstStyle/>
                <a:p>
                  <a:pPr>
                    <a:defRPr>
                      <a:solidFill>
                        <a:schemeClr val="bg1"/>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0.42</c:v>
                </c:pt>
                <c:pt idx="1">
                  <c:v>0.57999999999999996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8.5824803149606305E-2"/>
          <c:y val="0.16153211270277962"/>
          <c:w val="0.48904724409448819"/>
          <c:h val="0.70705625652215165"/>
        </c:manualLayout>
      </c:layout>
      <c:pieChart>
        <c:varyColors val="1"/>
        <c:ser>
          <c:idx val="0"/>
          <c:order val="0"/>
          <c:tx>
            <c:strRef>
              <c:f>Sheet1!$B$1</c:f>
              <c:strCache>
                <c:ptCount val="1"/>
                <c:pt idx="0">
                  <c:v>Sales</c:v>
                </c:pt>
              </c:strCache>
            </c:strRef>
          </c:tx>
          <c:dPt>
            <c:idx val="1"/>
            <c:bubble3D val="0"/>
            <c:spPr>
              <a:solidFill>
                <a:schemeClr val="bg1">
                  <a:lumMod val="50000"/>
                </a:schemeClr>
              </a:solidFill>
            </c:spPr>
          </c:dPt>
          <c:dLbls>
            <c:dLbl>
              <c:idx val="0"/>
              <c:spPr/>
              <c:txPr>
                <a:bodyPr/>
                <a:lstStyle/>
                <a:p>
                  <a:pPr>
                    <a:defRPr>
                      <a:solidFill>
                        <a:schemeClr val="bg1"/>
                      </a:solidFill>
                    </a:defRPr>
                  </a:pPr>
                  <a:endParaRPr lang="en-US"/>
                </a:p>
              </c:txPr>
              <c:showLegendKey val="0"/>
              <c:showVal val="1"/>
              <c:showCatName val="0"/>
              <c:showSerName val="0"/>
              <c:showPercent val="0"/>
              <c:showBubbleSize val="0"/>
            </c:dLbl>
            <c:dLbl>
              <c:idx val="1"/>
              <c:spPr/>
              <c:txPr>
                <a:bodyPr/>
                <a:lstStyle/>
                <a:p>
                  <a:pPr>
                    <a:defRPr>
                      <a:solidFill>
                        <a:schemeClr val="bg1"/>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Asian</c:v>
                </c:pt>
                <c:pt idx="1">
                  <c:v>Caucasian</c:v>
                </c:pt>
                <c:pt idx="2">
                  <c:v>Hispanic</c:v>
                </c:pt>
              </c:strCache>
            </c:strRef>
          </c:cat>
          <c:val>
            <c:numRef>
              <c:f>Sheet1!$B$2:$B$4</c:f>
              <c:numCache>
                <c:formatCode>0%</c:formatCode>
                <c:ptCount val="3"/>
                <c:pt idx="0">
                  <c:v>0.42</c:v>
                </c:pt>
                <c:pt idx="1">
                  <c:v>0.33</c:v>
                </c:pt>
                <c:pt idx="2">
                  <c:v>0.25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903018372703411"/>
          <c:y val="7.6769756190114793E-2"/>
          <c:w val="0.37680314960629924"/>
          <c:h val="0.6838098852101318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13678846826363"/>
          <c:y val="3.7664783427495289E-2"/>
          <c:w val="0.45663382774827566"/>
          <c:h val="0.89493770905755421"/>
        </c:manualLayout>
      </c:layout>
      <c:barChart>
        <c:barDir val="bar"/>
        <c:grouping val="clustered"/>
        <c:varyColors val="0"/>
        <c:ser>
          <c:idx val="0"/>
          <c:order val="0"/>
          <c:tx>
            <c:strRef>
              <c:f>Sheet1!$B$1</c:f>
              <c:strCache>
                <c:ptCount val="1"/>
                <c:pt idx="0">
                  <c:v>Mean rating</c:v>
                </c:pt>
              </c:strCache>
            </c:strRef>
          </c:tx>
          <c:spPr>
            <a:solidFill>
              <a:srgbClr val="800000"/>
            </a:solidFill>
          </c:spPr>
          <c:invertIfNegative val="0"/>
          <c:dLbls>
            <c:dLbl>
              <c:idx val="0"/>
              <c:spPr>
                <a:solidFill>
                  <a:srgbClr val="FFFF00"/>
                </a:solidFill>
              </c:spPr>
              <c:txPr>
                <a:bodyPr/>
                <a:lstStyle/>
                <a:p>
                  <a:pPr>
                    <a:defRPr sz="2400"/>
                  </a:pPr>
                  <a:endParaRPr lang="en-US"/>
                </a:p>
              </c:txPr>
              <c:showLegendKey val="0"/>
              <c:showVal val="1"/>
              <c:showCatName val="0"/>
              <c:showSerName val="0"/>
              <c:showPercent val="0"/>
              <c:showBubbleSize val="0"/>
            </c:dLbl>
            <c:dLbl>
              <c:idx val="1"/>
              <c:spPr>
                <a:solidFill>
                  <a:srgbClr val="FFFF00"/>
                </a:solidFill>
              </c:spPr>
              <c:txPr>
                <a:bodyPr/>
                <a:lstStyle/>
                <a:p>
                  <a:pPr>
                    <a:defRPr sz="2400"/>
                  </a:pPr>
                  <a:endParaRPr lang="en-US"/>
                </a:p>
              </c:txPr>
              <c:showLegendKey val="0"/>
              <c:showVal val="1"/>
              <c:showCatName val="0"/>
              <c:showSerName val="0"/>
              <c:showPercent val="0"/>
              <c:showBubbleSize val="0"/>
            </c:dLbl>
            <c:dLbl>
              <c:idx val="2"/>
              <c:spPr>
                <a:solidFill>
                  <a:srgbClr val="00FF00"/>
                </a:solidFill>
              </c:spPr>
              <c:txPr>
                <a:bodyPr/>
                <a:lstStyle/>
                <a:p>
                  <a:pPr>
                    <a:defRPr sz="2400"/>
                  </a:pPr>
                  <a:endParaRPr lang="en-US"/>
                </a:p>
              </c:txPr>
              <c:showLegendKey val="0"/>
              <c:showVal val="1"/>
              <c:showCatName val="0"/>
              <c:showSerName val="0"/>
              <c:showPercent val="0"/>
              <c:showBubbleSize val="0"/>
            </c:dLbl>
            <c:dLbl>
              <c:idx val="8"/>
              <c:spPr>
                <a:solidFill>
                  <a:srgbClr val="00FFFF"/>
                </a:solidFill>
              </c:spPr>
              <c:txPr>
                <a:bodyPr/>
                <a:lstStyle/>
                <a:p>
                  <a:pPr>
                    <a:defRPr sz="2400"/>
                  </a:pPr>
                  <a:endParaRPr lang="en-US"/>
                </a:p>
              </c:txPr>
              <c:showLegendKey val="0"/>
              <c:showVal val="1"/>
              <c:showCatName val="0"/>
              <c:showSerName val="0"/>
              <c:showPercent val="0"/>
              <c:showBubbleSize val="0"/>
            </c:dLbl>
            <c:spPr>
              <a:noFill/>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Advertising for this program </c:v>
                </c:pt>
                <c:pt idx="1">
                  <c:v>App'n process/pre-program info</c:v>
                </c:pt>
                <c:pt idx="2">
                  <c:v>Program management </c:v>
                </c:pt>
                <c:pt idx="3">
                  <c:v>Atmosphere </c:v>
                </c:pt>
                <c:pt idx="4">
                  <c:v>Leadership </c:v>
                </c:pt>
                <c:pt idx="5">
                  <c:v>Student involvement </c:v>
                </c:pt>
                <c:pt idx="6">
                  <c:v>Technology </c:v>
                </c:pt>
                <c:pt idx="7">
                  <c:v>Accommodations </c:v>
                </c:pt>
                <c:pt idx="8">
                  <c:v>Food </c:v>
                </c:pt>
              </c:strCache>
            </c:strRef>
          </c:cat>
          <c:val>
            <c:numRef>
              <c:f>Sheet1!$B$2:$B$10</c:f>
              <c:numCache>
                <c:formatCode>0.00</c:formatCode>
                <c:ptCount val="9"/>
                <c:pt idx="0">
                  <c:v>2.33</c:v>
                </c:pt>
                <c:pt idx="1">
                  <c:v>2.5</c:v>
                </c:pt>
                <c:pt idx="2">
                  <c:v>2.92</c:v>
                </c:pt>
                <c:pt idx="3">
                  <c:v>5</c:v>
                </c:pt>
                <c:pt idx="4">
                  <c:v>4.92</c:v>
                </c:pt>
                <c:pt idx="5">
                  <c:v>4.75</c:v>
                </c:pt>
                <c:pt idx="6">
                  <c:v>4.33</c:v>
                </c:pt>
                <c:pt idx="7">
                  <c:v>4.5</c:v>
                </c:pt>
                <c:pt idx="8">
                  <c:v>3.67</c:v>
                </c:pt>
              </c:numCache>
            </c:numRef>
          </c:val>
        </c:ser>
        <c:dLbls>
          <c:showLegendKey val="0"/>
          <c:showVal val="0"/>
          <c:showCatName val="0"/>
          <c:showSerName val="0"/>
          <c:showPercent val="0"/>
          <c:showBubbleSize val="0"/>
        </c:dLbls>
        <c:gapWidth val="101"/>
        <c:axId val="37871616"/>
        <c:axId val="37873152"/>
      </c:barChart>
      <c:catAx>
        <c:axId val="37871616"/>
        <c:scaling>
          <c:orientation val="maxMin"/>
        </c:scaling>
        <c:delete val="0"/>
        <c:axPos val="l"/>
        <c:numFmt formatCode="General" sourceLinked="0"/>
        <c:majorTickMark val="out"/>
        <c:minorTickMark val="none"/>
        <c:tickLblPos val="nextTo"/>
        <c:txPr>
          <a:bodyPr/>
          <a:lstStyle/>
          <a:p>
            <a:pPr>
              <a:defRPr sz="2000"/>
            </a:pPr>
            <a:endParaRPr lang="en-US"/>
          </a:p>
        </c:txPr>
        <c:crossAx val="37873152"/>
        <c:crosses val="autoZero"/>
        <c:auto val="1"/>
        <c:lblAlgn val="ctr"/>
        <c:lblOffset val="100"/>
        <c:noMultiLvlLbl val="0"/>
      </c:catAx>
      <c:valAx>
        <c:axId val="37873152"/>
        <c:scaling>
          <c:orientation val="minMax"/>
          <c:max val="5"/>
          <c:min val="1"/>
        </c:scaling>
        <c:delete val="0"/>
        <c:axPos val="b"/>
        <c:majorGridlines/>
        <c:numFmt formatCode="0.00" sourceLinked="1"/>
        <c:majorTickMark val="out"/>
        <c:minorTickMark val="none"/>
        <c:tickLblPos val="nextTo"/>
        <c:crossAx val="37871616"/>
        <c:crosses val="max"/>
        <c:crossBetween val="between"/>
        <c:majorUnit val="1"/>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98477909926531"/>
          <c:y val="3.6976852002232406E-2"/>
          <c:w val="0.51289245002732431"/>
          <c:h val="0.91208352650399971"/>
        </c:manualLayout>
      </c:layout>
      <c:barChart>
        <c:barDir val="bar"/>
        <c:grouping val="clustered"/>
        <c:varyColors val="0"/>
        <c:ser>
          <c:idx val="0"/>
          <c:order val="0"/>
          <c:tx>
            <c:strRef>
              <c:f>Sheet1!$B$1</c:f>
              <c:strCache>
                <c:ptCount val="1"/>
                <c:pt idx="0">
                  <c:v>Pre</c:v>
                </c:pt>
              </c:strCache>
            </c:strRef>
          </c:tx>
          <c:spPr>
            <a:solidFill>
              <a:schemeClr val="bg1">
                <a:lumMod val="65000"/>
              </a:schemeClr>
            </a:solidFill>
          </c:spPr>
          <c:invertIfNegative val="0"/>
          <c:dLbls>
            <c:dLbl>
              <c:idx val="0"/>
              <c:layout>
                <c:manualLayout>
                  <c:x val="0"/>
                  <c:y val="4.5506257110352723E-3"/>
                </c:manualLayout>
              </c:layout>
              <c:spPr>
                <a:solidFill>
                  <a:srgbClr val="00FF00"/>
                </a:solidFill>
                <a:ln>
                  <a:noFill/>
                </a:ln>
              </c:spPr>
              <c:txPr>
                <a:bodyPr/>
                <a:lstStyle/>
                <a:p>
                  <a:pPr>
                    <a:defRPr sz="2800"/>
                  </a:pPr>
                  <a:endParaRPr lang="en-US"/>
                </a:p>
              </c:txPr>
              <c:showLegendKey val="0"/>
              <c:showVal val="1"/>
              <c:showCatName val="0"/>
              <c:showSerName val="0"/>
              <c:showPercent val="0"/>
              <c:showBubbleSize val="0"/>
            </c:dLbl>
            <c:dLbl>
              <c:idx val="1"/>
              <c:spPr>
                <a:solidFill>
                  <a:srgbClr val="00FF00"/>
                </a:solidFill>
                <a:ln>
                  <a:noFill/>
                </a:ln>
              </c:spPr>
              <c:txPr>
                <a:bodyPr/>
                <a:lstStyle/>
                <a:p>
                  <a:pPr>
                    <a:defRPr sz="2800"/>
                  </a:pPr>
                  <a:endParaRPr lang="en-US"/>
                </a:p>
              </c:txPr>
              <c:showLegendKey val="0"/>
              <c:showVal val="1"/>
              <c:showCatName val="0"/>
              <c:showSerName val="0"/>
              <c:showPercent val="0"/>
              <c:showBubbleSize val="0"/>
            </c:dLbl>
            <c:dLbl>
              <c:idx val="2"/>
              <c:spPr>
                <a:solidFill>
                  <a:srgbClr val="00FF00"/>
                </a:solidFill>
                <a:ln>
                  <a:noFill/>
                </a:ln>
              </c:spPr>
              <c:txPr>
                <a:bodyPr/>
                <a:lstStyle/>
                <a:p>
                  <a:pPr>
                    <a:defRPr sz="2800"/>
                  </a:pPr>
                  <a:endParaRPr lang="en-US"/>
                </a:p>
              </c:txPr>
              <c:showLegendKey val="0"/>
              <c:showVal val="1"/>
              <c:showCatName val="0"/>
              <c:showSerName val="0"/>
              <c:showPercent val="0"/>
              <c:showBubbleSize val="0"/>
            </c:dLbl>
            <c:dLbl>
              <c:idx val="3"/>
              <c:spPr>
                <a:solidFill>
                  <a:srgbClr val="00FF00"/>
                </a:solidFill>
                <a:ln>
                  <a:noFill/>
                </a:ln>
              </c:spPr>
              <c:txPr>
                <a:bodyPr/>
                <a:lstStyle/>
                <a:p>
                  <a:pPr>
                    <a:defRPr sz="2800"/>
                  </a:pPr>
                  <a:endParaRPr lang="en-US"/>
                </a:p>
              </c:txPr>
              <c:showLegendKey val="0"/>
              <c:showVal val="1"/>
              <c:showCatName val="0"/>
              <c:showSerName val="0"/>
              <c:showPercent val="0"/>
              <c:showBubbleSize val="0"/>
            </c:dLbl>
            <c:dLbl>
              <c:idx val="4"/>
              <c:spPr>
                <a:solidFill>
                  <a:srgbClr val="FFFF00"/>
                </a:solidFill>
                <a:ln>
                  <a:noFill/>
                </a:ln>
              </c:spPr>
              <c:txPr>
                <a:bodyPr/>
                <a:lstStyle/>
                <a:p>
                  <a:pPr>
                    <a:defRPr sz="2800"/>
                  </a:pPr>
                  <a:endParaRPr lang="en-US"/>
                </a:p>
              </c:txPr>
              <c:showLegendKey val="0"/>
              <c:showVal val="1"/>
              <c:showCatName val="0"/>
              <c:showSerName val="0"/>
              <c:showPercent val="0"/>
              <c:showBubbleSize val="0"/>
            </c:dLbl>
            <c:dLbl>
              <c:idx val="5"/>
              <c:spPr>
                <a:solidFill>
                  <a:srgbClr val="FFFF00"/>
                </a:solidFill>
                <a:ln>
                  <a:noFill/>
                </a:ln>
              </c:spPr>
              <c:txPr>
                <a:bodyPr/>
                <a:lstStyle/>
                <a:p>
                  <a:pPr>
                    <a:defRPr sz="2800"/>
                  </a:pPr>
                  <a:endParaRPr lang="en-US"/>
                </a:p>
              </c:txPr>
              <c:showLegendKey val="0"/>
              <c:showVal val="1"/>
              <c:showCatName val="0"/>
              <c:showSerName val="0"/>
              <c:showPercent val="0"/>
              <c:showBubbleSize val="0"/>
            </c:dLbl>
            <c:dLbl>
              <c:idx val="7"/>
              <c:spPr>
                <a:solidFill>
                  <a:srgbClr val="FFFF00"/>
                </a:solidFill>
                <a:ln>
                  <a:noFill/>
                </a:ln>
              </c:spPr>
              <c:txPr>
                <a:bodyPr/>
                <a:lstStyle/>
                <a:p>
                  <a:pPr>
                    <a:defRPr sz="2800"/>
                  </a:pPr>
                  <a:endParaRPr lang="en-US"/>
                </a:p>
              </c:txPr>
              <c:showLegendKey val="0"/>
              <c:showVal val="1"/>
              <c:showCatName val="0"/>
              <c:showSerName val="0"/>
              <c:showPercent val="0"/>
              <c:showBubbleSize val="0"/>
            </c:dLbl>
            <c:dLbl>
              <c:idx val="11"/>
              <c:spPr>
                <a:solidFill>
                  <a:srgbClr val="00FF00"/>
                </a:solidFill>
                <a:ln>
                  <a:noFill/>
                </a:ln>
              </c:spPr>
              <c:txPr>
                <a:bodyPr/>
                <a:lstStyle/>
                <a:p>
                  <a:pPr>
                    <a:defRPr sz="2800"/>
                  </a:pPr>
                  <a:endParaRPr lang="en-US"/>
                </a:p>
              </c:txPr>
              <c:showLegendKey val="0"/>
              <c:showVal val="1"/>
              <c:showCatName val="0"/>
              <c:showSerName val="0"/>
              <c:showPercent val="0"/>
              <c:showBubbleSize val="0"/>
            </c:dLbl>
            <c:dLbl>
              <c:idx val="13"/>
              <c:spPr>
                <a:solidFill>
                  <a:srgbClr val="00FF00"/>
                </a:solidFill>
                <a:ln>
                  <a:noFill/>
                </a:ln>
              </c:spPr>
              <c:txPr>
                <a:bodyPr/>
                <a:lstStyle/>
                <a:p>
                  <a:pPr>
                    <a:defRPr sz="2800"/>
                  </a:pPr>
                  <a:endParaRPr lang="en-US"/>
                </a:p>
              </c:txPr>
              <c:showLegendKey val="0"/>
              <c:showVal val="1"/>
              <c:showCatName val="0"/>
              <c:showSerName val="0"/>
              <c:showPercent val="0"/>
              <c:showBubbleSize val="0"/>
            </c:dLbl>
            <c:dLbl>
              <c:idx val="14"/>
              <c:spPr>
                <a:solidFill>
                  <a:srgbClr val="FFFF00"/>
                </a:solidFill>
                <a:ln>
                  <a:noFill/>
                </a:ln>
              </c:spPr>
              <c:txPr>
                <a:bodyPr/>
                <a:lstStyle/>
                <a:p>
                  <a:pPr>
                    <a:defRPr sz="2800"/>
                  </a:pPr>
                  <a:endParaRPr lang="en-US"/>
                </a:p>
              </c:txPr>
              <c:showLegendKey val="0"/>
              <c:showVal val="1"/>
              <c:showCatName val="0"/>
              <c:showSerName val="0"/>
              <c:showPercent val="0"/>
              <c:showBubbleSize val="0"/>
            </c:dLbl>
            <c:dLbl>
              <c:idx val="15"/>
              <c:spPr>
                <a:solidFill>
                  <a:srgbClr val="00FF00"/>
                </a:solidFill>
                <a:ln>
                  <a:noFill/>
                </a:ln>
              </c:spPr>
              <c:txPr>
                <a:bodyPr/>
                <a:lstStyle/>
                <a:p>
                  <a:pPr>
                    <a:defRPr sz="2800"/>
                  </a:pPr>
                  <a:endParaRPr lang="en-US"/>
                </a:p>
              </c:txPr>
              <c:showLegendKey val="0"/>
              <c:showVal val="1"/>
              <c:showCatName val="0"/>
              <c:showSerName val="0"/>
              <c:showPercent val="0"/>
              <c:showBubbleSize val="0"/>
            </c:dLbl>
            <c:spPr>
              <a:solidFill>
                <a:srgbClr val="FF0000"/>
              </a:solidFill>
              <a:ln>
                <a:noFill/>
              </a:ln>
            </c:spPr>
            <c:txPr>
              <a:bodyPr/>
              <a:lstStyle/>
              <a:p>
                <a:pPr>
                  <a:defRPr sz="2800"/>
                </a:pPr>
                <a:endParaRPr lang="en-US"/>
              </a:p>
            </c:txPr>
            <c:showLegendKey val="0"/>
            <c:showVal val="1"/>
            <c:showCatName val="0"/>
            <c:showSerName val="0"/>
            <c:showPercent val="0"/>
            <c:showBubbleSize val="0"/>
            <c:showLeaderLines val="0"/>
          </c:dLbls>
          <c:cat>
            <c:strRef>
              <c:f>Sheet1!$A$2:$A$5</c:f>
              <c:strCache>
                <c:ptCount val="4"/>
                <c:pt idx="0">
                  <c:v>Goal 1 - Knowledge/Research/Discovery</c:v>
                </c:pt>
                <c:pt idx="1">
                  <c:v>Goal 2 - Education/Workforce Development</c:v>
                </c:pt>
                <c:pt idx="2">
                  <c:v>Goal 3 - Partnerships</c:v>
                </c:pt>
                <c:pt idx="3">
                  <c:v>Goal 4 - Institutional Capacity</c:v>
                </c:pt>
              </c:strCache>
            </c:strRef>
          </c:cat>
          <c:val>
            <c:numRef>
              <c:f>Sheet1!$B$2:$B$5</c:f>
              <c:numCache>
                <c:formatCode>0.00</c:formatCode>
                <c:ptCount val="4"/>
                <c:pt idx="0">
                  <c:v>2.8</c:v>
                </c:pt>
                <c:pt idx="1">
                  <c:v>2.9</c:v>
                </c:pt>
                <c:pt idx="2">
                  <c:v>2.7</c:v>
                </c:pt>
                <c:pt idx="3">
                  <c:v>2.7</c:v>
                </c:pt>
              </c:numCache>
            </c:numRef>
          </c:val>
        </c:ser>
        <c:ser>
          <c:idx val="1"/>
          <c:order val="1"/>
          <c:tx>
            <c:strRef>
              <c:f>Sheet1!$C$1</c:f>
              <c:strCache>
                <c:ptCount val="1"/>
                <c:pt idx="0">
                  <c:v>Post</c:v>
                </c:pt>
              </c:strCache>
            </c:strRef>
          </c:tx>
          <c:spPr>
            <a:solidFill>
              <a:srgbClr val="800000"/>
            </a:solidFill>
          </c:spPr>
          <c:invertIfNegative val="0"/>
          <c:dLbls>
            <c:dLbl>
              <c:idx val="0"/>
              <c:layout/>
              <c:tx>
                <c:rich>
                  <a:bodyPr/>
                  <a:lstStyle/>
                  <a:p>
                    <a:pPr>
                      <a:defRPr sz="2800"/>
                    </a:pPr>
                    <a:r>
                      <a:rPr lang="en-US" sz="2800"/>
                      <a:t>3.60*</a:t>
                    </a:r>
                    <a:endParaRPr lang="en-US"/>
                  </a:p>
                </c:rich>
              </c:tx>
              <c:spPr>
                <a:solidFill>
                  <a:srgbClr val="00FFFF"/>
                </a:solidFill>
              </c:spPr>
              <c:showLegendKey val="0"/>
              <c:showVal val="1"/>
              <c:showCatName val="0"/>
              <c:showSerName val="0"/>
              <c:showPercent val="0"/>
              <c:showBubbleSize val="0"/>
            </c:dLbl>
            <c:dLbl>
              <c:idx val="1"/>
              <c:layout/>
              <c:tx>
                <c:rich>
                  <a:bodyPr/>
                  <a:lstStyle/>
                  <a:p>
                    <a:pPr>
                      <a:defRPr sz="2800"/>
                    </a:pPr>
                    <a:r>
                      <a:rPr lang="en-US" sz="2800"/>
                      <a:t>3.70*</a:t>
                    </a:r>
                    <a:endParaRPr lang="en-US"/>
                  </a:p>
                </c:rich>
              </c:tx>
              <c:spPr>
                <a:solidFill>
                  <a:srgbClr val="00FFFF"/>
                </a:solidFill>
              </c:spPr>
              <c:showLegendKey val="0"/>
              <c:showVal val="1"/>
              <c:showCatName val="0"/>
              <c:showSerName val="0"/>
              <c:showPercent val="0"/>
              <c:showBubbleSize val="0"/>
            </c:dLbl>
            <c:dLbl>
              <c:idx val="2"/>
              <c:layout/>
              <c:tx>
                <c:rich>
                  <a:bodyPr/>
                  <a:lstStyle/>
                  <a:p>
                    <a:pPr>
                      <a:defRPr sz="2800"/>
                    </a:pPr>
                    <a:r>
                      <a:rPr lang="en-US" sz="2800"/>
                      <a:t>3.20*</a:t>
                    </a:r>
                    <a:endParaRPr lang="en-US"/>
                  </a:p>
                </c:rich>
              </c:tx>
              <c:spPr>
                <a:solidFill>
                  <a:srgbClr val="00FF00"/>
                </a:solidFill>
              </c:spPr>
              <c:showLegendKey val="0"/>
              <c:showVal val="1"/>
              <c:showCatName val="0"/>
              <c:showSerName val="0"/>
              <c:showPercent val="0"/>
              <c:showBubbleSize val="0"/>
            </c:dLbl>
            <c:dLbl>
              <c:idx val="3"/>
              <c:layout/>
              <c:tx>
                <c:rich>
                  <a:bodyPr/>
                  <a:lstStyle/>
                  <a:p>
                    <a:pPr>
                      <a:defRPr sz="2800"/>
                    </a:pPr>
                    <a:r>
                      <a:rPr lang="en-US" sz="2800"/>
                      <a:t>3.10*</a:t>
                    </a:r>
                    <a:endParaRPr lang="en-US"/>
                  </a:p>
                </c:rich>
              </c:tx>
              <c:spPr>
                <a:solidFill>
                  <a:srgbClr val="00FF00"/>
                </a:solidFill>
              </c:spPr>
              <c:showLegendKey val="0"/>
              <c:showVal val="1"/>
              <c:showCatName val="0"/>
              <c:showSerName val="0"/>
              <c:showPercent val="0"/>
              <c:showBubbleSize val="0"/>
            </c:dLbl>
            <c:dLbl>
              <c:idx val="4"/>
              <c:tx>
                <c:rich>
                  <a:bodyPr/>
                  <a:lstStyle/>
                  <a:p>
                    <a:r>
                      <a:rPr lang="en-US" sz="2800"/>
                      <a:t>4.50*</a:t>
                    </a:r>
                    <a:endParaRPr lang="en-US"/>
                  </a:p>
                </c:rich>
              </c:tx>
              <c:showLegendKey val="0"/>
              <c:showVal val="1"/>
              <c:showCatName val="0"/>
              <c:showSerName val="0"/>
              <c:showPercent val="0"/>
              <c:showBubbleSize val="0"/>
            </c:dLbl>
            <c:dLbl>
              <c:idx val="9"/>
              <c:spPr>
                <a:solidFill>
                  <a:srgbClr val="00FF00"/>
                </a:solidFill>
              </c:spPr>
              <c:txPr>
                <a:bodyPr/>
                <a:lstStyle/>
                <a:p>
                  <a:pPr>
                    <a:defRPr sz="2800"/>
                  </a:pPr>
                  <a:endParaRPr lang="en-US"/>
                </a:p>
              </c:txPr>
              <c:showLegendKey val="0"/>
              <c:showVal val="1"/>
              <c:showCatName val="0"/>
              <c:showSerName val="0"/>
              <c:showPercent val="0"/>
              <c:showBubbleSize val="0"/>
            </c:dLbl>
            <c:dLbl>
              <c:idx val="10"/>
              <c:spPr>
                <a:solidFill>
                  <a:srgbClr val="00FFFF"/>
                </a:solidFill>
              </c:spPr>
              <c:txPr>
                <a:bodyPr/>
                <a:lstStyle/>
                <a:p>
                  <a:pPr>
                    <a:defRPr sz="2800"/>
                  </a:pPr>
                  <a:endParaRPr lang="en-US"/>
                </a:p>
              </c:txPr>
              <c:showLegendKey val="0"/>
              <c:showVal val="1"/>
              <c:showCatName val="0"/>
              <c:showSerName val="0"/>
              <c:showPercent val="0"/>
              <c:showBubbleSize val="0"/>
            </c:dLbl>
            <c:dLbl>
              <c:idx val="12"/>
              <c:spPr>
                <a:solidFill>
                  <a:srgbClr val="00FFFF"/>
                </a:solidFill>
              </c:spPr>
              <c:txPr>
                <a:bodyPr/>
                <a:lstStyle/>
                <a:p>
                  <a:pPr>
                    <a:defRPr sz="2800"/>
                  </a:pPr>
                  <a:endParaRPr lang="en-US"/>
                </a:p>
              </c:txPr>
              <c:showLegendKey val="0"/>
              <c:showVal val="1"/>
              <c:showCatName val="0"/>
              <c:showSerName val="0"/>
              <c:showPercent val="0"/>
              <c:showBubbleSize val="0"/>
            </c:dLbl>
            <c:dLbl>
              <c:idx val="14"/>
              <c:spPr>
                <a:solidFill>
                  <a:srgbClr val="00FFFF"/>
                </a:solidFill>
              </c:spPr>
              <c:txPr>
                <a:bodyPr/>
                <a:lstStyle/>
                <a:p>
                  <a:pPr>
                    <a:defRPr sz="2800"/>
                  </a:pPr>
                  <a:endParaRPr lang="en-US"/>
                </a:p>
              </c:txPr>
              <c:showLegendKey val="0"/>
              <c:showVal val="1"/>
              <c:showCatName val="0"/>
              <c:showSerName val="0"/>
              <c:showPercent val="0"/>
              <c:showBubbleSize val="0"/>
            </c:dLbl>
            <c:spPr>
              <a:noFill/>
            </c:spPr>
            <c:txPr>
              <a:bodyPr/>
              <a:lstStyle/>
              <a:p>
                <a:pPr>
                  <a:defRPr sz="2800"/>
                </a:pPr>
                <a:endParaRPr lang="en-US"/>
              </a:p>
            </c:txPr>
            <c:showLegendKey val="0"/>
            <c:showVal val="1"/>
            <c:showCatName val="0"/>
            <c:showSerName val="0"/>
            <c:showPercent val="0"/>
            <c:showBubbleSize val="0"/>
            <c:showLeaderLines val="0"/>
          </c:dLbls>
          <c:cat>
            <c:strRef>
              <c:f>Sheet1!$A$2:$A$5</c:f>
              <c:strCache>
                <c:ptCount val="4"/>
                <c:pt idx="0">
                  <c:v>Goal 1 - Knowledge/Research/Discovery</c:v>
                </c:pt>
                <c:pt idx="1">
                  <c:v>Goal 2 - Education/Workforce Development</c:v>
                </c:pt>
                <c:pt idx="2">
                  <c:v>Goal 3 - Partnerships</c:v>
                </c:pt>
                <c:pt idx="3">
                  <c:v>Goal 4 - Institutional Capacity</c:v>
                </c:pt>
              </c:strCache>
            </c:strRef>
          </c:cat>
          <c:val>
            <c:numRef>
              <c:f>Sheet1!$C$2:$C$5</c:f>
              <c:numCache>
                <c:formatCode>0.00</c:formatCode>
                <c:ptCount val="4"/>
                <c:pt idx="0">
                  <c:v>3.6</c:v>
                </c:pt>
                <c:pt idx="1">
                  <c:v>3.7</c:v>
                </c:pt>
                <c:pt idx="2">
                  <c:v>3.2</c:v>
                </c:pt>
                <c:pt idx="3">
                  <c:v>3.1</c:v>
                </c:pt>
              </c:numCache>
            </c:numRef>
          </c:val>
        </c:ser>
        <c:dLbls>
          <c:showLegendKey val="0"/>
          <c:showVal val="1"/>
          <c:showCatName val="0"/>
          <c:showSerName val="0"/>
          <c:showPercent val="0"/>
          <c:showBubbleSize val="0"/>
        </c:dLbls>
        <c:gapWidth val="86"/>
        <c:overlap val="-25"/>
        <c:axId val="110222336"/>
        <c:axId val="110265088"/>
      </c:barChart>
      <c:catAx>
        <c:axId val="110222336"/>
        <c:scaling>
          <c:orientation val="maxMin"/>
        </c:scaling>
        <c:delete val="0"/>
        <c:axPos val="l"/>
        <c:majorTickMark val="none"/>
        <c:minorTickMark val="none"/>
        <c:tickLblPos val="nextTo"/>
        <c:txPr>
          <a:bodyPr/>
          <a:lstStyle/>
          <a:p>
            <a:pPr>
              <a:defRPr sz="2400"/>
            </a:pPr>
            <a:endParaRPr lang="en-US"/>
          </a:p>
        </c:txPr>
        <c:crossAx val="110265088"/>
        <c:crosses val="autoZero"/>
        <c:auto val="1"/>
        <c:lblAlgn val="ctr"/>
        <c:lblOffset val="100"/>
        <c:noMultiLvlLbl val="0"/>
      </c:catAx>
      <c:valAx>
        <c:axId val="110265088"/>
        <c:scaling>
          <c:orientation val="minMax"/>
          <c:max val="5"/>
          <c:min val="1"/>
        </c:scaling>
        <c:delete val="0"/>
        <c:axPos val="b"/>
        <c:majorGridlines/>
        <c:numFmt formatCode="0" sourceLinked="0"/>
        <c:majorTickMark val="out"/>
        <c:minorTickMark val="none"/>
        <c:tickLblPos val="nextTo"/>
        <c:crossAx val="110222336"/>
        <c:crosses val="max"/>
        <c:crossBetween val="between"/>
        <c:majorUnit val="1"/>
      </c:valAx>
    </c:plotArea>
    <c:legend>
      <c:legendPos val="l"/>
      <c:layout>
        <c:manualLayout>
          <c:xMode val="edge"/>
          <c:yMode val="edge"/>
          <c:x val="0.88905510587519654"/>
          <c:y val="0.76513618845000564"/>
          <c:w val="0.10165245171402676"/>
          <c:h val="0.18638274953279368"/>
        </c:manualLayout>
      </c:layout>
      <c:overlay val="0"/>
      <c:txPr>
        <a:bodyPr/>
        <a:lstStyle/>
        <a:p>
          <a:pPr>
            <a:defRPr sz="2400"/>
          </a:pPr>
          <a:endParaRPr lang="en-US"/>
        </a:p>
      </c:txPr>
    </c:legend>
    <c:plotVisOnly val="1"/>
    <c:dispBlanksAs val="gap"/>
    <c:showDLblsOverMax val="0"/>
  </c:chart>
  <c:spPr>
    <a:solidFill>
      <a:sysClr val="window" lastClr="FFFFFF"/>
    </a:solid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0.02692</cdr:x>
      <cdr:y>0.91796</cdr:y>
    </cdr:from>
    <cdr:to>
      <cdr:x>0.25725</cdr:x>
      <cdr:y>1</cdr:y>
    </cdr:to>
    <cdr:sp macro="" textlink="">
      <cdr:nvSpPr>
        <cdr:cNvPr id="2" name="Text Box 1"/>
        <cdr:cNvSpPr txBox="1"/>
      </cdr:nvSpPr>
      <cdr:spPr>
        <a:xfrm xmlns:a="http://schemas.openxmlformats.org/drawingml/2006/main">
          <a:off x="171450" y="2667000"/>
          <a:ext cx="14668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0.02692</cdr:x>
      <cdr:y>0.90483</cdr:y>
    </cdr:from>
    <cdr:to>
      <cdr:x>0.27371</cdr:x>
      <cdr:y>1</cdr:y>
    </cdr:to>
    <cdr:sp macro="" textlink="">
      <cdr:nvSpPr>
        <cdr:cNvPr id="3" name="Text Box 2"/>
        <cdr:cNvSpPr txBox="1"/>
      </cdr:nvSpPr>
      <cdr:spPr>
        <a:xfrm xmlns:a="http://schemas.openxmlformats.org/drawingml/2006/main">
          <a:off x="171450" y="2628900"/>
          <a:ext cx="15716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0.02692</cdr:x>
      <cdr:y>0.92593</cdr:y>
    </cdr:from>
    <cdr:to>
      <cdr:x>0.35294</cdr:x>
      <cdr:y>1</cdr:y>
    </cdr:to>
    <cdr:sp macro="" textlink="">
      <cdr:nvSpPr>
        <cdr:cNvPr id="5" name="Text Box 4"/>
        <cdr:cNvSpPr txBox="1"/>
      </cdr:nvSpPr>
      <cdr:spPr>
        <a:xfrm xmlns:a="http://schemas.openxmlformats.org/drawingml/2006/main">
          <a:off x="244104" y="5715000"/>
          <a:ext cx="295629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*Statistically  significant</a:t>
          </a:r>
          <a:endParaRPr lang="en-US"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11CB0-0963-448D-B9B1-DCC2996AFD1E}" type="datetimeFigureOut">
              <a:rPr lang="en-US" smtClean="0"/>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06C55-FEFE-473C-88D8-015E8705D836}" type="slidenum">
              <a:rPr lang="en-US" smtClean="0"/>
              <a:pPr/>
              <a:t>‹#›</a:t>
            </a:fld>
            <a:endParaRPr lang="en-US"/>
          </a:p>
        </p:txBody>
      </p:sp>
    </p:spTree>
    <p:extLst>
      <p:ext uri="{BB962C8B-B14F-4D97-AF65-F5344CB8AC3E}">
        <p14:creationId xmlns:p14="http://schemas.microsoft.com/office/powerpoint/2010/main" val="91033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 between a researcher and evaluator.</a:t>
            </a:r>
            <a:r>
              <a:rPr lang="en-US" baseline="0" dirty="0" smtClean="0"/>
              <a:t>  </a:t>
            </a:r>
          </a:p>
          <a:p>
            <a:r>
              <a:rPr lang="en-US" baseline="0" dirty="0" smtClean="0"/>
              <a:t>Spend time pondering strengths and weaknesses of programs – Formative evaluation</a:t>
            </a:r>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2789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Attendees’ suggestions for improvement</a:t>
            </a:r>
            <a:endParaRPr lang="en-US" dirty="0" smtClean="0"/>
          </a:p>
          <a:p>
            <a:r>
              <a:rPr lang="en-US" dirty="0" smtClean="0"/>
              <a:t>Attendees provided suggestions to improve the logistical aspects of this meeting, including distributing handouts with a description of the PIRE program, providing opportunities for Q&amp;A, having more time for collaboration, improving technology, and increasing the level of organization.</a:t>
            </a:r>
          </a:p>
          <a:p>
            <a:r>
              <a:rPr lang="en-US" u="sng" dirty="0" smtClean="0"/>
              <a:t>Workshop materials and activities</a:t>
            </a:r>
          </a:p>
          <a:p>
            <a:pPr lvl="0"/>
            <a:r>
              <a:rPr lang="en-US" i="1" dirty="0" smtClean="0"/>
              <a:t>Perhaps include in the agenda the more specific titles for each presenter's talk.  Provide a hard copy description of the PIRE program and this project as a whole, with the investigator names we saw in </a:t>
            </a:r>
            <a:r>
              <a:rPr lang="en-US" i="1" dirty="0" err="1" smtClean="0"/>
              <a:t>powerpoint</a:t>
            </a:r>
            <a:r>
              <a:rPr lang="en-US" i="1" dirty="0" smtClean="0"/>
              <a:t> but did not have in a handy form.  Electronic is good for trees, but some things are good on paper...</a:t>
            </a:r>
            <a:endParaRPr lang="en-US" dirty="0" smtClean="0"/>
          </a:p>
          <a:p>
            <a:pPr lvl="0"/>
            <a:r>
              <a:rPr lang="en-US" i="1" dirty="0" smtClean="0"/>
              <a:t>It's a shame that the panel discussion was cut short and that there was no opportunity for Q&amp;A. As the CASQA meeting was labeled a "workshop" -- it would have been great to have a more time for discussion, collaboration and setting next steps.</a:t>
            </a:r>
            <a:endParaRPr lang="en-US" dirty="0" smtClean="0"/>
          </a:p>
          <a:p>
            <a:r>
              <a:rPr lang="en-US" u="sng" dirty="0" smtClean="0"/>
              <a:t>Meeting organization and technical difficulties </a:t>
            </a:r>
          </a:p>
          <a:p>
            <a:pPr lvl="0"/>
            <a:r>
              <a:rPr lang="en-US" i="1" dirty="0" smtClean="0"/>
              <a:t>The presentations seemed to be very disorganized and the logistics of the presentations were terrible.</a:t>
            </a:r>
            <a:endParaRPr lang="en-US" dirty="0" smtClean="0"/>
          </a:p>
          <a:p>
            <a:pPr lvl="0"/>
            <a:r>
              <a:rPr lang="en-US" i="1" dirty="0" smtClean="0"/>
              <a:t>Need to improve the sound if </a:t>
            </a:r>
            <a:r>
              <a:rPr lang="en-US" i="1" dirty="0" err="1" smtClean="0"/>
              <a:t>webconferencing</a:t>
            </a:r>
            <a:r>
              <a:rPr lang="en-US" i="1" dirty="0" smtClean="0"/>
              <a:t> and it is more useful to stay on the slides than switching back to presenters' faces.</a:t>
            </a:r>
            <a:endParaRPr lang="en-US" dirty="0" smtClean="0"/>
          </a:p>
          <a:p>
            <a:pPr lvl="0"/>
            <a:r>
              <a:rPr lang="en-US" i="1" dirty="0" smtClean="0"/>
              <a:t>Fixing the glitch with the phone line to the speakers that interrupted every 5 minutes.</a:t>
            </a:r>
          </a:p>
          <a:p>
            <a:r>
              <a:rPr lang="en-US" u="sng" dirty="0" smtClean="0"/>
              <a:t>New workshops and discussions</a:t>
            </a:r>
          </a:p>
          <a:p>
            <a:pPr lvl="0"/>
            <a:r>
              <a:rPr lang="en-US" i="1" dirty="0" smtClean="0"/>
              <a:t>Would love for a practical workshop to be hosted in the future, perhaps about hands-on problem solving on specific projects,  an example of this model is the US Studies Centre (Univ. of Sydney) carbon reduction project which brought mayors of 6 mayors from New South Wales to American cities this past summer ("Mayors' institute" model)</a:t>
            </a:r>
            <a:endParaRPr lang="en-US" dirty="0" smtClean="0"/>
          </a:p>
          <a:p>
            <a:pPr lvl="0"/>
            <a:r>
              <a:rPr lang="en-US" i="1" dirty="0" smtClean="0"/>
              <a:t>Would love future discussion about planning for retrofits of... {portion of text cut off} ...instead of new development regulations.</a:t>
            </a:r>
            <a:endParaRPr lang="en-US" dirty="0" smtClean="0"/>
          </a:p>
          <a:p>
            <a:r>
              <a:rPr lang="en-US" u="sng" dirty="0" smtClean="0"/>
              <a:t>Focus more on outcomes</a:t>
            </a:r>
          </a:p>
          <a:p>
            <a:pPr lvl="0"/>
            <a:r>
              <a:rPr lang="en-US" i="1" dirty="0" smtClean="0"/>
              <a:t>More of a focus on actual implementation outcomes rather than academic study would be of more interest for municipal practitioners.  Options rather than infiltration is also important since many areas cannot infiltrate.</a:t>
            </a:r>
            <a:endParaRPr lang="en-US" dirty="0" smtClean="0"/>
          </a:p>
          <a:p>
            <a:pPr lvl="0"/>
            <a:r>
              <a:rPr lang="en-US" i="1" dirty="0" smtClean="0"/>
              <a:t>P.S. It's always better, in my opinion, to focus time in presentations on outcome/conclusions more than process.</a:t>
            </a:r>
            <a:endParaRPr lang="en-US" dirty="0" smtClean="0"/>
          </a:p>
          <a:p>
            <a:r>
              <a:rPr lang="en-US" u="sng" dirty="0" smtClean="0"/>
              <a:t>Collaboration opportunities</a:t>
            </a:r>
          </a:p>
          <a:p>
            <a:pPr lvl="0"/>
            <a:r>
              <a:rPr lang="en-US" i="1" dirty="0" smtClean="0"/>
              <a:t>I think the workshop was an excellent first step in collaboration with Australia integrated water resource management.  I think this should be used as an impetus to more collaboration on IRUM and </a:t>
            </a:r>
            <a:r>
              <a:rPr lang="en-US" i="1" dirty="0" err="1" smtClean="0"/>
              <a:t>stormwater</a:t>
            </a:r>
            <a:r>
              <a:rPr lang="en-US" i="1" dirty="0" smtClean="0"/>
              <a:t> between Australia and California.</a:t>
            </a:r>
            <a:endParaRPr lang="en-US" dirty="0" smtClean="0"/>
          </a:p>
          <a:p>
            <a:pPr lvl="0"/>
            <a:r>
              <a:rPr lang="en-US" i="1" dirty="0" smtClean="0"/>
              <a:t>Might be good to not only look backward to present information on what has happened, to the future to open up collaborative efforts toward future efforts.</a:t>
            </a:r>
            <a:endParaRPr lang="en-US" dirty="0" smtClean="0"/>
          </a:p>
          <a:p>
            <a:pPr lvl="0"/>
            <a:r>
              <a:rPr lang="en-US" i="1" dirty="0" smtClean="0"/>
              <a:t>Utilizing information and projects from other countries, with similar climate and challenges as So. Cal., is important when trying to accomplish the same goal and realize other opportunities and knowledge currently being utilized.</a:t>
            </a:r>
            <a:endParaRPr lang="en-US" dirty="0" smtClean="0"/>
          </a:p>
          <a:p>
            <a:pPr lvl="0"/>
            <a:r>
              <a:rPr lang="en-US" i="1" dirty="0" smtClean="0"/>
              <a:t>Economic and social aspects of the project seem to be ones that cut the most new ground.  Thanks to Australian participants (and in person presenters).</a:t>
            </a:r>
            <a:endParaRPr lang="en-US" dirty="0" smtClean="0"/>
          </a:p>
          <a:p>
            <a:pPr lvl="0"/>
            <a:r>
              <a:rPr lang="en-US" i="1" dirty="0" smtClean="0"/>
              <a:t>Closing with Dr. Feldman's context-setting (convergence/divergence between SoCal and Australia) was excellent!  Fascinating observations.</a:t>
            </a:r>
            <a:endParaRPr lang="en-US" dirty="0" smtClean="0"/>
          </a:p>
          <a:p>
            <a:r>
              <a:rPr lang="en-US" u="sng" dirty="0" smtClean="0"/>
              <a:t>Need for funding</a:t>
            </a:r>
          </a:p>
          <a:p>
            <a:pPr lvl="0"/>
            <a:r>
              <a:rPr lang="en-US" i="1" dirty="0" smtClean="0"/>
              <a:t>Water reuse has no real success without funding and funding may be provided by getting buy in from end users.  This can be accomplished by providing a way to rebate for the effort they produce.</a:t>
            </a:r>
            <a:endParaRPr lang="en-US" dirty="0" smtClean="0"/>
          </a:p>
          <a:p>
            <a:r>
              <a:rPr lang="en-US" u="sng" dirty="0" smtClean="0"/>
              <a:t>Other</a:t>
            </a:r>
          </a:p>
          <a:p>
            <a:pPr lvl="0"/>
            <a:r>
              <a:rPr lang="en-US" i="1" dirty="0" smtClean="0"/>
              <a:t>Workshop format was good.  CASQA has brought in external speakers for webcast before, and has done well with the format.  Keep up the good format and work.  The context did not work.  Only one speaker discovered anything of value, and that was Bruce P.  The others were just talking heads or impractical researchers.</a:t>
            </a:r>
            <a:endParaRPr lang="en-US" dirty="0" smtClean="0"/>
          </a:p>
          <a:p>
            <a:pPr lvl="0"/>
            <a:r>
              <a:rPr lang="en-US" i="1" dirty="0" smtClean="0"/>
              <a:t>Time management.</a:t>
            </a:r>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13</a:t>
            </a:fld>
            <a:endParaRPr lang="en-US"/>
          </a:p>
        </p:txBody>
      </p:sp>
    </p:spTree>
    <p:extLst>
      <p:ext uri="{BB962C8B-B14F-4D97-AF65-F5344CB8AC3E}">
        <p14:creationId xmlns:p14="http://schemas.microsoft.com/office/powerpoint/2010/main" val="3010715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My knowledge and understanding of sustainable urban water systems (Goal 1 - Knowledge/Research/Discovery)</a:t>
            </a:r>
            <a:r>
              <a:rPr lang="en-US" dirty="0" smtClean="0"/>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My ability to accelerate education and training in the area of urban water sustainability, and diffuse knowledge about sustainability options to U.S. students, professionals, and practitioners (Goal 2 - Education/Workforce Development)</a:t>
            </a:r>
            <a:r>
              <a:rPr lang="en-US" dirty="0" smtClean="0"/>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My ability to establish new partnerships with other water researchers, organizations, and managers (Goal 3 - Partnerships)</a:t>
            </a:r>
            <a:r>
              <a:rPr lang="en-US" dirty="0" smtClean="0"/>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My ability to increase the capacity of my organization to lead research and educational programs (Goal 4 - Institutional Capacity)</a:t>
            </a:r>
            <a:r>
              <a:rPr lang="en-US" dirty="0" smtClean="0"/>
              <a:t> </a:t>
            </a:r>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14</a:t>
            </a:fld>
            <a:endParaRPr lang="en-US"/>
          </a:p>
        </p:txBody>
      </p:sp>
    </p:spTree>
    <p:extLst>
      <p:ext uri="{BB962C8B-B14F-4D97-AF65-F5344CB8AC3E}">
        <p14:creationId xmlns:p14="http://schemas.microsoft.com/office/powerpoint/2010/main" val="320250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Recommendations for program impacts</a:t>
            </a:r>
            <a:endParaRPr lang="en-US" sz="1600" dirty="0" smtClean="0"/>
          </a:p>
          <a:p>
            <a:pPr lvl="0"/>
            <a:r>
              <a:rPr lang="en-US" i="1" dirty="0" smtClean="0"/>
              <a:t>Consider ways to highlight how to utilize or implement presentation material in future meetings so that the meetings’ content connects to attendees’ studies, research, work, or instruction</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My ability to establish new partnerships with other water researchers, organizations, and managers (Goal 3 - Partnerships)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Some individuals and organizations are currently involved in exchanges of information and best practices on the subject of water management with goals that are complementary to the </a:t>
            </a:r>
            <a:r>
              <a:rPr lang="en-US" i="1" dirty="0" err="1" smtClean="0"/>
              <a:t>WaterPIRE</a:t>
            </a:r>
            <a:r>
              <a:rPr lang="en-US" i="1" dirty="0" smtClean="0"/>
              <a:t> project. Connect with these organizations to discuss possible opportunities for collaboration.</a:t>
            </a:r>
            <a:endParaRPr lang="en-US" dirty="0" smtClean="0"/>
          </a:p>
          <a:p>
            <a:pPr lvl="0"/>
            <a:r>
              <a:rPr lang="en-US" i="1" dirty="0" smtClean="0"/>
              <a:t>Provide additional training and experience in areas that were rated the lowest after participation in the CASQA meeting:</a:t>
            </a:r>
            <a:endParaRPr lang="en-US" i="0" dirty="0" smtClean="0"/>
          </a:p>
          <a:p>
            <a:pPr lvl="0"/>
            <a:endParaRPr lang="en-US" i="0" dirty="0" smtClean="0"/>
          </a:p>
          <a:p>
            <a:pPr lvl="0"/>
            <a:r>
              <a:rPr lang="en-US" i="1" dirty="0" smtClean="0"/>
              <a:t>My ability to increase the capacity of my organization to lead research and educational programs (Goal 4 - Institutional Capacity)</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15</a:t>
            </a:fld>
            <a:endParaRPr lang="en-US"/>
          </a:p>
        </p:txBody>
      </p:sp>
    </p:spTree>
    <p:extLst>
      <p:ext uri="{BB962C8B-B14F-4D97-AF65-F5344CB8AC3E}">
        <p14:creationId xmlns:p14="http://schemas.microsoft.com/office/powerpoint/2010/main" val="102730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aspect</a:t>
            </a:r>
            <a:r>
              <a:rPr lang="en-US" baseline="0" dirty="0" smtClean="0"/>
              <a:t> of evaluation.  </a:t>
            </a:r>
          </a:p>
          <a:p>
            <a:r>
              <a:rPr lang="en-US" baseline="0" dirty="0" smtClean="0"/>
              <a:t>Rules are equal to goals, Activity outputs, milestones</a:t>
            </a:r>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2494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males, 7 female</a:t>
            </a:r>
          </a:p>
          <a:p>
            <a:r>
              <a:rPr lang="en-US" dirty="0" smtClean="0"/>
              <a:t>5 Asian, 4 Caucasian, 3 Hispanic  -  so a quarter </a:t>
            </a:r>
            <a:r>
              <a:rPr lang="en-US" dirty="0" err="1" smtClean="0"/>
              <a:t>urm</a:t>
            </a:r>
            <a:r>
              <a:rPr lang="en-US" dirty="0" smtClean="0"/>
              <a:t>+</a:t>
            </a:r>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4</a:t>
            </a:fld>
            <a:endParaRPr lang="en-US"/>
          </a:p>
        </p:txBody>
      </p:sp>
    </p:spTree>
    <p:extLst>
      <p:ext uri="{BB962C8B-B14F-4D97-AF65-F5344CB8AC3E}">
        <p14:creationId xmlns:p14="http://schemas.microsoft.com/office/powerpoint/2010/main" val="79882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Advertising for this program (Interesting, clear explanations, sufficient distribution/notification time)</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Application process and pre-program information (clear communication, information, forms)</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Program management (focused, well-prepared, coordinated, sessions started/ended on time)</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Atmosphere (friendly, supportive, promoted teamwork)</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Leadership (fostered working relationships, encouraged involvement)</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Student involvement (presentations at appropriate level, collaboration, networking)</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Technology (availability/quality of equipment and internet)</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Accommodations (physical comforts, facilities, safety, location)</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Food (quality, dietary needs, preferences, freshness)</a:t>
            </a:r>
            <a:r>
              <a:rPr lang="en-US" dirty="0" smtClean="0"/>
              <a:t> </a:t>
            </a:r>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5</a:t>
            </a:fld>
            <a:endParaRPr lang="en-US"/>
          </a:p>
        </p:txBody>
      </p:sp>
    </p:spTree>
    <p:extLst>
      <p:ext uri="{BB962C8B-B14F-4D97-AF65-F5344CB8AC3E}">
        <p14:creationId xmlns:p14="http://schemas.microsoft.com/office/powerpoint/2010/main" val="79882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spcBef>
                <a:spcPts val="0"/>
              </a:spcBef>
              <a:spcAft>
                <a:spcPts val="0"/>
              </a:spcAft>
            </a:pPr>
            <a:r>
              <a:rPr lang="en-US" sz="1800" b="1" kern="1400" dirty="0" smtClean="0">
                <a:solidFill>
                  <a:srgbClr val="800000"/>
                </a:solidFill>
                <a:effectLst/>
                <a:latin typeface="+mn-lt"/>
                <a:ea typeface="Times New Roman"/>
              </a:rPr>
              <a:t>Additional topics suggested by students</a:t>
            </a:r>
            <a:endParaRPr lang="en-US" sz="1800" kern="1400" dirty="0" smtClean="0">
              <a:solidFill>
                <a:srgbClr val="000000"/>
              </a:solidFill>
              <a:effectLst/>
              <a:latin typeface="Times New Roman"/>
              <a:ea typeface="Times New Roman"/>
            </a:endParaRPr>
          </a:p>
          <a:p>
            <a:pPr marL="0" marR="0" indent="0">
              <a:spcBef>
                <a:spcPts val="0"/>
              </a:spcBef>
              <a:spcAft>
                <a:spcPts val="0"/>
              </a:spcAft>
            </a:pPr>
            <a:r>
              <a:rPr lang="en-US" sz="1800" kern="1400" dirty="0" smtClean="0">
                <a:solidFill>
                  <a:srgbClr val="000000"/>
                </a:solidFill>
                <a:effectLst/>
                <a:latin typeface="Times New Roman"/>
                <a:ea typeface="Times New Roman"/>
              </a:rPr>
              <a:t>Students noted other concepts or topics they would have liked to see covered during the UPP Down Under program.  Common themes include focusing on hypothesis development prior to data collection and knowing the differences between Australian and U.S. water conservation methods.  There were a variety of recommendations for learning about specific concepts, in addition to suggestions for bringing in industry professionals for talks and increasing the amount of group collaboration opportunities.</a:t>
            </a:r>
          </a:p>
          <a:p>
            <a:pPr marL="0" marR="0" indent="0">
              <a:spcBef>
                <a:spcPts val="0"/>
              </a:spcBef>
              <a:spcAft>
                <a:spcPts val="0"/>
              </a:spcAft>
            </a:pPr>
            <a:r>
              <a:rPr lang="en-US" sz="1200" u="sng" kern="1400" dirty="0" smtClean="0">
                <a:solidFill>
                  <a:srgbClr val="000000"/>
                </a:solidFill>
                <a:effectLst/>
                <a:latin typeface="Times New Roman"/>
                <a:ea typeface="Times New Roman"/>
              </a:rPr>
              <a:t>Hypothesis development prior to data collection</a:t>
            </a:r>
            <a:endParaRPr lang="en-US" sz="1800" kern="1400" dirty="0" smtClean="0">
              <a:solidFill>
                <a:srgbClr val="000000"/>
              </a:solidFill>
              <a:effectLst/>
              <a:latin typeface="Times New Roman"/>
              <a:ea typeface="Times New Roman"/>
            </a:endParaRPr>
          </a:p>
          <a:p>
            <a:pPr marL="342900" lvl="0" indent="-342900">
              <a:buFont typeface="Symbol"/>
              <a:buChar char=""/>
            </a:pPr>
            <a:r>
              <a:rPr lang="en-US" sz="1200" i="1" dirty="0" smtClean="0">
                <a:effectLst/>
              </a:rPr>
              <a:t>The most frustrating part was not having a hypothesis before we started data collection.  We collected a lot of data, but then we had no idea what we were supposed to be analyzing it for. In many cases we didn't have large enough datasets for analysis.  There should have been a large focus on our group projects prior to Australia so that we would have a better idea of what we were trying to find.  Just being told to come up with some statistics about the data was challenging and we need much more guidance about how we were supposed to do that.</a:t>
            </a:r>
            <a:endParaRPr lang="en-US" dirty="0" smtClean="0">
              <a:effectLst/>
            </a:endParaRPr>
          </a:p>
          <a:p>
            <a:pPr marL="342900" lvl="0" indent="-342900">
              <a:buFont typeface="Symbol"/>
              <a:buChar char=""/>
            </a:pPr>
            <a:r>
              <a:rPr lang="en-US" sz="1200" i="1" dirty="0" smtClean="0">
                <a:effectLst/>
              </a:rPr>
              <a:t>The hypothesis development should have occurred before we began sampling in the field.</a:t>
            </a:r>
            <a:endParaRPr lang="en-US" dirty="0" smtClean="0">
              <a:effectLst/>
            </a:endParaRPr>
          </a:p>
          <a:p>
            <a:pPr marL="0" marR="0" indent="0">
              <a:spcBef>
                <a:spcPts val="0"/>
              </a:spcBef>
              <a:spcAft>
                <a:spcPts val="0"/>
              </a:spcAft>
            </a:pPr>
            <a:r>
              <a:rPr lang="en-US" sz="1200" u="sng" kern="1400" dirty="0" smtClean="0">
                <a:solidFill>
                  <a:srgbClr val="000000"/>
                </a:solidFill>
                <a:effectLst/>
                <a:latin typeface="Times New Roman"/>
                <a:ea typeface="Times New Roman"/>
              </a:rPr>
              <a:t>Comparisons of Australian/US methods of water conservation</a:t>
            </a:r>
            <a:endParaRPr lang="en-US" sz="1800" kern="1400" dirty="0" smtClean="0">
              <a:solidFill>
                <a:srgbClr val="000000"/>
              </a:solidFill>
              <a:effectLst/>
              <a:latin typeface="Times New Roman"/>
              <a:ea typeface="Times New Roman"/>
            </a:endParaRPr>
          </a:p>
          <a:p>
            <a:pPr marL="342900" lvl="0" indent="-342900">
              <a:buFont typeface="Symbol"/>
              <a:buChar char=""/>
            </a:pPr>
            <a:r>
              <a:rPr lang="en-US" sz="1200" i="1" dirty="0" smtClean="0">
                <a:effectLst/>
              </a:rPr>
              <a:t>Another thing I noticed was that while in Australia we emphasized recycled water use and its public acceptance but did not address it when back in the US.</a:t>
            </a:r>
            <a:endParaRPr lang="en-US" dirty="0" smtClean="0">
              <a:effectLst/>
            </a:endParaRPr>
          </a:p>
          <a:p>
            <a:pPr marL="342900" lvl="0" indent="-342900">
              <a:buFont typeface="Symbol"/>
              <a:buChar char=""/>
            </a:pPr>
            <a:r>
              <a:rPr lang="en-US" sz="1200" i="1" dirty="0" smtClean="0">
                <a:effectLst/>
              </a:rPr>
              <a:t>Some Australian household examples of water conservation. Some comparisons to the U.S methods of conservation.</a:t>
            </a:r>
            <a:endParaRPr lang="en-US" dirty="0" smtClean="0">
              <a:effectLst/>
            </a:endParaRPr>
          </a:p>
          <a:p>
            <a:pPr marL="0" marR="0" indent="0">
              <a:spcBef>
                <a:spcPts val="0"/>
              </a:spcBef>
              <a:spcAft>
                <a:spcPts val="0"/>
              </a:spcAft>
            </a:pPr>
            <a:r>
              <a:rPr lang="en-US" sz="1200" u="sng" kern="1400" dirty="0" smtClean="0">
                <a:solidFill>
                  <a:srgbClr val="000000"/>
                </a:solidFill>
                <a:effectLst/>
                <a:latin typeface="Times New Roman"/>
                <a:ea typeface="Times New Roman"/>
              </a:rPr>
              <a:t>Specific content knowledge</a:t>
            </a:r>
            <a:endParaRPr lang="en-US" sz="1800" kern="1400" dirty="0" smtClean="0">
              <a:solidFill>
                <a:srgbClr val="000000"/>
              </a:solidFill>
              <a:effectLst/>
              <a:latin typeface="Times New Roman"/>
              <a:ea typeface="Times New Roman"/>
            </a:endParaRPr>
          </a:p>
          <a:p>
            <a:pPr marL="342900" lvl="0" indent="-342900">
              <a:buFont typeface="Symbol"/>
              <a:buChar char=""/>
            </a:pPr>
            <a:r>
              <a:rPr lang="en-US" sz="1200" i="1" dirty="0" smtClean="0">
                <a:effectLst/>
              </a:rPr>
              <a:t>I would have liked to learn more about potable reuse, but that may just be a personal preference.</a:t>
            </a:r>
            <a:endParaRPr lang="en-US" dirty="0" smtClean="0">
              <a:effectLst/>
            </a:endParaRPr>
          </a:p>
          <a:p>
            <a:pPr marL="342900" lvl="0" indent="-342900">
              <a:buFont typeface="Symbol"/>
              <a:buChar char=""/>
            </a:pPr>
            <a:r>
              <a:rPr lang="en-US" sz="1200" i="1" dirty="0" smtClean="0">
                <a:effectLst/>
              </a:rPr>
              <a:t>I would like to have seen some more water chemistry related concepts.</a:t>
            </a:r>
            <a:endParaRPr lang="en-US" dirty="0" smtClean="0">
              <a:effectLst/>
            </a:endParaRPr>
          </a:p>
          <a:p>
            <a:pPr marL="342900" lvl="0" indent="-342900">
              <a:buFont typeface="Symbol"/>
              <a:buChar char=""/>
            </a:pPr>
            <a:r>
              <a:rPr lang="en-US" sz="1200" i="1" dirty="0" smtClean="0">
                <a:effectLst/>
              </a:rPr>
              <a:t>More ecology.</a:t>
            </a:r>
            <a:endParaRPr lang="en-US" dirty="0" smtClean="0">
              <a:effectLst/>
            </a:endParaRPr>
          </a:p>
          <a:p>
            <a:pPr marL="0" marR="0" indent="0">
              <a:spcBef>
                <a:spcPts val="0"/>
              </a:spcBef>
              <a:spcAft>
                <a:spcPts val="0"/>
              </a:spcAft>
            </a:pPr>
            <a:r>
              <a:rPr lang="en-US" sz="1200" u="sng" kern="1400" dirty="0" smtClean="0">
                <a:solidFill>
                  <a:srgbClr val="000000"/>
                </a:solidFill>
                <a:effectLst/>
                <a:latin typeface="Times New Roman"/>
                <a:ea typeface="Times New Roman"/>
              </a:rPr>
              <a:t>Other</a:t>
            </a:r>
            <a:endParaRPr lang="en-US" sz="1800" kern="1400" dirty="0" smtClean="0">
              <a:solidFill>
                <a:srgbClr val="000000"/>
              </a:solidFill>
              <a:effectLst/>
              <a:latin typeface="Times New Roman"/>
              <a:ea typeface="Times New Roman"/>
            </a:endParaRPr>
          </a:p>
          <a:p>
            <a:pPr marL="342900" lvl="0" indent="-342900">
              <a:buFont typeface="Symbol"/>
              <a:buChar char=""/>
            </a:pPr>
            <a:r>
              <a:rPr lang="en-US" sz="1200" i="1" dirty="0" smtClean="0">
                <a:effectLst/>
              </a:rPr>
              <a:t>I think it would be interesting to get industry involved in this project directly. I currently work for an environmental consulting company that has implemented constructed wetland projects like the ones we saw in Australia. To have some of those companies come in and talk to the students would be useful to show them how these systems are applied in our own backyard.</a:t>
            </a:r>
            <a:endParaRPr lang="en-US" dirty="0" smtClean="0">
              <a:effectLst/>
            </a:endParaRPr>
          </a:p>
          <a:p>
            <a:pPr marL="342900" lvl="0" indent="-342900">
              <a:buFont typeface="Symbol"/>
              <a:buChar char=""/>
            </a:pPr>
            <a:r>
              <a:rPr lang="en-US" sz="1200" i="1" dirty="0" smtClean="0">
                <a:effectLst/>
              </a:rPr>
              <a:t>If anything less broad and more group collaboration time as early as possible.   I would have also liked to have been able to participate in more lab work especially back in the US.  </a:t>
            </a:r>
            <a:endParaRPr lang="en-US" dirty="0" smtClean="0">
              <a:effectLst/>
            </a:endParaRPr>
          </a:p>
          <a:p>
            <a:r>
              <a:rPr lang="en-US" sz="1200" b="1" kern="1200" dirty="0" smtClean="0">
                <a:solidFill>
                  <a:schemeClr val="tx1"/>
                </a:solidFill>
                <a:effectLst/>
                <a:latin typeface="+mn-lt"/>
                <a:ea typeface="+mn-ea"/>
                <a:cs typeface="+mn-cs"/>
              </a:rPr>
              <a:t>Students’ suggestions for improvement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provided suggestions to improve this UPP Down Under program next year.  Two common themes were increased preparation for field work days and increased organization.</a:t>
            </a:r>
          </a:p>
          <a:p>
            <a:r>
              <a:rPr lang="en-US" sz="1200" u="sng" kern="1200" dirty="0" smtClean="0">
                <a:solidFill>
                  <a:schemeClr val="tx1"/>
                </a:solidFill>
                <a:effectLst/>
                <a:latin typeface="+mn-lt"/>
                <a:ea typeface="+mn-ea"/>
                <a:cs typeface="+mn-cs"/>
              </a:rPr>
              <a:t>Preparation for field work days</a:t>
            </a:r>
            <a:endParaRPr lang="en-US" sz="1200" kern="1200" dirty="0" smtClean="0">
              <a:solidFill>
                <a:schemeClr val="tx1"/>
              </a:solidFill>
              <a:effectLst/>
              <a:latin typeface="+mn-lt"/>
              <a:ea typeface="+mn-ea"/>
              <a:cs typeface="+mn-cs"/>
            </a:endParaRPr>
          </a:p>
          <a:p>
            <a:pPr lvl="0"/>
            <a:r>
              <a:rPr lang="en-US" sz="1200" i="1" dirty="0" smtClean="0">
                <a:effectLst/>
              </a:rPr>
              <a:t>In the morning before heading to the field, undergraduates can help with whatever needs to be prepared so that the group arrive to field sites on time. We liked being involved and would really have liked to help out. Trinity College cafeteria food was fine, but their prepared lunches declined in quality as time passed. Guest internet was also very unreliable for the right wing of the dorms. Students should also be told what they'll be doing throughout the program.</a:t>
            </a:r>
            <a:endParaRPr lang="en-US" dirty="0" smtClean="0">
              <a:effectLst/>
            </a:endParaRPr>
          </a:p>
          <a:p>
            <a:pPr lvl="0"/>
            <a:r>
              <a:rPr lang="en-US" sz="1200" i="1" dirty="0" smtClean="0">
                <a:effectLst/>
              </a:rPr>
              <a:t>Start earlier for field work days.</a:t>
            </a:r>
            <a:endParaRPr lang="en-US" dirty="0" smtClean="0">
              <a:effectLst/>
            </a:endParaRPr>
          </a:p>
          <a:p>
            <a:pPr lvl="0"/>
            <a:r>
              <a:rPr lang="en-US" sz="1200" i="1" dirty="0" smtClean="0">
                <a:effectLst/>
              </a:rPr>
              <a:t>A lot more preparation work for each field day. We wasted practically the entire morning waiting for the professors to decide the logistics of the plans. We were expected to show up in the lab around 8 or 9am but sometimes did not arrive at the field site until after noon because we waited around in lab for them to decide their plans and then drive out to the field site. Even the previous night, they did not know where we would be going the following morning.</a:t>
            </a:r>
            <a:endParaRPr lang="en-US" dirty="0" smtClean="0">
              <a:effectLst/>
            </a:endParaRPr>
          </a:p>
          <a:p>
            <a:pPr lvl="0"/>
            <a:r>
              <a:rPr lang="en-US" sz="1200" i="1" dirty="0" smtClean="0">
                <a:effectLst/>
              </a:rPr>
              <a:t>I would recommend that professors go look at the </a:t>
            </a:r>
            <a:r>
              <a:rPr lang="en-US" sz="1200" i="1" dirty="0" err="1" smtClean="0">
                <a:effectLst/>
              </a:rPr>
              <a:t>biofilters</a:t>
            </a:r>
            <a:r>
              <a:rPr lang="en-US" sz="1200" i="1" dirty="0" smtClean="0">
                <a:effectLst/>
              </a:rPr>
              <a:t> or wetlands in person or on Google maps prior to taking the group to the location. This preparation could help prevent confusion between professors.</a:t>
            </a:r>
            <a:endParaRPr lang="en-US" dirty="0" smtClean="0">
              <a:effectLst/>
            </a:endParaRPr>
          </a:p>
          <a:p>
            <a:pPr lvl="0"/>
            <a:r>
              <a:rPr lang="en-US" sz="1200" i="1" dirty="0" smtClean="0">
                <a:effectLst/>
              </a:rPr>
              <a:t>More planning ahead of time would be helpful in getting daily activities started on time! :)</a:t>
            </a:r>
            <a:endParaRPr lang="en-US" dirty="0" smtClean="0">
              <a:effectLst/>
            </a:endParaRPr>
          </a:p>
          <a:p>
            <a:pPr lvl="0"/>
            <a:r>
              <a:rPr lang="en-US" sz="1200" i="1" dirty="0" smtClean="0">
                <a:effectLst/>
              </a:rPr>
              <a:t>Have some more interactive activities prior to the trip so the team could bond beforehand. Also we could have brought our own lunch to the week one orientation, to cut back on some costs.</a:t>
            </a:r>
            <a:endParaRPr lang="en-US" dirty="0" smtClean="0">
              <a:effectLst/>
            </a:endParaRPr>
          </a:p>
          <a:p>
            <a:r>
              <a:rPr lang="en-US" sz="1200" u="sng" kern="1200" dirty="0" smtClean="0">
                <a:solidFill>
                  <a:schemeClr val="tx1"/>
                </a:solidFill>
                <a:effectLst/>
                <a:latin typeface="+mn-lt"/>
                <a:ea typeface="+mn-ea"/>
                <a:cs typeface="+mn-cs"/>
              </a:rPr>
              <a:t>Improved organization</a:t>
            </a:r>
            <a:endParaRPr lang="en-US" sz="1200" kern="1200" dirty="0" smtClean="0">
              <a:solidFill>
                <a:schemeClr val="tx1"/>
              </a:solidFill>
              <a:effectLst/>
              <a:latin typeface="+mn-lt"/>
              <a:ea typeface="+mn-ea"/>
              <a:cs typeface="+mn-cs"/>
            </a:endParaRPr>
          </a:p>
          <a:p>
            <a:pPr lvl="0"/>
            <a:r>
              <a:rPr lang="en-US" sz="1200" i="1" dirty="0" smtClean="0">
                <a:effectLst/>
              </a:rPr>
              <a:t>YES! Please have the next set of students prepare their research project before going on the trip. I realize this will be very tricky because this means the leadership team will need to have everything planned out and explained beforehand, but it will really help them understand what they are looking for. This way they could take pictures of what they are going to present and take extensive notes on their topics.</a:t>
            </a:r>
            <a:endParaRPr lang="en-US" dirty="0" smtClean="0">
              <a:effectLst/>
            </a:endParaRPr>
          </a:p>
          <a:p>
            <a:pPr lvl="0"/>
            <a:r>
              <a:rPr lang="en-US" sz="1200" i="1" dirty="0" smtClean="0">
                <a:effectLst/>
              </a:rPr>
              <a:t>See my response to question 12.   Having the undergrads more evenly balanced between UCLA, UCI, and UCSD would have been nice.   Overall, just more organization would have been nice, especially on our projects.</a:t>
            </a:r>
            <a:endParaRPr lang="en-US" dirty="0" smtClean="0">
              <a:effectLst/>
            </a:endParaRPr>
          </a:p>
          <a:p>
            <a:pPr lvl="0"/>
            <a:r>
              <a:rPr lang="en-US" sz="1200" i="1" dirty="0" smtClean="0">
                <a:effectLst/>
              </a:rPr>
              <a:t>More organization in the beginning.</a:t>
            </a:r>
            <a:endParaRPr lang="en-US" dirty="0" smtClean="0">
              <a:effectLst/>
            </a:endParaRPr>
          </a:p>
          <a:p>
            <a:r>
              <a:rPr lang="en-US" sz="1200" u="sng" kern="1200" dirty="0" smtClean="0">
                <a:solidFill>
                  <a:schemeClr val="tx1"/>
                </a:solidFill>
                <a:effectLst/>
                <a:latin typeface="+mn-lt"/>
                <a:ea typeface="+mn-ea"/>
                <a:cs typeface="+mn-cs"/>
              </a:rPr>
              <a:t>Other</a:t>
            </a:r>
            <a:endParaRPr lang="en-US" sz="1200" kern="1200" dirty="0" smtClean="0">
              <a:solidFill>
                <a:schemeClr val="tx1"/>
              </a:solidFill>
              <a:effectLst/>
              <a:latin typeface="+mn-lt"/>
              <a:ea typeface="+mn-ea"/>
              <a:cs typeface="+mn-cs"/>
            </a:endParaRPr>
          </a:p>
          <a:p>
            <a:pPr lvl="0"/>
            <a:r>
              <a:rPr lang="en-US" sz="1200" i="1" dirty="0" smtClean="0">
                <a:effectLst/>
              </a:rPr>
              <a:t>Perhaps a video for the entire project is a bit much for one person to handle. Maybe you can cut that person some slack by having a team handle a video and the other three teams do posters / presentations?  Also from what I saw, perhaps you should hire a full-time photographer instead of depending on students? This way, you will definitely have necessary photos for projects and presentations.</a:t>
            </a:r>
            <a:endParaRPr lang="en-US" dirty="0" smtClean="0">
              <a:effectLst/>
            </a:endParaRPr>
          </a:p>
          <a:p>
            <a:pPr lvl="0"/>
            <a:r>
              <a:rPr lang="en-US" sz="1200" i="1" dirty="0" smtClean="0">
                <a:effectLst/>
              </a:rPr>
              <a:t>Perhaps have a panel of us to answer questions that next year's students may have</a:t>
            </a:r>
            <a:endParaRPr lang="en-US" dirty="0" smtClean="0">
              <a:effectLst/>
            </a:endParaRPr>
          </a:p>
          <a:p>
            <a:pPr lvl="0"/>
            <a:r>
              <a:rPr lang="en-US" sz="1200" i="1" dirty="0" smtClean="0">
                <a:effectLst/>
              </a:rPr>
              <a:t>It was the first year, so the faults of the program are understandable. The cafeteria food was okay.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6</a:t>
            </a:fld>
            <a:endParaRPr lang="en-US"/>
          </a:p>
        </p:txBody>
      </p:sp>
    </p:spTree>
    <p:extLst>
      <p:ext uri="{BB962C8B-B14F-4D97-AF65-F5344CB8AC3E}">
        <p14:creationId xmlns:p14="http://schemas.microsoft.com/office/powerpoint/2010/main" val="132347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indent="0">
              <a:buNone/>
              <a:tabLst>
                <a:tab pos="347663" algn="l"/>
              </a:tabLst>
            </a:pPr>
            <a:r>
              <a:rPr lang="en-US" sz="1800" dirty="0" smtClean="0">
                <a:latin typeface="Calibri" panose="020F0502020204030204" pitchFamily="34" charset="0"/>
              </a:rPr>
              <a:t>Increase advertising and visibility of the program</a:t>
            </a:r>
          </a:p>
          <a:p>
            <a:pPr marL="0" indent="0">
              <a:buNone/>
              <a:tabLst>
                <a:tab pos="347663" algn="l"/>
              </a:tabLst>
            </a:pPr>
            <a:r>
              <a:rPr lang="en-US" sz="1800" dirty="0" smtClean="0">
                <a:latin typeface="Calibri" panose="020F0502020204030204" pitchFamily="34" charset="0"/>
              </a:rPr>
              <a:t>•	Increase organization /planning application process</a:t>
            </a:r>
          </a:p>
          <a:p>
            <a:pPr marL="0" indent="0">
              <a:buNone/>
              <a:tabLst>
                <a:tab pos="347663" algn="l"/>
              </a:tabLst>
            </a:pPr>
            <a:r>
              <a:rPr lang="en-US" sz="1800" dirty="0" smtClean="0">
                <a:latin typeface="Calibri" panose="020F0502020204030204" pitchFamily="34" charset="0"/>
              </a:rPr>
              <a:t>•	Students prepare research projects in CA</a:t>
            </a:r>
          </a:p>
          <a:p>
            <a:pPr marL="0" indent="0">
              <a:buNone/>
              <a:tabLst>
                <a:tab pos="347663" algn="l"/>
              </a:tabLst>
            </a:pPr>
            <a:r>
              <a:rPr lang="en-US" sz="1800" dirty="0" smtClean="0">
                <a:latin typeface="Calibri" panose="020F0502020204030204" pitchFamily="34" charset="0"/>
              </a:rPr>
              <a:t>•	More thoroughly plan and organize program activities.</a:t>
            </a:r>
          </a:p>
          <a:p>
            <a:pPr marL="0" indent="0">
              <a:buNone/>
              <a:tabLst>
                <a:tab pos="347663" algn="l"/>
              </a:tabLst>
            </a:pPr>
            <a:r>
              <a:rPr lang="en-US" sz="1800" dirty="0" smtClean="0">
                <a:latin typeface="Calibri" panose="020F0502020204030204" pitchFamily="34" charset="0"/>
              </a:rPr>
              <a:t>•	Make the orientation more useful and productive</a:t>
            </a:r>
          </a:p>
          <a:p>
            <a:pPr marL="0" indent="0">
              <a:buNone/>
              <a:tabLst>
                <a:tab pos="347663" algn="l"/>
              </a:tabLst>
            </a:pPr>
            <a:r>
              <a:rPr lang="en-US" sz="1800" dirty="0" smtClean="0">
                <a:latin typeface="Calibri" panose="020F0502020204030204" pitchFamily="34" charset="0"/>
              </a:rPr>
              <a:t>•	Provide more information and preparation time before activities to maximize time engaging in activities – especially field work days</a:t>
            </a:r>
          </a:p>
          <a:p>
            <a:pPr marL="0" indent="0">
              <a:buNone/>
              <a:tabLst>
                <a:tab pos="347663" algn="l"/>
              </a:tabLst>
            </a:pPr>
            <a:r>
              <a:rPr lang="en-US" sz="1800" dirty="0" smtClean="0">
                <a:latin typeface="Calibri" panose="020F0502020204030204" pitchFamily="34" charset="0"/>
              </a:rPr>
              <a:t>•	More lab work in US before and after</a:t>
            </a:r>
          </a:p>
          <a:p>
            <a:pPr marL="0" indent="0">
              <a:buNone/>
              <a:tabLst>
                <a:tab pos="347663" algn="l"/>
              </a:tabLst>
            </a:pPr>
            <a:r>
              <a:rPr lang="en-US" sz="1800" dirty="0" smtClean="0">
                <a:latin typeface="Calibri" panose="020F0502020204030204" pitchFamily="34" charset="0"/>
              </a:rPr>
              <a:t>•	Let students help with preparations</a:t>
            </a:r>
          </a:p>
          <a:p>
            <a:pPr marL="0" marR="0" indent="0">
              <a:spcBef>
                <a:spcPts val="0"/>
              </a:spcBef>
              <a:spcAft>
                <a:spcPts val="0"/>
              </a:spcAft>
            </a:pPr>
            <a:endParaRPr lang="en-US" sz="1800" b="1" kern="1400" dirty="0" smtClean="0">
              <a:solidFill>
                <a:srgbClr val="800000"/>
              </a:solidFill>
              <a:effectLst/>
              <a:latin typeface="+mn-lt"/>
              <a:ea typeface="Times New Roman"/>
            </a:endParaRPr>
          </a:p>
          <a:p>
            <a:pPr marL="0" marR="0" indent="0">
              <a:spcBef>
                <a:spcPts val="0"/>
              </a:spcBef>
              <a:spcAft>
                <a:spcPts val="0"/>
              </a:spcAft>
            </a:pPr>
            <a:r>
              <a:rPr lang="en-US" sz="1800" b="1" kern="1400" dirty="0" smtClean="0">
                <a:solidFill>
                  <a:srgbClr val="800000"/>
                </a:solidFill>
                <a:effectLst/>
                <a:latin typeface="+mn-lt"/>
                <a:ea typeface="Times New Roman"/>
              </a:rPr>
              <a:t>Additional topics suggested by students</a:t>
            </a:r>
            <a:endParaRPr lang="en-US" sz="1800" kern="1400" dirty="0" smtClean="0">
              <a:solidFill>
                <a:srgbClr val="000000"/>
              </a:solidFill>
              <a:effectLst/>
              <a:latin typeface="Times New Roman"/>
              <a:ea typeface="Times New Roman"/>
            </a:endParaRPr>
          </a:p>
          <a:p>
            <a:pPr marL="0" marR="0" indent="0">
              <a:spcBef>
                <a:spcPts val="0"/>
              </a:spcBef>
              <a:spcAft>
                <a:spcPts val="0"/>
              </a:spcAft>
            </a:pPr>
            <a:r>
              <a:rPr lang="en-US" sz="1800" kern="1400" dirty="0" smtClean="0">
                <a:solidFill>
                  <a:srgbClr val="000000"/>
                </a:solidFill>
                <a:effectLst/>
                <a:latin typeface="Times New Roman"/>
                <a:ea typeface="Times New Roman"/>
              </a:rPr>
              <a:t>Students noted other concepts or topics they would have liked to see covered during the UPP Down Under program.  Common themes include focusing on hypothesis development prior to data collection and knowing the differences between Australian and U.S. water conservation methods.  There were a variety of recommendations for learning about specific concepts, in addition to suggestions for bringing in industry professionals for talks and increasing the amount of group collaboration opportunities.</a:t>
            </a:r>
          </a:p>
          <a:p>
            <a:pPr marL="0" marR="0" indent="0">
              <a:spcBef>
                <a:spcPts val="0"/>
              </a:spcBef>
              <a:spcAft>
                <a:spcPts val="0"/>
              </a:spcAft>
            </a:pPr>
            <a:r>
              <a:rPr lang="en-US" sz="1200" u="sng" kern="1400" dirty="0" smtClean="0">
                <a:solidFill>
                  <a:srgbClr val="000000"/>
                </a:solidFill>
                <a:effectLst/>
                <a:latin typeface="Times New Roman"/>
                <a:ea typeface="Times New Roman"/>
              </a:rPr>
              <a:t>Hypothesis development prior to data collection</a:t>
            </a:r>
            <a:endParaRPr lang="en-US" sz="1800" kern="1400" dirty="0" smtClean="0">
              <a:solidFill>
                <a:srgbClr val="000000"/>
              </a:solidFill>
              <a:effectLst/>
              <a:latin typeface="Times New Roman"/>
              <a:ea typeface="Times New Roman"/>
            </a:endParaRPr>
          </a:p>
          <a:p>
            <a:pPr marL="342900" lvl="0" indent="-342900">
              <a:buFont typeface="Symbol"/>
              <a:buChar char=""/>
            </a:pPr>
            <a:r>
              <a:rPr lang="en-US" sz="1200" i="1" dirty="0" smtClean="0">
                <a:effectLst/>
              </a:rPr>
              <a:t>The most frustrating part was not having a hypothesis before we started data collection.  We collected a lot of data, but then we had no idea what we were supposed to be analyzing it for. In many cases we didn't have large enough datasets for analysis.  There should have been a large focus on our group projects prior to Australia so that we would have a better idea of what we were trying to find.  Just being told to come up with some statistics about the data was challenging and we need much more guidance about how we were supposed to do that.</a:t>
            </a:r>
            <a:endParaRPr lang="en-US" dirty="0" smtClean="0">
              <a:effectLst/>
            </a:endParaRPr>
          </a:p>
          <a:p>
            <a:pPr marL="342900" lvl="0" indent="-342900">
              <a:buFont typeface="Symbol"/>
              <a:buChar char=""/>
            </a:pPr>
            <a:r>
              <a:rPr lang="en-US" sz="1200" i="1" dirty="0" smtClean="0">
                <a:effectLst/>
              </a:rPr>
              <a:t>The hypothesis development should have occurred before we began sampling in the field.</a:t>
            </a:r>
            <a:endParaRPr lang="en-US" dirty="0" smtClean="0">
              <a:effectLst/>
            </a:endParaRPr>
          </a:p>
          <a:p>
            <a:pPr marL="0" marR="0" indent="0">
              <a:spcBef>
                <a:spcPts val="0"/>
              </a:spcBef>
              <a:spcAft>
                <a:spcPts val="0"/>
              </a:spcAft>
            </a:pPr>
            <a:r>
              <a:rPr lang="en-US" sz="1200" u="sng" kern="1400" dirty="0" smtClean="0">
                <a:solidFill>
                  <a:srgbClr val="000000"/>
                </a:solidFill>
                <a:effectLst/>
                <a:latin typeface="Times New Roman"/>
                <a:ea typeface="Times New Roman"/>
              </a:rPr>
              <a:t>Comparisons of Australian/US methods of water conservation</a:t>
            </a:r>
            <a:endParaRPr lang="en-US" sz="1800" kern="1400" dirty="0" smtClean="0">
              <a:solidFill>
                <a:srgbClr val="000000"/>
              </a:solidFill>
              <a:effectLst/>
              <a:latin typeface="Times New Roman"/>
              <a:ea typeface="Times New Roman"/>
            </a:endParaRPr>
          </a:p>
          <a:p>
            <a:pPr marL="342900" lvl="0" indent="-342900">
              <a:buFont typeface="Symbol"/>
              <a:buChar char=""/>
            </a:pPr>
            <a:r>
              <a:rPr lang="en-US" sz="1200" i="1" dirty="0" smtClean="0">
                <a:effectLst/>
              </a:rPr>
              <a:t>Another thing I noticed was that while in Australia we emphasized recycled water use and its public acceptance but did not address it when back in the US.</a:t>
            </a:r>
            <a:endParaRPr lang="en-US" dirty="0" smtClean="0">
              <a:effectLst/>
            </a:endParaRPr>
          </a:p>
          <a:p>
            <a:pPr marL="342900" lvl="0" indent="-342900">
              <a:buFont typeface="Symbol"/>
              <a:buChar char=""/>
            </a:pPr>
            <a:r>
              <a:rPr lang="en-US" sz="1200" i="1" dirty="0" smtClean="0">
                <a:effectLst/>
              </a:rPr>
              <a:t>Some Australian household examples of water conservation. Some comparisons to the U.S methods of conservation.</a:t>
            </a:r>
            <a:endParaRPr lang="en-US" dirty="0" smtClean="0">
              <a:effectLst/>
            </a:endParaRPr>
          </a:p>
          <a:p>
            <a:pPr marL="0" marR="0" indent="0">
              <a:spcBef>
                <a:spcPts val="0"/>
              </a:spcBef>
              <a:spcAft>
                <a:spcPts val="0"/>
              </a:spcAft>
            </a:pPr>
            <a:r>
              <a:rPr lang="en-US" sz="1200" u="sng" kern="1400" dirty="0" smtClean="0">
                <a:solidFill>
                  <a:srgbClr val="000000"/>
                </a:solidFill>
                <a:effectLst/>
                <a:latin typeface="Times New Roman"/>
                <a:ea typeface="Times New Roman"/>
              </a:rPr>
              <a:t>Specific content knowledge</a:t>
            </a:r>
            <a:endParaRPr lang="en-US" sz="1800" kern="1400" dirty="0" smtClean="0">
              <a:solidFill>
                <a:srgbClr val="000000"/>
              </a:solidFill>
              <a:effectLst/>
              <a:latin typeface="Times New Roman"/>
              <a:ea typeface="Times New Roman"/>
            </a:endParaRPr>
          </a:p>
          <a:p>
            <a:pPr marL="342900" lvl="0" indent="-342900">
              <a:buFont typeface="Symbol"/>
              <a:buChar char=""/>
            </a:pPr>
            <a:r>
              <a:rPr lang="en-US" sz="1200" i="1" dirty="0" smtClean="0">
                <a:effectLst/>
              </a:rPr>
              <a:t>I would have liked to learn more about potable reuse, but that may just be a personal preference.</a:t>
            </a:r>
            <a:endParaRPr lang="en-US" dirty="0" smtClean="0">
              <a:effectLst/>
            </a:endParaRPr>
          </a:p>
          <a:p>
            <a:pPr marL="342900" lvl="0" indent="-342900">
              <a:buFont typeface="Symbol"/>
              <a:buChar char=""/>
            </a:pPr>
            <a:r>
              <a:rPr lang="en-US" sz="1200" i="1" dirty="0" smtClean="0">
                <a:effectLst/>
              </a:rPr>
              <a:t>I would like to have seen some more water chemistry related concepts.</a:t>
            </a:r>
            <a:endParaRPr lang="en-US" dirty="0" smtClean="0">
              <a:effectLst/>
            </a:endParaRPr>
          </a:p>
          <a:p>
            <a:pPr marL="342900" lvl="0" indent="-342900">
              <a:buFont typeface="Symbol"/>
              <a:buChar char=""/>
            </a:pPr>
            <a:r>
              <a:rPr lang="en-US" sz="1200" i="1" dirty="0" smtClean="0">
                <a:effectLst/>
              </a:rPr>
              <a:t>More ecology.</a:t>
            </a:r>
            <a:endParaRPr lang="en-US" dirty="0" smtClean="0">
              <a:effectLst/>
            </a:endParaRPr>
          </a:p>
          <a:p>
            <a:pPr marL="0" marR="0" indent="0">
              <a:spcBef>
                <a:spcPts val="0"/>
              </a:spcBef>
              <a:spcAft>
                <a:spcPts val="0"/>
              </a:spcAft>
            </a:pPr>
            <a:r>
              <a:rPr lang="en-US" sz="1200" u="sng" kern="1400" dirty="0" smtClean="0">
                <a:solidFill>
                  <a:srgbClr val="000000"/>
                </a:solidFill>
                <a:effectLst/>
                <a:latin typeface="Times New Roman"/>
                <a:ea typeface="Times New Roman"/>
              </a:rPr>
              <a:t>Other</a:t>
            </a:r>
            <a:endParaRPr lang="en-US" sz="1800" kern="1400" dirty="0" smtClean="0">
              <a:solidFill>
                <a:srgbClr val="000000"/>
              </a:solidFill>
              <a:effectLst/>
              <a:latin typeface="Times New Roman"/>
              <a:ea typeface="Times New Roman"/>
            </a:endParaRPr>
          </a:p>
          <a:p>
            <a:pPr marL="342900" lvl="0" indent="-342900">
              <a:buFont typeface="Symbol"/>
              <a:buChar char=""/>
            </a:pPr>
            <a:r>
              <a:rPr lang="en-US" sz="1200" i="1" dirty="0" smtClean="0">
                <a:effectLst/>
              </a:rPr>
              <a:t>I think it would be interesting to get industry involved in this project directly. I currently work for an environmental consulting company that has implemented constructed wetland projects like the ones we saw in Australia. To have some of those companies come in and talk to the students would be useful to show them how these systems are applied in our own backyard.</a:t>
            </a:r>
            <a:endParaRPr lang="en-US" dirty="0" smtClean="0">
              <a:effectLst/>
            </a:endParaRPr>
          </a:p>
          <a:p>
            <a:pPr marL="342900" lvl="0" indent="-342900">
              <a:buFont typeface="Symbol"/>
              <a:buChar char=""/>
            </a:pPr>
            <a:r>
              <a:rPr lang="en-US" sz="1200" i="1" dirty="0" smtClean="0">
                <a:effectLst/>
              </a:rPr>
              <a:t>If anything less broad and more group collaboration time as early as possible.   I would have also liked to have been able to participate in more lab work especially back in the US.  </a:t>
            </a:r>
            <a:endParaRPr lang="en-US" dirty="0" smtClean="0">
              <a:effectLst/>
            </a:endParaRPr>
          </a:p>
          <a:p>
            <a:r>
              <a:rPr lang="en-US" sz="1200" b="1" kern="1200" dirty="0" smtClean="0">
                <a:solidFill>
                  <a:schemeClr val="tx1"/>
                </a:solidFill>
                <a:effectLst/>
                <a:latin typeface="+mn-lt"/>
                <a:ea typeface="+mn-ea"/>
                <a:cs typeface="+mn-cs"/>
              </a:rPr>
              <a:t>Students’ suggestions for improvement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provided suggestions to improve this UPP Down Under program next year.  Two common themes were increased preparation for field work days and increased organization.</a:t>
            </a:r>
          </a:p>
          <a:p>
            <a:r>
              <a:rPr lang="en-US" sz="1200" u="sng" kern="1200" dirty="0" smtClean="0">
                <a:solidFill>
                  <a:schemeClr val="tx1"/>
                </a:solidFill>
                <a:effectLst/>
                <a:latin typeface="+mn-lt"/>
                <a:ea typeface="+mn-ea"/>
                <a:cs typeface="+mn-cs"/>
              </a:rPr>
              <a:t>Preparation for field work days</a:t>
            </a:r>
            <a:endParaRPr lang="en-US" sz="1200" kern="1200" dirty="0" smtClean="0">
              <a:solidFill>
                <a:schemeClr val="tx1"/>
              </a:solidFill>
              <a:effectLst/>
              <a:latin typeface="+mn-lt"/>
              <a:ea typeface="+mn-ea"/>
              <a:cs typeface="+mn-cs"/>
            </a:endParaRPr>
          </a:p>
          <a:p>
            <a:pPr lvl="0"/>
            <a:r>
              <a:rPr lang="en-US" sz="1200" i="1" dirty="0" smtClean="0">
                <a:effectLst/>
              </a:rPr>
              <a:t>In the morning before heading to the field, undergraduates can help with whatever needs to be prepared so that the group arrive to field sites on time. We liked being involved and would really have liked to help out. Trinity College cafeteria food was fine, but their prepared lunches declined in quality as time passed. Guest internet was also very unreliable for the right wing of the dorms. Students should also be told what they'll be doing throughout the program.</a:t>
            </a:r>
            <a:endParaRPr lang="en-US" dirty="0" smtClean="0">
              <a:effectLst/>
            </a:endParaRPr>
          </a:p>
          <a:p>
            <a:pPr lvl="0"/>
            <a:r>
              <a:rPr lang="en-US" sz="1200" i="1" dirty="0" smtClean="0">
                <a:effectLst/>
              </a:rPr>
              <a:t>Start earlier for field work days.</a:t>
            </a:r>
            <a:endParaRPr lang="en-US" dirty="0" smtClean="0">
              <a:effectLst/>
            </a:endParaRPr>
          </a:p>
          <a:p>
            <a:pPr lvl="0"/>
            <a:r>
              <a:rPr lang="en-US" sz="1200" i="1" dirty="0" smtClean="0">
                <a:effectLst/>
              </a:rPr>
              <a:t>A lot more preparation work for each field day. We wasted practically the entire morning waiting for the professors to decide the logistics of the plans. We were expected to show up in the lab around 8 or 9am but sometimes did not arrive at the field site until after noon because we waited around in lab for them to decide their plans and then drive out to the field site. Even the previous night, they did not know where we would be going the following morning.</a:t>
            </a:r>
            <a:endParaRPr lang="en-US" dirty="0" smtClean="0">
              <a:effectLst/>
            </a:endParaRPr>
          </a:p>
          <a:p>
            <a:pPr lvl="0"/>
            <a:r>
              <a:rPr lang="en-US" sz="1200" i="1" dirty="0" smtClean="0">
                <a:effectLst/>
              </a:rPr>
              <a:t>I would recommend that professors go look at the </a:t>
            </a:r>
            <a:r>
              <a:rPr lang="en-US" sz="1200" i="1" dirty="0" err="1" smtClean="0">
                <a:effectLst/>
              </a:rPr>
              <a:t>biofilters</a:t>
            </a:r>
            <a:r>
              <a:rPr lang="en-US" sz="1200" i="1" dirty="0" smtClean="0">
                <a:effectLst/>
              </a:rPr>
              <a:t> or wetlands in person or on Google maps prior to taking the group to the location. This preparation could help prevent confusion between professors.</a:t>
            </a:r>
            <a:endParaRPr lang="en-US" dirty="0" smtClean="0">
              <a:effectLst/>
            </a:endParaRPr>
          </a:p>
          <a:p>
            <a:pPr lvl="0"/>
            <a:r>
              <a:rPr lang="en-US" sz="1200" i="1" dirty="0" smtClean="0">
                <a:effectLst/>
              </a:rPr>
              <a:t>More planning ahead of time would be helpful in getting daily activities started on time! :)</a:t>
            </a:r>
            <a:endParaRPr lang="en-US" dirty="0" smtClean="0">
              <a:effectLst/>
            </a:endParaRPr>
          </a:p>
          <a:p>
            <a:pPr lvl="0"/>
            <a:r>
              <a:rPr lang="en-US" sz="1200" i="1" dirty="0" smtClean="0">
                <a:effectLst/>
              </a:rPr>
              <a:t>Have some more interactive activities prior to the trip so the team could bond beforehand. Also we could have brought our own lunch to the week one orientation, to cut back on some costs.</a:t>
            </a:r>
            <a:endParaRPr lang="en-US" dirty="0" smtClean="0">
              <a:effectLst/>
            </a:endParaRPr>
          </a:p>
          <a:p>
            <a:r>
              <a:rPr lang="en-US" sz="1200" u="sng" kern="1200" dirty="0" smtClean="0">
                <a:solidFill>
                  <a:schemeClr val="tx1"/>
                </a:solidFill>
                <a:effectLst/>
                <a:latin typeface="+mn-lt"/>
                <a:ea typeface="+mn-ea"/>
                <a:cs typeface="+mn-cs"/>
              </a:rPr>
              <a:t>Improved organization</a:t>
            </a:r>
            <a:endParaRPr lang="en-US" sz="1200" kern="1200" dirty="0" smtClean="0">
              <a:solidFill>
                <a:schemeClr val="tx1"/>
              </a:solidFill>
              <a:effectLst/>
              <a:latin typeface="+mn-lt"/>
              <a:ea typeface="+mn-ea"/>
              <a:cs typeface="+mn-cs"/>
            </a:endParaRPr>
          </a:p>
          <a:p>
            <a:pPr lvl="0"/>
            <a:r>
              <a:rPr lang="en-US" sz="1200" i="1" dirty="0" smtClean="0">
                <a:effectLst/>
              </a:rPr>
              <a:t>YES! Please have the next set of students prepare their research project before going on the trip. I realize this will be very tricky because this means the leadership team will need to have everything planned out and explained beforehand, but it will really help them understand what they are looking for. This way they could take pictures of what they are going to present and take extensive notes on their topics.</a:t>
            </a:r>
            <a:endParaRPr lang="en-US" dirty="0" smtClean="0">
              <a:effectLst/>
            </a:endParaRPr>
          </a:p>
          <a:p>
            <a:pPr lvl="0"/>
            <a:r>
              <a:rPr lang="en-US" sz="1200" i="1" dirty="0" smtClean="0">
                <a:effectLst/>
              </a:rPr>
              <a:t>See my response to question 12.   Having the undergrads more evenly balanced between UCLA, UCI, and UCSD would have been nice.   Overall, just more organization would have been nice, especially on our projects.</a:t>
            </a:r>
            <a:endParaRPr lang="en-US" dirty="0" smtClean="0">
              <a:effectLst/>
            </a:endParaRPr>
          </a:p>
          <a:p>
            <a:pPr lvl="0"/>
            <a:r>
              <a:rPr lang="en-US" sz="1200" i="1" dirty="0" smtClean="0">
                <a:effectLst/>
              </a:rPr>
              <a:t>More organization in the beginning.</a:t>
            </a:r>
            <a:endParaRPr lang="en-US" dirty="0" smtClean="0">
              <a:effectLst/>
            </a:endParaRPr>
          </a:p>
          <a:p>
            <a:r>
              <a:rPr lang="en-US" sz="1200" u="sng" kern="1200" dirty="0" smtClean="0">
                <a:solidFill>
                  <a:schemeClr val="tx1"/>
                </a:solidFill>
                <a:effectLst/>
                <a:latin typeface="+mn-lt"/>
                <a:ea typeface="+mn-ea"/>
                <a:cs typeface="+mn-cs"/>
              </a:rPr>
              <a:t>Other</a:t>
            </a:r>
            <a:endParaRPr lang="en-US" sz="1200" kern="1200" dirty="0" smtClean="0">
              <a:solidFill>
                <a:schemeClr val="tx1"/>
              </a:solidFill>
              <a:effectLst/>
              <a:latin typeface="+mn-lt"/>
              <a:ea typeface="+mn-ea"/>
              <a:cs typeface="+mn-cs"/>
            </a:endParaRPr>
          </a:p>
          <a:p>
            <a:pPr lvl="0"/>
            <a:r>
              <a:rPr lang="en-US" sz="1200" i="1" dirty="0" smtClean="0">
                <a:effectLst/>
              </a:rPr>
              <a:t>Perhaps a video for the entire project is a bit much for one person to handle. Maybe you can cut that person some slack by having a team handle a video and the other three teams do posters / presentations?  Also from what I saw, perhaps you should hire a full-time photographer instead of depending on students? This way, you will definitely have necessary photos for projects and presentations.</a:t>
            </a:r>
            <a:endParaRPr lang="en-US" dirty="0" smtClean="0">
              <a:effectLst/>
            </a:endParaRPr>
          </a:p>
          <a:p>
            <a:pPr lvl="0"/>
            <a:r>
              <a:rPr lang="en-US" sz="1200" i="1" dirty="0" smtClean="0">
                <a:effectLst/>
              </a:rPr>
              <a:t>Perhaps have a panel of us to answer questions that next year's students may have</a:t>
            </a:r>
            <a:endParaRPr lang="en-US" dirty="0" smtClean="0">
              <a:effectLst/>
            </a:endParaRPr>
          </a:p>
          <a:p>
            <a:pPr lvl="0"/>
            <a:r>
              <a:rPr lang="en-US" sz="1200" i="1" dirty="0" smtClean="0">
                <a:effectLst/>
              </a:rPr>
              <a:t>It was the first year, so the faults of the program are understandable. The cafeteria food was okay.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7</a:t>
            </a:fld>
            <a:endParaRPr lang="en-US"/>
          </a:p>
        </p:txBody>
      </p:sp>
    </p:spTree>
    <p:extLst>
      <p:ext uri="{BB962C8B-B14F-4D97-AF65-F5344CB8AC3E}">
        <p14:creationId xmlns:p14="http://schemas.microsoft.com/office/powerpoint/2010/main" val="132347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solidFill>
                  <a:srgbClr val="800000"/>
                </a:solidFill>
                <a:latin typeface="Byington"/>
              </a:rPr>
              <a:t>So</a:t>
            </a:r>
            <a:r>
              <a:rPr lang="en-US" sz="1200" baseline="0" dirty="0" smtClean="0">
                <a:solidFill>
                  <a:srgbClr val="800000"/>
                </a:solidFill>
                <a:latin typeface="Byington"/>
              </a:rPr>
              <a:t> what the NSF and therefore the project leaders really want to know is… Is the project having any IMPACT?</a:t>
            </a:r>
          </a:p>
          <a:p>
            <a:endParaRPr lang="en-US" sz="1200" baseline="0" dirty="0" smtClean="0">
              <a:solidFill>
                <a:srgbClr val="800000"/>
              </a:solidFill>
              <a:latin typeface="Byington"/>
            </a:endParaRPr>
          </a:p>
          <a:p>
            <a:r>
              <a:rPr lang="en-US" sz="1200" baseline="0" dirty="0" smtClean="0">
                <a:solidFill>
                  <a:srgbClr val="800000"/>
                </a:solidFill>
                <a:latin typeface="Byington"/>
              </a:rPr>
              <a:t>Four project goals, pre/post survey.</a:t>
            </a:r>
          </a:p>
          <a:p>
            <a:endParaRPr lang="en-US" sz="1200" baseline="0" dirty="0" smtClean="0">
              <a:solidFill>
                <a:srgbClr val="800000"/>
              </a:solidFill>
              <a:latin typeface="Byington"/>
            </a:endParaRPr>
          </a:p>
          <a:p>
            <a:r>
              <a:rPr lang="en-US" sz="1200" b="1" i="0" u="none" strike="noStrike" kern="1200" baseline="0" dirty="0" smtClean="0">
                <a:solidFill>
                  <a:schemeClr val="tx1"/>
                </a:solidFill>
                <a:latin typeface="+mn-lt"/>
                <a:ea typeface="+mn-ea"/>
                <a:cs typeface="+mn-cs"/>
              </a:rPr>
              <a:t>My understanding of with low-energy approaches for removing pollutants from water	</a:t>
            </a:r>
          </a:p>
          <a:p>
            <a:r>
              <a:rPr lang="en-US" sz="1200" b="1" i="0" u="none" strike="noStrike" kern="1200" baseline="0" dirty="0" smtClean="0">
                <a:solidFill>
                  <a:schemeClr val="tx1"/>
                </a:solidFill>
                <a:latin typeface="+mn-lt"/>
                <a:ea typeface="+mn-ea"/>
                <a:cs typeface="+mn-cs"/>
              </a:rPr>
              <a:t>My understanding of the benefits and risks associated with adoption of low-energy treatment technology	</a:t>
            </a:r>
          </a:p>
          <a:p>
            <a:r>
              <a:rPr lang="en-US" sz="1200" b="1" i="0" u="none" strike="noStrike" kern="1200" baseline="0" dirty="0" smtClean="0">
                <a:solidFill>
                  <a:schemeClr val="tx1"/>
                </a:solidFill>
                <a:latin typeface="+mn-lt"/>
                <a:ea typeface="+mn-ea"/>
                <a:cs typeface="+mn-cs"/>
              </a:rPr>
              <a:t>My understanding of acceptance factors that hinder the adoption of low energy treatment options	</a:t>
            </a:r>
          </a:p>
          <a:p>
            <a:r>
              <a:rPr lang="en-US" sz="1200" b="1" i="0" u="none" strike="noStrike" kern="1200" baseline="0" dirty="0" smtClean="0">
                <a:solidFill>
                  <a:schemeClr val="tx1"/>
                </a:solidFill>
                <a:latin typeface="+mn-lt"/>
                <a:ea typeface="+mn-ea"/>
                <a:cs typeface="+mn-cs"/>
              </a:rPr>
              <a:t>My understanding of the impacts of distributed approaches for capturing and reusing runoff	</a:t>
            </a:r>
          </a:p>
          <a:p>
            <a:r>
              <a:rPr lang="en-US" sz="1200" b="1" i="0" u="none" strike="noStrike" kern="1200" baseline="0" dirty="0" smtClean="0">
                <a:solidFill>
                  <a:schemeClr val="tx1"/>
                </a:solidFill>
                <a:latin typeface="+mn-lt"/>
                <a:ea typeface="+mn-ea"/>
                <a:cs typeface="+mn-cs"/>
              </a:rPr>
              <a:t>My understanding of urban water supply and demand challenges and solutions	</a:t>
            </a:r>
          </a:p>
          <a:p>
            <a:endParaRPr lang="en-US" sz="1200" dirty="0" smtClean="0">
              <a:solidFill>
                <a:srgbClr val="800000"/>
              </a:solidFill>
              <a:latin typeface="Byington"/>
            </a:endParaRPr>
          </a:p>
          <a:p>
            <a:endParaRPr lang="en-US" sz="1200" dirty="0" smtClean="0">
              <a:solidFill>
                <a:srgbClr val="800000"/>
              </a:solidFill>
              <a:latin typeface="Byington"/>
            </a:endParaRPr>
          </a:p>
          <a:p>
            <a:r>
              <a:rPr lang="en-US" sz="1200" b="0" i="0" u="none" strike="noStrike" kern="1200" baseline="0" dirty="0" smtClean="0">
                <a:solidFill>
                  <a:schemeClr val="tx1"/>
                </a:solidFill>
                <a:latin typeface="+mn-lt"/>
                <a:ea typeface="+mn-ea"/>
                <a:cs typeface="+mn-cs"/>
              </a:rPr>
              <a:t>My understanding of why an interdisciplinary approach to urban water sustainability is necessary	</a:t>
            </a:r>
          </a:p>
          <a:p>
            <a:r>
              <a:rPr lang="en-US" sz="1200" b="0" i="0" u="none" strike="noStrike" kern="1200" baseline="0" dirty="0" smtClean="0">
                <a:solidFill>
                  <a:schemeClr val="tx1"/>
                </a:solidFill>
                <a:latin typeface="+mn-lt"/>
                <a:ea typeface="+mn-ea"/>
                <a:cs typeface="+mn-cs"/>
              </a:rPr>
              <a:t>My understanding of why a cross-cultural approach to urban water sustainability is necessary	</a:t>
            </a:r>
          </a:p>
          <a:p>
            <a:r>
              <a:rPr lang="en-US" sz="1200" b="0" i="0" u="none" strike="noStrike" kern="1200" baseline="0" dirty="0" smtClean="0">
                <a:solidFill>
                  <a:schemeClr val="tx1"/>
                </a:solidFill>
                <a:latin typeface="+mn-lt"/>
                <a:ea typeface="+mn-ea"/>
                <a:cs typeface="+mn-cs"/>
              </a:rPr>
              <a:t>My understanding of the challenges associated with conducting scientific research in an international setting	</a:t>
            </a:r>
          </a:p>
          <a:p>
            <a:r>
              <a:rPr lang="en-US" sz="1200" b="0" i="0" u="none" strike="noStrike" kern="1200" baseline="0" dirty="0" smtClean="0">
                <a:solidFill>
                  <a:schemeClr val="tx1"/>
                </a:solidFill>
                <a:latin typeface="+mn-lt"/>
                <a:ea typeface="+mn-ea"/>
                <a:cs typeface="+mn-cs"/>
              </a:rPr>
              <a:t>My interest in majoring in a field related to urban water sustainability science	</a:t>
            </a:r>
          </a:p>
          <a:p>
            <a:r>
              <a:rPr lang="en-US" sz="1200" b="0" i="0" u="none" strike="noStrike" kern="1200" baseline="0" dirty="0" smtClean="0">
                <a:solidFill>
                  <a:schemeClr val="tx1"/>
                </a:solidFill>
                <a:latin typeface="+mn-lt"/>
                <a:ea typeface="+mn-ea"/>
                <a:cs typeface="+mn-cs"/>
              </a:rPr>
              <a:t>My knowledge of careers that are available in urban water sustainability	</a:t>
            </a:r>
          </a:p>
          <a:p>
            <a:r>
              <a:rPr lang="en-US" sz="1200" b="0" i="0" u="none" strike="noStrike" kern="1200" baseline="0" dirty="0" smtClean="0">
                <a:solidFill>
                  <a:schemeClr val="tx1"/>
                </a:solidFill>
                <a:latin typeface="+mn-lt"/>
                <a:ea typeface="+mn-ea"/>
                <a:cs typeface="+mn-cs"/>
              </a:rPr>
              <a:t>My interest in pursuing a career in an urban water sustainability-related area	</a:t>
            </a:r>
          </a:p>
          <a:p>
            <a:endParaRPr lang="en-US" sz="1200" dirty="0" smtClean="0">
              <a:solidFill>
                <a:srgbClr val="800000"/>
              </a:solidFill>
              <a:latin typeface="Byington"/>
            </a:endParaRPr>
          </a:p>
          <a:p>
            <a:endParaRPr lang="en-US" sz="1200" dirty="0" smtClean="0">
              <a:solidFill>
                <a:srgbClr val="800000"/>
              </a:solidFill>
              <a:latin typeface="Byington"/>
            </a:endParaRPr>
          </a:p>
          <a:p>
            <a:r>
              <a:rPr lang="en-US" sz="1200" b="0" i="0" u="none" strike="noStrike" kern="1200" baseline="0" dirty="0" smtClean="0">
                <a:solidFill>
                  <a:schemeClr val="tx1"/>
                </a:solidFill>
                <a:latin typeface="+mn-lt"/>
                <a:ea typeface="+mn-ea"/>
                <a:cs typeface="+mn-cs"/>
              </a:rPr>
              <a:t>My collaborations and interactions with university (UCI, UCSD, UCLA) researchers	</a:t>
            </a:r>
          </a:p>
          <a:p>
            <a:r>
              <a:rPr lang="en-US" sz="1200" b="0" i="0" u="none" strike="noStrike" kern="1200" baseline="0" dirty="0" smtClean="0">
                <a:solidFill>
                  <a:schemeClr val="tx1"/>
                </a:solidFill>
                <a:latin typeface="+mn-lt"/>
                <a:ea typeface="+mn-ea"/>
                <a:cs typeface="+mn-cs"/>
              </a:rPr>
              <a:t>My collaborations and interactions with SCCWRP and governmental researchers	</a:t>
            </a:r>
          </a:p>
          <a:p>
            <a:r>
              <a:rPr lang="en-US" sz="1200" b="0" i="0" u="none" strike="noStrike" kern="1200" baseline="0" dirty="0" smtClean="0">
                <a:solidFill>
                  <a:schemeClr val="tx1"/>
                </a:solidFill>
                <a:latin typeface="+mn-lt"/>
                <a:ea typeface="+mn-ea"/>
                <a:cs typeface="+mn-cs"/>
              </a:rPr>
              <a:t>My collaborations and interactions with Australian researchers	</a:t>
            </a:r>
          </a:p>
          <a:p>
            <a:r>
              <a:rPr lang="en-US" sz="1200" b="0" i="0" u="none" strike="noStrike" kern="1200" baseline="0" dirty="0" smtClean="0">
                <a:solidFill>
                  <a:schemeClr val="tx1"/>
                </a:solidFill>
                <a:latin typeface="+mn-lt"/>
                <a:ea typeface="+mn-ea"/>
                <a:cs typeface="+mn-cs"/>
              </a:rPr>
              <a:t>My desire to develop and maintain scientific partnerships and collaborations	</a:t>
            </a:r>
          </a:p>
          <a:p>
            <a:endParaRPr lang="en-US" sz="1200" dirty="0" smtClean="0">
              <a:solidFill>
                <a:srgbClr val="800000"/>
              </a:solidFill>
              <a:latin typeface="Byington"/>
            </a:endParaRPr>
          </a:p>
          <a:p>
            <a:endParaRPr lang="en-US" sz="1200" dirty="0" smtClean="0">
              <a:solidFill>
                <a:srgbClr val="800000"/>
              </a:solidFill>
              <a:latin typeface="Byington"/>
            </a:endParaRPr>
          </a:p>
          <a:p>
            <a:r>
              <a:rPr lang="en-US" sz="1200" b="1" i="0" u="none" strike="noStrike" kern="1200" baseline="0" dirty="0" smtClean="0">
                <a:solidFill>
                  <a:schemeClr val="tx1"/>
                </a:solidFill>
                <a:latin typeface="+mn-lt"/>
                <a:ea typeface="+mn-ea"/>
                <a:cs typeface="+mn-cs"/>
              </a:rPr>
              <a:t>My knowledge of how to work with my university to participate in a research abroad visit</a:t>
            </a:r>
            <a:endParaRPr lang="en-US" sz="1200" dirty="0" smtClean="0">
              <a:solidFill>
                <a:srgbClr val="800000"/>
              </a:solidFill>
              <a:latin typeface="Byington"/>
            </a:endParaRPr>
          </a:p>
        </p:txBody>
      </p:sp>
      <p:sp>
        <p:nvSpPr>
          <p:cNvPr id="4" name="Slide Number Placeholder 3"/>
          <p:cNvSpPr>
            <a:spLocks noGrp="1"/>
          </p:cNvSpPr>
          <p:nvPr>
            <p:ph type="sldNum" sz="quarter" idx="10"/>
          </p:nvPr>
        </p:nvSpPr>
        <p:spPr/>
        <p:txBody>
          <a:bodyPr/>
          <a:lstStyle/>
          <a:p>
            <a:fld id="{FB006C55-FEFE-473C-88D8-015E8705D836}" type="slidenum">
              <a:rPr lang="en-US" smtClean="0"/>
              <a:pPr/>
              <a:t>8</a:t>
            </a:fld>
            <a:endParaRPr lang="en-US"/>
          </a:p>
        </p:txBody>
      </p:sp>
    </p:spTree>
    <p:extLst>
      <p:ext uri="{BB962C8B-B14F-4D97-AF65-F5344CB8AC3E}">
        <p14:creationId xmlns:p14="http://schemas.microsoft.com/office/powerpoint/2010/main" val="219795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Provide additional training and experience in areas that were rated the lowest on the post survey:</a:t>
            </a:r>
            <a:endParaRPr lang="en-US" sz="1200" kern="1200" dirty="0" smtClean="0">
              <a:solidFill>
                <a:schemeClr val="tx1"/>
              </a:solidFill>
              <a:effectLst/>
              <a:latin typeface="+mn-lt"/>
              <a:ea typeface="+mn-ea"/>
              <a:cs typeface="+mn-cs"/>
            </a:endParaRPr>
          </a:p>
          <a:p>
            <a:pPr lvl="1"/>
            <a:endParaRPr lang="en-US" sz="1200" i="1"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Collaborations and interactions SCCWRP and governmental researchers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Collaborations and interactions with Australian researchers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Incorporate information about Australian culture in the UPP Down Under materials and lessons.  Encourage students to do cultural research about Australia prior to leaving for Australia.  Encourage them to complete the </a:t>
            </a:r>
            <a:r>
              <a:rPr lang="en-US" sz="1200" b="1" dirty="0" smtClean="0">
                <a:latin typeface="Calibri" panose="020F0502020204030204" pitchFamily="34" charset="0"/>
              </a:rPr>
              <a:t>Intercultural Developmental Inventory </a:t>
            </a:r>
            <a:r>
              <a:rPr lang="en-US" sz="1200" i="1" kern="1200" dirty="0" smtClean="0">
                <a:solidFill>
                  <a:schemeClr val="tx1"/>
                </a:solidFill>
                <a:effectLst/>
                <a:latin typeface="+mn-lt"/>
                <a:ea typeface="+mn-ea"/>
                <a:cs typeface="+mn-cs"/>
              </a:rPr>
              <a:t>administrator’s recommendations while in Australia.  During their RAE, provide students with opportunities to interact with Australian scientists and students and engage in local cultural activities.  Encourage all students to complete evaluation forms to ensure accurate reporting of project components. Incorporate questions about reflecting on cultural experiences in students’ projects and presentations.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Knowledge of careers in urban water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Knowledge of how to work with the university to participate in research abroad</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Increase length of research abroad visits to Australia to increase impacts.</a:t>
            </a:r>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9</a:t>
            </a:fld>
            <a:endParaRPr lang="en-US"/>
          </a:p>
        </p:txBody>
      </p:sp>
    </p:spTree>
    <p:extLst>
      <p:ext uri="{BB962C8B-B14F-4D97-AF65-F5344CB8AC3E}">
        <p14:creationId xmlns:p14="http://schemas.microsoft.com/office/powerpoint/2010/main" val="58903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1200" b="1" i="1" dirty="0" smtClean="0">
                <a:solidFill>
                  <a:schemeClr val="bg1"/>
                </a:solidFill>
                <a:latin typeface="Calibri" panose="020F0502020204030204" pitchFamily="34" charset="0"/>
              </a:rPr>
              <a:t>Regulatory and other gov't level differences between Australia and California -- and how CA can begin to address these issues.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smtClean="0">
                <a:solidFill>
                  <a:schemeClr val="bg1"/>
                </a:solidFill>
                <a:latin typeface="Calibri" panose="020F0502020204030204" pitchFamily="34" charset="0"/>
              </a:rPr>
              <a:t>A broader overview of Low impact development and </a:t>
            </a:r>
            <a:r>
              <a:rPr lang="en-US" sz="1200" i="1" dirty="0" err="1" smtClean="0">
                <a:solidFill>
                  <a:schemeClr val="bg1"/>
                </a:solidFill>
                <a:latin typeface="Calibri" panose="020F0502020204030204" pitchFamily="34" charset="0"/>
              </a:rPr>
              <a:t>stormwater</a:t>
            </a:r>
            <a:r>
              <a:rPr lang="en-US" sz="1200" i="1" dirty="0" smtClean="0">
                <a:solidFill>
                  <a:schemeClr val="bg1"/>
                </a:solidFill>
                <a:latin typeface="Calibri" panose="020F0502020204030204" pitchFamily="34" charset="0"/>
              </a:rPr>
              <a:t>/water quality implementation in Australia </a:t>
            </a:r>
          </a:p>
          <a:p>
            <a:pPr marL="342900" lvl="0" indent="-342900">
              <a:buFont typeface="Arial" panose="020B0604020202020204" pitchFamily="34" charset="0"/>
              <a:buChar char="•"/>
            </a:pPr>
            <a:r>
              <a:rPr lang="en-US" sz="1200" i="1" dirty="0" smtClean="0">
                <a:solidFill>
                  <a:schemeClr val="bg1"/>
                </a:solidFill>
                <a:latin typeface="Calibri" panose="020F0502020204030204" pitchFamily="34" charset="0"/>
              </a:rPr>
              <a:t>Discussion of action needed both at the policy/ governmental level AND of the shifts that have to happen at the resident/business level.</a:t>
            </a:r>
            <a:endParaRPr lang="en-US" sz="1200" dirty="0" smtClean="0">
              <a:solidFill>
                <a:schemeClr val="bg1"/>
              </a:solidFill>
              <a:latin typeface="Calibri" panose="020F0502020204030204" pitchFamily="34" charset="0"/>
            </a:endParaRPr>
          </a:p>
          <a:p>
            <a:pPr marL="342900" lvl="0" indent="-342900">
              <a:buFont typeface="Arial" panose="020B0604020202020204" pitchFamily="34" charset="0"/>
              <a:buChar char="•"/>
            </a:pPr>
            <a:r>
              <a:rPr lang="en-US" dirty="0" smtClean="0"/>
              <a:t>Water Environment Research Foundation </a:t>
            </a:r>
            <a:r>
              <a:rPr lang="en-US" sz="1200" i="1" dirty="0" smtClean="0">
                <a:solidFill>
                  <a:schemeClr val="bg1"/>
                </a:solidFill>
                <a:latin typeface="Calibri" panose="020F0502020204030204" pitchFamily="34" charset="0"/>
              </a:rPr>
              <a:t>study on pollutant removal for different media in </a:t>
            </a:r>
            <a:r>
              <a:rPr lang="en-US" sz="1200" i="1" dirty="0" err="1" smtClean="0">
                <a:solidFill>
                  <a:schemeClr val="bg1"/>
                </a:solidFill>
                <a:latin typeface="Calibri" panose="020F0502020204030204" pitchFamily="34" charset="0"/>
              </a:rPr>
              <a:t>biofilters</a:t>
            </a:r>
            <a:r>
              <a:rPr lang="en-US" sz="1200" i="1" dirty="0" smtClean="0">
                <a:solidFill>
                  <a:schemeClr val="bg1"/>
                </a:solidFill>
                <a:latin typeface="Calibri" panose="020F0502020204030204" pitchFamily="34" charset="0"/>
              </a:rPr>
              <a:t>. </a:t>
            </a:r>
            <a:r>
              <a:rPr lang="en-US" dirty="0" smtClean="0"/>
              <a:t>WERF Study Quantifying Nutrient Removal Technology Performance</a:t>
            </a:r>
            <a:endParaRPr lang="en-US" sz="1200" dirty="0" smtClean="0">
              <a:solidFill>
                <a:schemeClr val="bg1"/>
              </a:solidFill>
              <a:latin typeface="Calibri" panose="020F0502020204030204" pitchFamily="34" charset="0"/>
            </a:endParaRPr>
          </a:p>
          <a:p>
            <a:pPr marL="342900" lvl="0" indent="-342900">
              <a:buFont typeface="Arial" panose="020B0604020202020204" pitchFamily="34" charset="0"/>
              <a:buChar char="•"/>
            </a:pPr>
            <a:r>
              <a:rPr lang="en-US" sz="1200" i="1" dirty="0" smtClean="0">
                <a:solidFill>
                  <a:schemeClr val="bg1"/>
                </a:solidFill>
                <a:latin typeface="Calibri" panose="020F0502020204030204" pitchFamily="34" charset="0"/>
              </a:rPr>
              <a:t>Reused </a:t>
            </a:r>
            <a:r>
              <a:rPr lang="en-US" sz="1200" i="1" dirty="0" err="1" smtClean="0">
                <a:solidFill>
                  <a:schemeClr val="bg1"/>
                </a:solidFill>
                <a:latin typeface="Calibri" panose="020F0502020204030204" pitchFamily="34" charset="0"/>
              </a:rPr>
              <a:t>stormwater</a:t>
            </a:r>
            <a:r>
              <a:rPr lang="en-US" sz="1200" i="1" dirty="0" smtClean="0">
                <a:solidFill>
                  <a:schemeClr val="bg1"/>
                </a:solidFill>
                <a:latin typeface="Calibri" panose="020F0502020204030204" pitchFamily="34" charset="0"/>
              </a:rPr>
              <a:t> &amp; BMP monitoring, maintenance.</a:t>
            </a:r>
            <a:endParaRPr lang="en-US" sz="1200" dirty="0" smtClean="0">
              <a:solidFill>
                <a:schemeClr val="bg1"/>
              </a:solidFill>
              <a:latin typeface="Calibri" panose="020F0502020204030204" pitchFamily="34" charset="0"/>
            </a:endParaRPr>
          </a:p>
          <a:p>
            <a:pPr marL="342900" lvl="0" indent="-342900">
              <a:buFont typeface="Arial" panose="020B0604020202020204" pitchFamily="34" charset="0"/>
              <a:buChar char="•"/>
            </a:pPr>
            <a:r>
              <a:rPr lang="en-US" sz="1200" i="1" dirty="0" smtClean="0">
                <a:solidFill>
                  <a:schemeClr val="bg1"/>
                </a:solidFill>
                <a:latin typeface="Calibri" panose="020F0502020204030204" pitchFamily="34" charset="0"/>
              </a:rPr>
              <a:t>More about taking the research results and turning them into implementation guidance or standards.  </a:t>
            </a:r>
            <a:endParaRPr lang="en-US" sz="1200" dirty="0" smtClean="0">
              <a:solidFill>
                <a:schemeClr val="bg1"/>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B006C55-FEFE-473C-88D8-015E8705D836}" type="slidenum">
              <a:rPr lang="en-US" smtClean="0"/>
              <a:pPr/>
              <a:t>12</a:t>
            </a:fld>
            <a:endParaRPr lang="en-US"/>
          </a:p>
        </p:txBody>
      </p:sp>
    </p:spTree>
    <p:extLst>
      <p:ext uri="{BB962C8B-B14F-4D97-AF65-F5344CB8AC3E}">
        <p14:creationId xmlns:p14="http://schemas.microsoft.com/office/powerpoint/2010/main" val="354206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774A44E-F788-4C36-A49D-91D7F8A28AA1}" type="datetime1">
              <a:rPr lang="en-US" smtClean="0"/>
              <a:pPr/>
              <a:t>1/24/2014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F28FB93-0A08-4E7D-8E63-9EFA29F1E093}" type="slidenum">
              <a:rPr lang="en-US" smtClean="0"/>
              <a:pPr/>
              <a:t>‹#›</a:t>
            </a:fld>
            <a:endParaRPr lang="en-US"/>
          </a:p>
        </p:txBody>
      </p:sp>
      <p:sp>
        <p:nvSpPr>
          <p:cNvPr id="7" name="Rectangle 6"/>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BBCAA5-7FCC-4F39-B07C-209745313B8E}" type="datetime1">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8CE102-B627-4A80-83C0-F04F5CED6BF4}" type="datetime1">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75838A0-D0C3-4E86-8807-451C14673426}" type="datetime1">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7A91C8-A5EE-4699-B2E6-1414BFFCB65F}" type="datetime1">
              <a:rPr lang="en-US" smtClean="0"/>
              <a:pPr/>
              <a:t>1/24/2014</a:t>
            </a:fld>
            <a:endParaRPr lang="en-US"/>
          </a:p>
        </p:txBody>
      </p:sp>
      <p:sp>
        <p:nvSpPr>
          <p:cNvPr id="5" name="Footer Placeholder 4"/>
          <p:cNvSpPr>
            <a:spLocks noGrp="1"/>
          </p:cNvSpPr>
          <p:nvPr>
            <p:ph type="ftr" sz="quarter" idx="11"/>
          </p:nvPr>
        </p:nvSpPr>
        <p:spPr>
          <a:xfrm>
            <a:off x="800101" y="6172200"/>
            <a:ext cx="4000500" cy="457200"/>
          </a:xfrm>
        </p:spPr>
        <p:txBody>
          <a:bodyPr/>
          <a:lstStyle/>
          <a:p>
            <a:endParaRPr lang="en-US"/>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F28FB93-0A08-4E7D-8E63-9EFA29F1E0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C0ABC75-04FA-4E86-A198-16FCBC70AD4F}" type="datetime1">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CFF1261-5580-4B88-8588-35A474AA5138}" type="datetime1">
              <a:rPr lang="en-US" smtClean="0"/>
              <a:pPr/>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1065BC-FD36-4618-9732-8C7A645E8C6B}" type="datetime1">
              <a:rPr lang="en-US" smtClean="0"/>
              <a:pPr/>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0E68-0FE0-43FA-9564-EB4AEC85F8DD}" type="datetime1">
              <a:rPr lang="en-US" smtClean="0"/>
              <a:pPr/>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946EF9-9DB7-4F16-B7FD-A6444FA0999C}" type="datetime1">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F3D1EC-A380-4F57-9563-A599E0EB0966}" type="datetime1">
              <a:rPr lang="en-US" smtClean="0"/>
              <a:pPr/>
              <a:t>1/24/2014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F28FB93-0A08-4E7D-8E63-9EFA29F1E09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373ECAB-0396-46DA-B395-7DF55170B71E}" type="datetime1">
              <a:rPr lang="en-US" smtClean="0"/>
              <a:pPr/>
              <a:t>1/24/2014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hyperlink" Target="mailto:lkohne@smartstartecs.com"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http://www.thelogoloft.com/order_client/images/orders/10177/1154641832.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606799"/>
            <a:ext cx="5257800" cy="2667000"/>
          </a:xfrm>
        </p:spPr>
        <p:txBody>
          <a:bodyPr>
            <a:normAutofit fontScale="92500" lnSpcReduction="20000"/>
          </a:bodyPr>
          <a:lstStyle/>
          <a:p>
            <a:pPr>
              <a:tabLst>
                <a:tab pos="1482725" algn="l"/>
              </a:tabLst>
            </a:pPr>
            <a:r>
              <a:rPr lang="en-US" sz="3900" b="1" dirty="0" smtClean="0">
                <a:solidFill>
                  <a:schemeClr val="accent1"/>
                </a:solidFill>
              </a:rPr>
              <a:t>Evaluator</a:t>
            </a:r>
            <a:r>
              <a:rPr lang="en-US" sz="3200" dirty="0" smtClean="0">
                <a:solidFill>
                  <a:schemeClr val="accent1"/>
                </a:solidFill>
              </a:rPr>
              <a:t>:  </a:t>
            </a:r>
          </a:p>
          <a:p>
            <a:pPr>
              <a:tabLst>
                <a:tab pos="1482725" algn="l"/>
              </a:tabLst>
            </a:pPr>
            <a:r>
              <a:rPr lang="en-US" sz="3000" dirty="0" smtClean="0">
                <a:solidFill>
                  <a:schemeClr val="tx1">
                    <a:lumMod val="95000"/>
                    <a:lumOff val="5000"/>
                  </a:schemeClr>
                </a:solidFill>
              </a:rPr>
              <a:t>Lisa Kohne, Ed.D, </a:t>
            </a:r>
          </a:p>
          <a:p>
            <a:pPr>
              <a:tabLst>
                <a:tab pos="1482725" algn="l"/>
              </a:tabLst>
            </a:pPr>
            <a:r>
              <a:rPr lang="en-US" sz="3000" dirty="0" err="1" smtClean="0">
                <a:solidFill>
                  <a:schemeClr val="tx1">
                    <a:lumMod val="95000"/>
                    <a:lumOff val="5000"/>
                  </a:schemeClr>
                </a:solidFill>
              </a:rPr>
              <a:t>SmartStart</a:t>
            </a:r>
            <a:r>
              <a:rPr lang="en-US" sz="3000" dirty="0" smtClean="0">
                <a:solidFill>
                  <a:schemeClr val="tx1">
                    <a:lumMod val="95000"/>
                    <a:lumOff val="5000"/>
                  </a:schemeClr>
                </a:solidFill>
              </a:rPr>
              <a:t> Educational Consulting Services, Inc.</a:t>
            </a:r>
          </a:p>
          <a:p>
            <a:pPr>
              <a:tabLst>
                <a:tab pos="1482725" algn="l"/>
              </a:tabLst>
            </a:pPr>
            <a:r>
              <a:rPr lang="en-US" sz="3000" dirty="0" smtClean="0">
                <a:solidFill>
                  <a:schemeClr val="tx1">
                    <a:lumMod val="95000"/>
                    <a:lumOff val="5000"/>
                  </a:schemeClr>
                </a:solidFill>
                <a:hlinkClick r:id="rId2"/>
              </a:rPr>
              <a:t>lkohne@smartstartecs.com</a:t>
            </a:r>
            <a:endParaRPr lang="en-US" sz="3000" dirty="0" smtClean="0">
              <a:solidFill>
                <a:schemeClr val="tx1">
                  <a:lumMod val="95000"/>
                  <a:lumOff val="5000"/>
                </a:schemeClr>
              </a:solidFill>
            </a:endParaRPr>
          </a:p>
          <a:p>
            <a:pPr>
              <a:tabLst>
                <a:tab pos="1482725" algn="l"/>
              </a:tabLst>
            </a:pPr>
            <a:r>
              <a:rPr lang="en-US" sz="3000" dirty="0" smtClean="0">
                <a:solidFill>
                  <a:schemeClr val="tx1">
                    <a:lumMod val="95000"/>
                    <a:lumOff val="5000"/>
                  </a:schemeClr>
                </a:solidFill>
              </a:rPr>
              <a:t>714.296.3440</a:t>
            </a:r>
            <a:endParaRPr lang="en-US" sz="3000" dirty="0">
              <a:solidFill>
                <a:schemeClr val="tx1">
                  <a:lumMod val="95000"/>
                  <a:lumOff val="5000"/>
                </a:schemeClr>
              </a:solidFill>
            </a:endParaRPr>
          </a:p>
        </p:txBody>
      </p:sp>
      <p:sp>
        <p:nvSpPr>
          <p:cNvPr id="2" name="Title 1"/>
          <p:cNvSpPr>
            <a:spLocks noGrp="1"/>
          </p:cNvSpPr>
          <p:nvPr>
            <p:ph type="ctrTitle"/>
          </p:nvPr>
        </p:nvSpPr>
        <p:spPr>
          <a:xfrm>
            <a:off x="457200" y="1143000"/>
            <a:ext cx="8229600" cy="2286000"/>
          </a:xfrm>
        </p:spPr>
        <p:txBody>
          <a:bodyPr>
            <a:normAutofit/>
          </a:bodyPr>
          <a:lstStyle/>
          <a:p>
            <a:pPr>
              <a:lnSpc>
                <a:spcPts val="4400"/>
              </a:lnSpc>
            </a:pPr>
            <a:r>
              <a:rPr lang="en-US" sz="3200" b="1" dirty="0" smtClean="0"/>
              <a:t>Evaluation of the UC Irvine</a:t>
            </a:r>
            <a:br>
              <a:rPr lang="en-US" sz="3200" b="1" dirty="0" smtClean="0"/>
            </a:br>
            <a:r>
              <a:rPr lang="en-US" sz="3200" b="1" dirty="0" smtClean="0"/>
              <a:t>Water-PIRE project</a:t>
            </a:r>
            <a:endParaRPr lang="en-US" sz="3200" dirty="0"/>
          </a:p>
        </p:txBody>
      </p:sp>
      <p:pic>
        <p:nvPicPr>
          <p:cNvPr id="13315" name="Picture 3" descr="Logo1Rev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459376"/>
            <a:ext cx="3276600" cy="52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5545457" y="4082207"/>
            <a:ext cx="3357244" cy="1422399"/>
            <a:chOff x="-74427" y="0"/>
            <a:chExt cx="3122427" cy="1193947"/>
          </a:xfrm>
        </p:grpSpPr>
        <p:pic>
          <p:nvPicPr>
            <p:cNvPr id="13" name="Picture 12" descr="H:\SmartStart Files\McLaughlin - WVU PIRE\Logos\pire flag logo.jpg"/>
            <p:cNvPicPr>
              <a:picLocks noChangeAspect="1"/>
            </p:cNvPicPr>
            <p:nvPr/>
          </p:nvPicPr>
          <p:blipFill rotWithShape="1">
            <a:blip r:embed="rId5" cstate="print">
              <a:extLst>
                <a:ext uri="{28A0092B-C50C-407E-A947-70E740481C1C}">
                  <a14:useLocalDpi xmlns:a14="http://schemas.microsoft.com/office/drawing/2010/main" val="0"/>
                </a:ext>
              </a:extLst>
            </a:blip>
            <a:srcRect t="13622" b="13003"/>
            <a:stretch/>
          </p:blipFill>
          <p:spPr bwMode="auto">
            <a:xfrm>
              <a:off x="1259417" y="227745"/>
              <a:ext cx="1788583" cy="832986"/>
            </a:xfrm>
            <a:prstGeom prst="rect">
              <a:avLst/>
            </a:prstGeom>
            <a:noFill/>
            <a:ln>
              <a:noFill/>
            </a:ln>
            <a:extLst>
              <a:ext uri="{53640926-AAD7-44D8-BBD7-CCE9431645EC}">
                <a14:shadowObscured xmlns:a14="http://schemas.microsoft.com/office/drawing/2010/main"/>
              </a:ext>
            </a:extLst>
          </p:spPr>
        </p:pic>
        <p:pic>
          <p:nvPicPr>
            <p:cNvPr id="14" name="Picture 13" descr="H:\SmartStart Files\McLaughlin - WVU PIRE\Logos\nsf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27" y="0"/>
              <a:ext cx="1183217" cy="1193947"/>
            </a:xfrm>
            <a:prstGeom prst="rect">
              <a:avLst/>
            </a:prstGeom>
            <a:noFill/>
            <a:ln>
              <a:noFill/>
            </a:ln>
          </p:spPr>
        </p:pic>
      </p:grpSp>
      <p:pic>
        <p:nvPicPr>
          <p:cNvPr id="1027" name="Picture 3" descr="J:\SmartStart Contracts\Grant, Stanley - UCI PIRE\Logos\WaterPIRE logo lar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34462"/>
            <a:ext cx="3641384" cy="840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3352800"/>
            <a:ext cx="4419600" cy="3046988"/>
          </a:xfrm>
          <a:prstGeom prst="rect">
            <a:avLst/>
          </a:prstGeom>
        </p:spPr>
        <p:txBody>
          <a:bodyPr wrap="square">
            <a:spAutoFit/>
          </a:bodyPr>
          <a:lstStyle/>
          <a:p>
            <a:r>
              <a:rPr lang="en-US" sz="3200" dirty="0">
                <a:solidFill>
                  <a:srgbClr val="7030A0"/>
                </a:solidFill>
                <a:latin typeface="Calibri" panose="020F0502020204030204" pitchFamily="34" charset="0"/>
              </a:rPr>
              <a:t>Black &amp; Veatch</a:t>
            </a:r>
          </a:p>
          <a:p>
            <a:r>
              <a:rPr lang="en-US" sz="3200" dirty="0" smtClean="0">
                <a:latin typeface="Calibri" panose="020F0502020204030204" pitchFamily="34" charset="0"/>
              </a:rPr>
              <a:t>CASQA</a:t>
            </a:r>
            <a:endParaRPr lang="en-US" sz="3200" dirty="0">
              <a:latin typeface="Calibri" panose="020F0502020204030204" pitchFamily="34" charset="0"/>
            </a:endParaRPr>
          </a:p>
          <a:p>
            <a:r>
              <a:rPr lang="en-US" sz="3200" dirty="0" smtClean="0">
                <a:solidFill>
                  <a:srgbClr val="FF0000"/>
                </a:solidFill>
                <a:latin typeface="Calibri" panose="020F0502020204030204" pitchFamily="34" charset="0"/>
              </a:rPr>
              <a:t>CDM </a:t>
            </a:r>
            <a:r>
              <a:rPr lang="en-US" sz="3200" dirty="0">
                <a:solidFill>
                  <a:srgbClr val="FF0000"/>
                </a:solidFill>
                <a:latin typeface="Calibri" panose="020F0502020204030204" pitchFamily="34" charset="0"/>
              </a:rPr>
              <a:t>Smith</a:t>
            </a:r>
          </a:p>
          <a:p>
            <a:r>
              <a:rPr lang="en-US" sz="3200" dirty="0" smtClean="0">
                <a:latin typeface="Calibri" panose="020F0502020204030204" pitchFamily="34" charset="0"/>
              </a:rPr>
              <a:t>City </a:t>
            </a:r>
            <a:r>
              <a:rPr lang="en-US" sz="3200" dirty="0">
                <a:latin typeface="Calibri" panose="020F0502020204030204" pitchFamily="34" charset="0"/>
              </a:rPr>
              <a:t>of Anaheim</a:t>
            </a:r>
          </a:p>
          <a:p>
            <a:r>
              <a:rPr lang="en-US" sz="3200" dirty="0">
                <a:solidFill>
                  <a:srgbClr val="FF6600"/>
                </a:solidFill>
                <a:latin typeface="Calibri" panose="020F0502020204030204" pitchFamily="34" charset="0"/>
              </a:rPr>
              <a:t>City of Huntington Beach</a:t>
            </a:r>
          </a:p>
          <a:p>
            <a:r>
              <a:rPr lang="en-US" sz="3200" dirty="0">
                <a:latin typeface="Calibri" panose="020F0502020204030204" pitchFamily="34" charset="0"/>
              </a:rPr>
              <a:t>City of </a:t>
            </a:r>
            <a:r>
              <a:rPr lang="en-US" sz="3200" dirty="0" smtClean="0">
                <a:latin typeface="Calibri" panose="020F0502020204030204" pitchFamily="34" charset="0"/>
              </a:rPr>
              <a:t>Irvine</a:t>
            </a:r>
            <a:endParaRPr lang="en-US" sz="3200" dirty="0">
              <a:latin typeface="Calibri" panose="020F0502020204030204" pitchFamily="34" charset="0"/>
            </a:endParaRPr>
          </a:p>
        </p:txBody>
      </p:sp>
      <p:sp>
        <p:nvSpPr>
          <p:cNvPr id="3" name="Title 4"/>
          <p:cNvSpPr txBox="1">
            <a:spLocks/>
          </p:cNvSpPr>
          <p:nvPr/>
        </p:nvSpPr>
        <p:spPr>
          <a:xfrm>
            <a:off x="76200" y="228600"/>
            <a:ext cx="8610600" cy="609600"/>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5000" b="1" dirty="0" smtClean="0">
                <a:solidFill>
                  <a:schemeClr val="tx1"/>
                </a:solidFill>
                <a:latin typeface="Calibri" panose="020F0502020204030204" pitchFamily="34" charset="0"/>
              </a:rPr>
              <a:t>CASQA Meeting</a:t>
            </a:r>
            <a:endParaRPr lang="en-US" sz="5000" b="1" dirty="0">
              <a:solidFill>
                <a:schemeClr val="tx1"/>
              </a:solidFill>
              <a:latin typeface="Calibri" panose="020F0502020204030204" pitchFamily="34" charset="0"/>
            </a:endParaRPr>
          </a:p>
        </p:txBody>
      </p:sp>
      <p:sp>
        <p:nvSpPr>
          <p:cNvPr id="5" name="Rectangle 4"/>
          <p:cNvSpPr/>
          <p:nvPr/>
        </p:nvSpPr>
        <p:spPr>
          <a:xfrm>
            <a:off x="457200" y="1066800"/>
            <a:ext cx="6781800" cy="4031873"/>
          </a:xfrm>
          <a:prstGeom prst="rect">
            <a:avLst/>
          </a:prstGeom>
        </p:spPr>
        <p:txBody>
          <a:bodyPr wrap="square">
            <a:spAutoFit/>
          </a:bodyPr>
          <a:lstStyle/>
          <a:p>
            <a:r>
              <a:rPr lang="en-US" sz="3200" dirty="0" smtClean="0">
                <a:solidFill>
                  <a:srgbClr val="FF0000"/>
                </a:solidFill>
                <a:latin typeface="Calibri" panose="020F0502020204030204" pitchFamily="34" charset="0"/>
              </a:rPr>
              <a:t>RBF </a:t>
            </a:r>
            <a:r>
              <a:rPr lang="en-US" sz="3200" dirty="0">
                <a:solidFill>
                  <a:srgbClr val="FF0000"/>
                </a:solidFill>
                <a:latin typeface="Calibri" panose="020F0502020204030204" pitchFamily="34" charset="0"/>
              </a:rPr>
              <a:t>Consulting</a:t>
            </a:r>
          </a:p>
          <a:p>
            <a:r>
              <a:rPr lang="en-US" sz="3200" dirty="0">
                <a:latin typeface="Calibri" panose="020F0502020204030204" pitchFamily="34" charset="0"/>
              </a:rPr>
              <a:t>County of </a:t>
            </a:r>
            <a:r>
              <a:rPr lang="en-US" sz="3200" dirty="0" smtClean="0">
                <a:latin typeface="Calibri" panose="020F0502020204030204" pitchFamily="34" charset="0"/>
              </a:rPr>
              <a:t>Orange</a:t>
            </a:r>
          </a:p>
          <a:p>
            <a:r>
              <a:rPr lang="en-US" sz="3200" dirty="0" smtClean="0">
                <a:solidFill>
                  <a:srgbClr val="FF6600"/>
                </a:solidFill>
                <a:latin typeface="Calibri" panose="020F0502020204030204" pitchFamily="34" charset="0"/>
              </a:rPr>
              <a:t>Downey </a:t>
            </a:r>
            <a:r>
              <a:rPr lang="en-US" sz="3200" dirty="0">
                <a:solidFill>
                  <a:srgbClr val="FF6600"/>
                </a:solidFill>
                <a:latin typeface="Calibri" panose="020F0502020204030204" pitchFamily="34" charset="0"/>
              </a:rPr>
              <a:t>Brand </a:t>
            </a:r>
            <a:r>
              <a:rPr lang="en-US" sz="3200" dirty="0" smtClean="0">
                <a:solidFill>
                  <a:srgbClr val="FF6600"/>
                </a:solidFill>
                <a:latin typeface="Calibri" panose="020F0502020204030204" pitchFamily="34" charset="0"/>
              </a:rPr>
              <a:t>Law</a:t>
            </a:r>
          </a:p>
          <a:p>
            <a:r>
              <a:rPr lang="en-US" sz="3200" dirty="0" smtClean="0">
                <a:latin typeface="Calibri" panose="020F0502020204030204" pitchFamily="34" charset="0"/>
              </a:rPr>
              <a:t>Municipal </a:t>
            </a:r>
            <a:r>
              <a:rPr lang="en-US" sz="3200" dirty="0">
                <a:latin typeface="Calibri" panose="020F0502020204030204" pitchFamily="34" charset="0"/>
              </a:rPr>
              <a:t>Maintenance Equipment</a:t>
            </a:r>
          </a:p>
          <a:p>
            <a:r>
              <a:rPr lang="en-US" sz="3200" dirty="0">
                <a:solidFill>
                  <a:srgbClr val="00B050"/>
                </a:solidFill>
                <a:latin typeface="Calibri" panose="020F0502020204030204" pitchFamily="34" charset="0"/>
              </a:rPr>
              <a:t>Old Castle </a:t>
            </a:r>
            <a:r>
              <a:rPr lang="en-US" sz="3200" dirty="0" smtClean="0">
                <a:solidFill>
                  <a:srgbClr val="00B050"/>
                </a:solidFill>
                <a:latin typeface="Calibri" panose="020F0502020204030204" pitchFamily="34" charset="0"/>
              </a:rPr>
              <a:t>Precast</a:t>
            </a:r>
          </a:p>
          <a:p>
            <a:r>
              <a:rPr lang="en-US" sz="3200" dirty="0" smtClean="0">
                <a:latin typeface="Calibri" panose="020F0502020204030204" pitchFamily="34" charset="0"/>
              </a:rPr>
              <a:t>OC </a:t>
            </a:r>
            <a:r>
              <a:rPr lang="en-US" sz="3200" dirty="0">
                <a:latin typeface="Calibri" panose="020F0502020204030204" pitchFamily="34" charset="0"/>
              </a:rPr>
              <a:t>Public </a:t>
            </a:r>
            <a:r>
              <a:rPr lang="en-US" sz="3200" dirty="0" smtClean="0">
                <a:latin typeface="Calibri" panose="020F0502020204030204" pitchFamily="34" charset="0"/>
              </a:rPr>
              <a:t>Works</a:t>
            </a:r>
            <a:endParaRPr lang="en-US" sz="3200" dirty="0">
              <a:solidFill>
                <a:srgbClr val="00B050"/>
              </a:solidFill>
              <a:latin typeface="Calibri" panose="020F0502020204030204" pitchFamily="34" charset="0"/>
            </a:endParaRPr>
          </a:p>
          <a:p>
            <a:r>
              <a:rPr lang="en-US" sz="3200" dirty="0" err="1">
                <a:solidFill>
                  <a:srgbClr val="0000FF"/>
                </a:solidFill>
                <a:latin typeface="Calibri" panose="020F0502020204030204" pitchFamily="34" charset="0"/>
              </a:rPr>
              <a:t>TreePeople</a:t>
            </a:r>
            <a:endParaRPr lang="en-US" sz="3200" dirty="0">
              <a:solidFill>
                <a:srgbClr val="0000FF"/>
              </a:solidFill>
              <a:latin typeface="Calibri" panose="020F0502020204030204" pitchFamily="34" charset="0"/>
            </a:endParaRPr>
          </a:p>
          <a:p>
            <a:r>
              <a:rPr lang="en-US" sz="3200" dirty="0">
                <a:latin typeface="Calibri" panose="020F0502020204030204" pitchFamily="34" charset="0"/>
              </a:rPr>
              <a:t>Weston Solutions, Inc</a:t>
            </a:r>
            <a:r>
              <a:rPr lang="en-US" sz="3200" dirty="0" smtClean="0">
                <a:latin typeface="Calibri" panose="020F0502020204030204" pitchFamily="34" charset="0"/>
              </a:rPr>
              <a:t>.</a:t>
            </a:r>
          </a:p>
        </p:txBody>
      </p:sp>
      <p:pic>
        <p:nvPicPr>
          <p:cNvPr id="1028" name="Picture 4" descr="http://www.everestenvironmental.com/images/casq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760241"/>
            <a:ext cx="2076450" cy="236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descr="data:image/jpeg;base64,/9j/4AAQSkZJRgABAQAAAQABAAD/2wCEAAkGBhQSERQUEhQVFRUUFxgXFxgYGBYYFRcVFxUVFBUYHBYZHycgHR0kHBQXHy8hIycpLCwsFx4xNTEqNSYrLCkBCQoKDgwOGg8PGiokHyQsKSwsLi8sLCwqKSwsLCwsLCwsLC8sLSwsLCwpLCkpLCwsKSksKSwsLCwsLCwwLCwsLP/AABEIALQBGAMBIgACEQEDEQH/xAAcAAABBAMBAAAAAAAAAAAAAAAABAUGBwIDCAH/xABEEAACAQIDBAgCCQMCBAYDAAABAgMAEQQSIQUGMVEHEyJBYXGBkTKhI0JSYnKSscHRFDOCk6IVssLwCERTpNLhQ3OD/8QAGgEBAAMBAQEAAAAAAAAAAAAAAAECAwUEBv/EADIRAAIBAwIDBgUFAAMBAAAAAAABAgMEERIhBjFBBRNRYZGhInGB0eEjMjOx8BUWQhT/2gAMAwEAAhEDEQA/ALxrwmvaxegIjuv0oYPG5lVxFKGYCOQhWYAnKyk2DXGthqO+q92j08YqHFyqcNGI0bL1T5hKuXRryKSL3BPAjh51Xu/UFsdOQkao7F4+q/tNGxOV187a8mzDS1qYgxJ5nQDvPICvVGlHmZts6J3b6cMLinEbQzxyHgAolB8FydonwC3qbw7w4dsn0qAyLmQMcjMt7EhHs2h0ItpXJb7KkWHrrEKsvVNxDJIFDqDyuL2/AeVWru7vphcVs9I9qNDLMJHjTrhcnsgo7OASg1CmTTh3mqTppciVIu8NReuSBt7G4KZ0jmmw7KxvGkj5FN7gBSxBXXQm9xY3N6kuyenDaMZAlkjlXS5eJS1u/wCApc+ZqvdPoTqR0nRUO3U6QY8ZFmQrIVsHChkKk8AUa5HA95GnGm+bpuwMczxTLiImRipzRXGhtfsktY8eHA1nh8i2SwaKiWE6VtmScMZGPx50/wCdRT3hN5cLL/bxMD/hljb9DTDA5UVirg8NfKvb1APaK8vXtAFFFFAFFYdaL2uL8u+3lWdAFFFFAFFFFAFFFFAFFFFAFFFFAFFFFAeXovUb3+3jODwbyIQJCVSO4uMzHU277KGPpVZ7P6WMX/Uo8rL1JKq6BQFy3AZgeObieNVckng99v2fWuKbqQ5LPsXjRWKHSirHgMqbd49ojD4SeZjYRRO9++6qSLX772pyqqunzePqsJHhUPaxDXfmIoyD83y/lNWisvBDeChjKxABJNr2B7idW9zrWcWBd1kZRcRAM/MKzBA1uV2Uf5CtkOypWz2Rvo4+tYEWPVXUZ7HiO2Dcd1zU+6JdriXEf0U8SSrLFKiuQOsRMhd483FkIXgfhIBFe1vCMkOfRht6PGYbFYPaJjaFIkfrXIV8ivlAaXQnKSuUk3F7aiwqB7+bFhwmNkhw/W5EtYyFSWuMwZSo1Qgix4mlnSHurBgJ1jglkkzqHIZRYKT2CJBo/A8Bpbjeo5Nj3kREc5hECqE8VUm+QH7NySB3XNuJqkVl6lyJbE8kpNrkmwAF+4DgPIU+7K3LxGIildY5AUQSJdTllS9nCNwLaggX1sRxpnwuCeQsI1zFVZyBxyoMzG3gAT5A1INw97Tgp+279QVcsg1BbKShC8MxIAvpx10qZZ6BDZHisVhY5EAkhXEBVa6shYIS1gSB9rW3cfGkmN2nLNlMrmQqLBmN2y9wLHUgd1ybd1Pu+e8yY9kmHWJIoyGJjmQC5OaNhwv9YEDuIvTDs/BGaVIlIDSMqAnQXY2Fz3C5FI+LDJZ0dYbCmcCaW7ShoupaIlHz8AZL24gEaDUDWtm/2wMNCgXCdQQjHrvpA+IDXsAQxuFFzfL38eFRpdnYmCRmEciPh2BZsp+jZSCCWtYa2tz043pudrm51J1vzPOo05eScmeGldSMrumo+FiLa+BFTTG4DauF6wnGTJDHr1v9RIEYfVyrmLZjoMtuPvUV2VtmTDvniKhuZRHPpmBt6VK95OkTr1EQijkiMaZywYMZcoLMhBGWzEgad3I2qJJ52RKGeLpJ2mnDGz/5MG/5gaWR9Lm1R/5xvVIT/wBFRnC4XrHChkW/e7BFHmx0qxpejaFsLFK0ljFETKYAJVly3IK8O1bS/fb1qJaVzG7MN2elPaE+KijmxmRJGCFuqhIUtopICjTNYce+ran2Xj1/8/8A+3it+tcwsRmJS4F9LkXt3XItr4iuo9wN4f67AQyMbvlySf8A7E7Le+jf5VnVguaN6VeUFpSX1Sf9oYMNsjFx40Ytp0mcLkIZTFmTWwugYCx14U/z73SowzYOQp9Zo3RyP8AAxFLsZhbGkXCsMG0rnvGnUinhY8P6Fib44QpmM6qM2Wz3RweRRgGHqKX4Pa8MptHLG55K6k+OgPjTPJs6HEC08aOObDUeTcR6GlOxN28NhcxgQAnixJZrcrnu8Kkh9xoytWrw2a9dv6Hu9e1E9nbZxJxbjEhYYicsKZS2cngTMOyD90248Ob1tLeGDDgdfKkd+AY6nyA1+VRkpKhNSUVu34bjlRTJs7fTCT5ernS7sVVWOV2INtEax+VPQNSUnCUHiSa+Z7RRRQoFFFFAFFYlwONJ5NpRj61/LX9KAr7psP0GHGlusY+OiWHp2j8qqzBbHlmNoo3f8Kkj1PAetXbtLZkeIlEkyiQpcIG+FQTf4eBJsLk34UvgQAZQAAOAAsB6CspQ1PJ9Ba9rxtbdUoxy99+m5p3G2hOYFjxSBJECqvaDF1VbXNtA2movRThglTP4j9aK1RwqktcnLGMjnisQsaM7sFVAWZjoAoFySeQFcw76bXl2ni8TiAhCQICEOjJAHVASOZMmY8sx5VfnSdKV2TjSLf2SNeFmIU+tibeNqq3on3niEWIix8sAhSMRoZSokySFg8Sse0Y7LfKL204VvS2TkZPfYTdEO9EcZnhxskS4ZYWK9ba6l2VXjQnXKwJJQcSL87sO/wDsHDYGdRgp5WEiBxcdkRSKQCk4IzqRcWtzBJ1FaOkXZOGwuMaHCLIqKqm7uHVs6h1aMjXJlI1JJOvCo7LjnaNI2N1jLZL8VDasoP2SRe3Mk95vull6kZt7YNs+03eFIn7SxEmMnigb40B+yTY27iCRa5ujRCeAJ0J010AJJ8gBevQpPDz9Km3RZPhmxkMc8JMhLCORSbHMjBo5YzoylSRcWPO/dZ/Cshbmzor3gC4yCCSGJw7FI5CoEsRZWvZwLsp1BVrjXS3fj0lbFwcSpJgY1ZHdleWOUvGrqT9FkuQpPHlYaVh0hbiR7NYFMRcyEmOIowkVLkXzg2IHC5sTy41CxKwDAMQGADAcGANxcd9jrWeNXxJk5xszRenjdveE4WVW6qGTtA3kjDMuo1VuII41lu1sI4mZAGi0dSUkcKWUEFgAfi0uLDWnfe7cRcJnl65RGWIiSzGRidcpOgFte1yHM2o2uTJHrpA35w2LR8MrSjq3uki5WikZQRZluDl1NmF9dbWqAYDZss7ZIY3kbkiliPE24DxNJLVsimKG6synmCQfcVMVpWxHMsDeDo1jw8bYh5GSJY0JjC5pOtYAFA3ALmPxG9vG2tfVKNqdIeJlIVHKxCNYyhCuHAUBmcMCCWN/S1MWzEhLjr3dE7yih29iw99fKkcrmSaHiK/ECLgMLi2jAMD5EEG/jTsm9eIWOCOORolgDZchIJLOWLNz42tw08TVn7awuDXCxiIQSYpMKn9OJ8vWGOwKnI3ZZrZiARx0qmzqb99ItS6B7BNKWYsbXYkmwAFzqbAaD0qd9Ge/z4HrI8nWK5DgFitmAytbQ8Rl9qheJwLxkB1KllVxfvR1DKw8CDWWz3yyKfG3odP3qKscweD02fd9/DvFmOVkvuLpbicfSQOvirK362pVht8cJKezKFJ7nBQ+50+dVHE1ezJXKVSS5n31bhu0kswbX1z/AGXlFJwI4d3KnbAz91c/bP21PAfoZGXwvdT5qdKmOxOlMqQMRH/nH+6H9j6VqqifM+cuewLilvTxJe/oWpMlqYNq7h4TFXJQxufrIctz4rqD7U5bG3iw+KX6KVWP2b2ceanWt7HKavszjxnWtp5i3GS+hW8vRRJDMjJMSgYElexKttQVJupINuVWZsWMrCqmR5CuhaS2c631y6d9vStysHFYYZQhN9L2/eoUUuRpc3ta6x3rzgWUUUVY8YUh2rtRYUJJGa3ZXvJ8uVKJsYifEyjzIqM7zYyJ7ZLM44sOGXXS/fqaAaDiSWLHVmNyTc/rwHhSqDF01k0z47fKCG4DdYw7k1924frUN4NadGpVeIJsnsMoNEsmthVR4zpDxD6R2iHhq/5j+wFWLuTtyKXDwmWZTIx6s/FfrLEqrE/WIHEntG9qhSTZ7a/ZlahTVSfXoiSbNwRvc0U8xoANK8qxzRm3nkw0kTYbEMtpsqZC+RnL5iig3FmJQ217q5V2kUMr9XG0ShiAjNnZANMpawudOVWr/wCIjCxrJhJAbSMrqy34ohUq1u4guwv4+FVQzPKzuczsbs7WJOp1YnzOpPefGvXRWFkzkeTY1nVFY5hGMqX4hSc2W/IEkgd2Y0DBsYzIAcisqFu4MwZlB8wje1bMZs2SERM4sJk6yM81zMl/O6H5c6t7o6wEO1Nm4mKeJImaSNGmjCo0jqC8T5fh6wZiCQO1mrWUtKyVxkYuh/BYbGTtDNAesWGUZ0NkkidRE6yJwzASdl1sT33IuWLejdObY+IVlxERcG8Zjb6ZQQQGaMi66d+ovwpo2o39JPLHg8TKU1jZwGgZgD2lKhr2uO+17cK1bV3gfFJF13aliXqxJftPEPgD82UkgNxINjwvVMPVnoTnY8xO35ZIOplYyKrF4y5JeNm+OzHXK3ep0uAeN7ptl7PbETRwx2zyMEW5sMzaDWtAUm9gdNT4D/s1MOjDeAw4yGN1hMTMSWlRLxZVZzIkpF0tl528L61d/CtiOZEkvFIMykNG4up0IKNqp5G4tTvtnfbEYnrFlKmOQ3EZAIjI+Eo3xAjnfXW41qY9J23cLiYRJgRhyGkIxDCJVxOa/wBGxLDN1bWPaHE2BOtqrOOAsQqgkngALknwFZr4t2TyFWx9knEPkV4kPORwg9L6n0qab77pQYaOTEKjkuwVVGkUbMNXNtbXGgva5HdpVfIbEG19Qbc9acNo7wTzSSO8jDrfiUMQmXuXLe1gOdQ029ic7CBFJIA4k2HmeFb58E6s6MjBoyQ4tquU2N7cB4067nxwNiY1mSRmZ1CZWUKDcWLDiR5GpHv9vDDPFlw8y6SfTIFIMltFbNbthSOfeD3VLlh4BCMRiWkYs7FmNtTyACgeQAAA5ClmxpoFkBxETyx94STq297G/lp51ju/sg4rExwKcpkJFz3WUte3pW7G7AxGHUPLE8YzZQWGW7Djlvq1rcRcVfbkR5lv78jBrhXEMWGlxWFiRAklnkhgtqch0coDexvbUnkaTrJ5SSWYksSSSSSSTxJPM3oWkIYWC2epZuE3AxTxRyx9W6yIriz2NmUMNGA503bS2FPCPpYZE8Spy/mGlWf0aYnrNl4U96qyH/CR0HyAqYwi4sa5s6Sy0fU0OJbiGFOKkvRnNLCsKvLb242EmuTEEY/Wj7B9hofUVANr9GUqXMDiQfZayv7/AAn5Vk4Ncjt2/btrWfxfC/Pl6kTglKkEEgjgRoR61Kdn9IeLiADETLyk+L841971GMThJImyyoyNyYEH/wC6zje+lU5PY7E6FC7h+pFSX+6ll7L6VoDbrUkjPgM6+41+VSjD75YKYaYiMH7xyH2a1ULKlbtnIhlRZCFQsMx10W+vDwq6qSRwrjh613cXKPudH4XEK6hlYMCNCCCD3cRXuIxSxqWdgqqLkk2AHMk1FYt9sHh8MCjpYKckafEcptaw+G57zaqy3m3wnxrWkOWMG4jX4RyJ+0fE+lq1lNJHzll2PXupvZxinzf28Sfba3zwK3ImDnkgLfO1vnUH2r0g8RBFb70h/wClf5qOha0zRVi5yPqIcPW1JZeZPz/BjtDbM039yRiPs8F/KNKQCtjrThsjdqbEsBGtgfrtcIPW2vpepW5pNU7ePSKEWDwrSuFQXY8BcC55C5Fye4cTVp7sdG7xOshnjJARgrRsQsgYG+XOAbC4BPeb20rfuruNHhTmJ6yX7ZFgvgq93nx8uFTjCbPIsa0jHqz5i+7WlN6KL+H+x2WivEFhRWhwSnf/ABB7EZlw+JXVYyYmHLrCGVvdSPaqmwUs+DxXZJinhkKcRowJVge4r3G+hFdSbyYeJoycQIzElnbrACihe1mN9Ba1791Ub0u/0ZljmwyFnxS9cZle8TgExkCO181014W5Ek29NKfKJSS6kv34xGy8Zg3cv1zYIKCcLlBTrCqkgNZGjzgcL2586TXFMpAR3Cq2ddSLNpZ7A2DaDUcqMPimS5ViMysjcirCzKR3g/sOQrUFraENOxVvIp2ltBp5Wle2d9XI0zPYZmtzY6m3eTSWWAgKxBAa9j3GxsbHvsaUREwy9uMMY2IaOQGxINmVhoR3jQgjusaufau5uBxOxcPMC+DjiV5xcGYqJSM6kfEy5gtjx0HjSUlHBCWRn6INkYPGjEBopElEDRSWbNC6S9nOA1yj9nhe3eOQhG+27UOBxBgjxDTun9y8RjCEgEC5Y5jYg6C3jTP/AMReISRRSv1TsM1roJAt8pZQfE6Em162bT21LimQynPIFEea15HC/BmP1mAOW/EgC97VXDUs9CcrAhIqc9FuCwsmLizmcYhCXQAJ1JyKW1PxCw9PHupl2fubPNhcRiFR/oGiGTI2ZhJnDEC1zlsnDuY8qbbT4ZmBEkLPGVIZSjGN+I1ANiBbxFx31Z75SC2JX0k4GCHJ/SxRdVMWczI2e7htYwbkIBcGw435CoVhcE8hYILlUZz+FRdj6CsCanu4mMwcMUs7K6NGFR3ds4brL9lEAHHJe1ibd/Gs38CJ5sgiZ1swzC9wG1F9LNY+R7udaxT1vfjhNinZJBJHYdXlFlVLaJlsLWN76ePfRs3dSWfDiWIFj1pTLoOyFBL3OgAOhqc7ZYwPm4m9wwglMgjyIl1ARBK8hYBVzgXtbMSTewHoUm+m8iY6ZJkEinqwrIxzKjKeKEfVN78Abg86jcsWVitw1ja6m6nyPePGtkLWseXr8jVoxWdQyOGA2LJNDPMguuGVGfydwg/c+QNI0q4d1OkrDYfCwpiRH1kpOfqIUASIGyNKqWBY2JsovYjTnWG39pSzzu8riQglQy2CZQSBkUaBe8Dxq0JNyw0GsFp9Eu9WHiwPUzShHWVyAwa2Vgh+K1uN++rN2fjkkF43VxzVgw+Vc0bEPYb8X7CnfD4hka6MVI7wSD7iufVnio0fX23D8bm2hVhPDa6rKOhsWtNUq1Wuz+kXFxWDMJV5ONfzjX3vUk2d0hYebSS8Lfe1T84/cCqqSZzLrsW7t93HK8Vv+R8xOCSVcsiK68mAI+dR3GdGUMhvC7RHke2nz1Huak6SBgCpBB4EEEHyIpRA1HFPmeO3vLi2f6Umv94FWbX6OMZFqqCUc4yD/tNj+tRTFYKSM2kjdD95Sv6iuk17S0w49LE1Xu10O3T4jrpfqRT9ih45a3qb8KuJIEvqiHzVf4p62eEHBVHkoH6VXuj2LihJfx+/4KSwe7WJmP0cEjDnlIX8zWFSfZnRPM+s7pGOS9t//iPc1a7LevAKsqaR4K/Ed1UWKaUfd+/2IEm4uGw+qpnYfWftH0HAe1KcDhi0ot3VJdpQaU3bJi7ZHIjzq+MHAq1qlZ6qjb+Y84PZuXU04gUKNK9qTIKKKKATbQhDRsCMwIIIPAgixB8+FckbTZwzIyGIK7sITmtGWIuoDdrgqjXjlFdfSDSmbEbGgxKlMRDHKBp21DEDusTqPTlWtOpoKtZOTctTzooKy4kw4iOKTDoDMWksOoZCCrrJoRmbKCt7Hj3VO94egvDSXbCyNA3crXki+fbHufKqv3j6Osbg7mSItGP/AMkfbTzNhdf8gK9KnGawmV3Q/wDS7u5hop2xEeJXrMTaYQ5GIYNoXSVezYkE6+OtQnCbxzxtm6xmBiMDKxJVoCuTqiPs24AcDqNda14raUkkUUbnMsOfq78VV7FlB+zcXA7iTzpFVowaWGQ2a2rbjcC8EjRyKUdCLjvFwGHyIPrUq6M8SpxiQTRQSwSXL9cqkRhFLmRXOqkBddbHv7iJT0vS4CRI8VDH18mJzIJ0lIjVogq2ZBxaxGmmgvrVHLEsYGNjdur0xLhcJBHiWmxMhZs7AjNDFfKi5m/uNpmtfg3Huqr9rzl55WMjTZnY9Y18zi+jHNrci2ndSIU7btYgJiI/oIsRmYII5QxUliAPhIsbnxHgalQUd0M5NeK3fmRMO5QkYlWaMKCSQrlCLDv0B8mFIHdgMpuACTl+9wJtz0tVy7/79YU4SbDYGYRyRZUsi5UeO4WRInAtbXutcKbXvVM5arFuXMl7GUEuVg1lNtbMAw9VOhqcY/fpBD/TsmYtDlkaKyqkjLwVeBC3sdRrcVCMPhGkYKis7HuUEn2FSrZPRxPJYylYV5HtP+UaD1PpUSUepKyRNactm7KlmNoo3kPJFZj/ALRVq7A6PsJEQSnWtzk7Q/ILL7g1aWxcMEQBQFXkoAHsNKr3yXIaSgMH0XbRcaYVl/G0afJmvS49D20f/ST/AFY/5roMrWNR/wDRInSigMP0e46BWz4duN+yUfuH2SaRS4Z0NnVlPJgQfnXQU70mMCyDK6q4PcwBHsa801qeT6ax7fnbU40nBNLzwyhXGlaGq49sdHOFlBKAwt9zVfyHT2tUF2x0e4iG5QCZeafF6odfa9ZuDR9JQ7btbjbOl+f35DDs7bM0BvDIy8x9U+anQ1Ltk9KBFhiIr/ej0P5Tp7EVBpIipIYEEcQRYj0rC1Vy0a17C2ut5xXzXP1L22LvthJQAsyqT3P2D/u09jW/adjqLEcxqPcVREZofEMvwsy+RI/SrKocavwzH91ObXzWS3y2tL8DLrVH/wDG5xwnl/1H/mj/AIvM3xTSHzd/5q2tHPXD9RvGteh0FPteGJbyyon4mAPtxqN7U6UMNHcRB5m8BlX8za+wqo0kvxNbQKo6ngdi34ZoR3qycvZEox/SRiZXW2SNL/CO/wDE5ubd+lqnHR1gerwseY5me7s1wbsxv8QvfSwv4VTso0qx+iPbTlWw7o2UXaN7HLY6sl/O7D15VMG29zDtywp0bdOikkufmWZRRRWp8UFFFFAeEUgmnERJI0PKnCkWPwhcaUB6soYAjUGsaalZom8O8d1LsPtCN2Kq6lxYlbjML6i68fWhKTZH9v8ARlgcZcvF1bn68Vka/iLZW9Req7210Czpc4aeOUdyveN/cZlPyq7xWEjVpGpKPJlWkzl3a3R/j4L58LLbmg6xfeO496YZI5FBRg6i4JUhlGYAgGx77Ei/jXXBNbUF+OtX77xRXScgBTypfgtkTyH6OGZj3ZI3OvmorrhIhyHtWZq3f+Q0nM+z+ivHyAEw9SvOUhP9mrfKpBgeiqKPXESNKfsr2E9/iPyq4NqPYVFcY+tZyqyZKikNeFwEcIyxIqLyUWv5nifWlCitGKxaRjM7Ko5k2pgxm/Ua6RKZDzPZX+T8qxcscz1UbWrWeKcWyfbLhuRUkba0EC/Syxp4MwB9uNUXNvbiZdOsKKfqp2B7jU+ppGDfjqaxlWS5H01rwxOotVWePksl24npJwKadaW/Cjn52tSNulXBc5f9M/zVOE1okeqd8zqf9ZtIreUvVfYuhN/8HJwnC/iDL8yLU+bMxiSC8bq45qwP6VzvelOGmZCGRipHepIPuKnvsc0eSfDNOf8AFNr57/Y6MlakT1UuzekbFxWDuJl5Sat6ONfe9S3ZfSRhpbCS8Lfe1T84/cCtY1Ys4N12Jd2++nUvFb+3Me9pbFhnFpY1bxOjDyYaiontPowB1w8tvuycPzr+4qbxShgGUhgeBBBB8iK3xir4TPJb31xbP4JNeXT0Kexm5+Lh+KFiB9ZO2v8At/emHGKQbHQ8uBro7D0ybeiR/iRW/EoP61RwR3qXE1TTpqQT+Wxz4xrKMVbMuw8OT/Yi/Iv8U4bM2PCCMsMY8kX+Kh0y3/YKaedD9UVbs7ZksptFG7/hUn5ipfsvozxUtjJlhH3jmb8q/uRVsYGKyi1KXYAXOgFTGmkYXHEtxNYpxUfd/YhmE6PcNh1zMDM473+H0Th73p02SozDusSQBoL2K39idOGtZ7SxecgIbjv48aU7Nwvea0Pn61xVrvVUk2/MdaKBRQwCiiigCiiigE2KwgYVWe+O6OIkxIlhZRZVA7RVgQW4EDx51atNu0MEWOlVlHUsHqtLudrU7yGM8t9yAbP27tTDC0sQxCKNSWXPYce0Dc+oNOOC6T8LL8eeI/eGZfzLf5gU+Ps9hUU29uNFMSyfRScwOyT95f3FvWq4klsdCncWdxLFzDRnrHb1W/sS3A7Yhm/tyxv+FlJ9r3p3iSufdq7vzYZvpV07mGqHyb9jY1hBtWZPgmlXydgPkaz77HNHVXDUa0ddCsmvl9jowVoxmNjjW7uqDmzBf1qgG25iGGs8x/8A6P8AzSCeQnUkk8ybn3NO/wDBFocKz/8AdRfRfktLeLpAwiXCydYeUYuPzGy/Oq92tv8ASyXESiMcz2m+eg9jUdnek5quuTN49kW1B8tT8/sbMRiXkbM7Mx5kkn517EtYRISbAXJ4Acfapju/0c4mexZRCp73428EGvvaiTZ7e8o0FmbUV/ugwRJSmKMk2Gp5DU+1WzsnouwsVjLmmb7xyp+Vf3Jp/McUC2ijRB91QP0qVRfU89biejTWmjBy83sikl3dxLC6wSkeKEfrasW3SxX/AKD/AC/mrYxOLzGtmDgLGtFSijk1OJa83+1e5T77uTpq8MqjmUa3vak7RWrofDw5RTftPY8E392KN/EqM35hr86h0kz00OJnHapT9GUEwrCrS2p0Zwtcwu0Z+y3bT+R7moZtfcvEYe5aMsv2k7S+o4j1FZuk0d237YtrnaMsPwew27N2zNhzeGRk5gHsnzU6H2qZ7I6VGFhiIg33o+yfynQ+hFQIx1mEqilKJvX7Otrr+SKz48n6l37O38wcq9mZUb7MnYPudPY1px+KDaqQRzGo9xVJTPpSZZmU9livkSP0rZVX1R85c8O0ov8ASm/ruXMvGnnZeHuaoqLa+I7ppf8AUf8Amla4yZh2pZG83Y/qal1fIwpcN1Jv96X0OgMTt3DwD6WaNPAsL/l40gO8EeKj+hzFSdGIKhrcbA6kX77d1VNursIYiezfAgzN466L6n5A1b2y8FqLCwHAAWAHlV4ScjmdpWVGykqSk5S5vol/vmb9nYHvIp2VbUBa9q5yAooooAooooAooooAooooDwrSHFbNDcKX0UBGMZs3QqyhlPEEXBHiDURx3R9A5JRnjv3CxUeQOvzq0njB40hm2UDwqrinzPVb3le2eaUmiqZujh/qTKfxKR+hNbNl9Hgu/wDUkEWGTq2IN9cxNx5fOrKfY5oh2TrrVe6jnJ0Z9vXs4ODn9cYZV22+jJOrZsMzmQahXK5WHeM1hY0y7O3BN/pn81T9CxH7Vds+ybDSmDF7N7V7WPf41OiJ5v8AlLnTp1fXqNe7+7kUX9tAp58WP+R1qZ4SLKKSYHCWApFt3e/DYUESSrm+wvaf8o4etqtyPGlVry2zJ+o7YzGhRUdxmNzGoJtzpRZyRBGAPtObn8q6D3NRfEbxYiU9qV/JTlHstqzdVI6lHsW4qfuwv7LfgW51IHmQP1qQYGaFR/djv+Nf5rn6NO83J8dazNU77yO1DhbMcyqe35Oi2nB+Eg+Rv+lJ2Nc+w4hkN0ZlP3SR+lPWB34xkXCYuOUgzj3Pa+dSqyfM81bhmrFZpzT+e33Llr0CoHsrpTQ2GIiK/ej7Q/KdR6E1Mdl7bgnF4ZFfmAe0PNTqPatVJPkcG57PuLb+SDXn09RLtTc3DYi5eMKx+unZb1tofUGoVtro0kjuYJFkHJuy/v8ACflVjzYq1N08jNRxTNrXtW6tv2S28Huik9pbNmiNpI2XzGn5uHzpAq3q9BhCeP8ANGH3Tw0zWeGNj+EA+4sao6fgdenxBn+WHoUth4aXrYVbs+5mzkYAwXPfZnsP91OWG3FwIsVgQ8rlm/U1Xu2dFcSW0Y4UJe33IX0YRK5m+1dL/h7VvnerShiCjSm8xQYewVEjF9cqhdPSnMGtYrCwfI390rqvKsljPQ9oooqx4gooooAooooAooooAooooAooooAooooAooooAIpt2jhB8QpyrCVLi1AVDvnitogkAnqSbDqAwNu4Na7X9bV7s3o7iaFTiOsEpF2swGUm+lrEaC1zrrVg4rZxB0rfhtlXGtU0LOWdR9qVVSVKmlHHNrZsobe7dFsHICt2hc9hu8Hjla3f48CPWm/CYTvNXnvNuws8Rjc2BIIYC5Ug8QPK49aTYHo4wcYBIaU83Y2/Kth71nKll7Hbse26NKlmvlyXgvcp1ltWsgVfsG7+HT4IIl/wX9bV7iYYlGsaHwyr/FO5PRLimOdqb9fwUJBhWdgqAsx0AGpJqZ7O6N7gGeQg/ZQDT/I/sKm0eBTPmSKNW4XVFBtyuBTrh9lE8amNJLmc684irVcKitC69WVviujNSfo5io5MoY+4I/SmbaO5GKgKtDeU21aPslWvw1N+Woq5n2PypPNssipdKJ46fbl3HaUtS8GiBbLO040YyKsuQgBGYdY4tclXXQ/5cdamOBwzvGrFChYAlDbMpPcbd9K4tntxp5wy6VdLBzq9x3zzpSflsNEeyWNYYjZxWpDXjKDxqx5iOw4BmFbcJiGiaxPZsdPTjT4qAcKat4cCzwyCNgshU5GPANbS45X40JSy8Ea23tUu1hTxudtYOrRM4LpqFuMwj0tpxtfT2qhdqbYxWdkmkcMpIZb5bEaEdm1e7rbdfB4qOdNcpsw+0h0dT6fMCsu8O4uxpuDepN9MHTtFa4JAygjgQCPIi4rZWpwgooooAooooAooooAooooAooooAooooAooooAooooDwrQBXtFAaMXDmU03YHTMp7tR5d//AH408U1bUhtqKA14rHAaCkcMJkN6jW1tlYtixhxeTkpjTjyzgX+RqXbo4SWPDIJ3Dy65m8ySBew4AgelVT3xg9E6MY01NTTfhvkXYTZwXjS0CvaKsecK8Ir2igPLV7RRQBRRRQBWrEx3UittFAVXv5uN/U3kj/vjKNWsrKCbjwNjx8KrmDYUokMXVsZAbFQCTf07vGujMdgswuKaxeMkDie+wHueJ8KzlTydqx7Xnax0tavDPQd9lqRDGDxVFU8rhQD8xSuk+CHZFKK0OM3l5CiiihAUUUUAUUUUAUUUUAUUUUAUUUUAUUUUAUUUUAUUUUAVqxEYI1oooBkxOHAOlOWzPhr2igFtFFFAFFFFAFFFFAFFFFAFFFFAeGkGIhBNFFALYhYVnRRQBRRRQBRRR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data:image/jpeg;base64,/9j/4AAQSkZJRgABAQAAAQABAAD/2wCEAAkGBhQSERQUEhQVFRUUFxgXFxgYGBYYFRcVFxUVFBUYHBYZHycgHR0kHBQXHy8hIycpLCwsFx4xNTEqNSYrLCkBCQoKDgwOGg8PGiokHyQsKSwsLi8sLCwqKSwsLCwsLCwsLC8sLSwsLCwpLCkpLCwsKSksKSwsLCwsLCwwLCwsLP/AABEIALQBGAMBIgACEQEDEQH/xAAcAAABBAMBAAAAAAAAAAAAAAAABAUGBwIDCAH/xABEEAACAQIDBAgCCQMCBAYDAAABAgMAEQQSIQUGMVEHEyJBYXGBkTKhI0JSYnKSscHRFDOCk6IVssLwCERTpNLhQ3OD/8QAGgEBAAMBAQEAAAAAAAAAAAAAAAECAwUEBv/EADIRAAIBAwIDBgUFAAMBAAAAAAABAgMEERIhBjFBBRNRYZGhInGB0eEjMjOx8BUWQhT/2gAMAwEAAhEDEQA/ALxrwmvaxegIjuv0oYPG5lVxFKGYCOQhWYAnKyk2DXGthqO+q92j08YqHFyqcNGI0bL1T5hKuXRryKSL3BPAjh51Xu/UFsdOQkao7F4+q/tNGxOV187a8mzDS1qYgxJ5nQDvPICvVGlHmZts6J3b6cMLinEbQzxyHgAolB8FydonwC3qbw7w4dsn0qAyLmQMcjMt7EhHs2h0ItpXJb7KkWHrrEKsvVNxDJIFDqDyuL2/AeVWru7vphcVs9I9qNDLMJHjTrhcnsgo7OASg1CmTTh3mqTppciVIu8NReuSBt7G4KZ0jmmw7KxvGkj5FN7gBSxBXXQm9xY3N6kuyenDaMZAlkjlXS5eJS1u/wCApc+ZqvdPoTqR0nRUO3U6QY8ZFmQrIVsHChkKk8AUa5HA95GnGm+bpuwMczxTLiImRipzRXGhtfsktY8eHA1nh8i2SwaKiWE6VtmScMZGPx50/wCdRT3hN5cLL/bxMD/hljb9DTDA5UVirg8NfKvb1APaK8vXtAFFFFAFFYdaL2uL8u+3lWdAFFFFAFFFFAFFFFAFFFFAFFFFAFFFFAeXovUb3+3jODwbyIQJCVSO4uMzHU277KGPpVZ7P6WMX/Uo8rL1JKq6BQFy3AZgeObieNVckng99v2fWuKbqQ5LPsXjRWKHSirHgMqbd49ojD4SeZjYRRO9++6qSLX772pyqqunzePqsJHhUPaxDXfmIoyD83y/lNWisvBDeChjKxABJNr2B7idW9zrWcWBd1kZRcRAM/MKzBA1uV2Uf5CtkOypWz2Rvo4+tYEWPVXUZ7HiO2Dcd1zU+6JdriXEf0U8SSrLFKiuQOsRMhd483FkIXgfhIBFe1vCMkOfRht6PGYbFYPaJjaFIkfrXIV8ivlAaXQnKSuUk3F7aiwqB7+bFhwmNkhw/W5EtYyFSWuMwZSo1Qgix4mlnSHurBgJ1jglkkzqHIZRYKT2CJBo/A8Bpbjeo5Nj3kREc5hECqE8VUm+QH7NySB3XNuJqkVl6lyJbE8kpNrkmwAF+4DgPIU+7K3LxGIildY5AUQSJdTllS9nCNwLaggX1sRxpnwuCeQsI1zFVZyBxyoMzG3gAT5A1INw97Tgp+279QVcsg1BbKShC8MxIAvpx10qZZ6BDZHisVhY5EAkhXEBVa6shYIS1gSB9rW3cfGkmN2nLNlMrmQqLBmN2y9wLHUgd1ybd1Pu+e8yY9kmHWJIoyGJjmQC5OaNhwv9YEDuIvTDs/BGaVIlIDSMqAnQXY2Fz3C5FI+LDJZ0dYbCmcCaW7ShoupaIlHz8AZL24gEaDUDWtm/2wMNCgXCdQQjHrvpA+IDXsAQxuFFzfL38eFRpdnYmCRmEciPh2BZsp+jZSCCWtYa2tz043pudrm51J1vzPOo05eScmeGldSMrumo+FiLa+BFTTG4DauF6wnGTJDHr1v9RIEYfVyrmLZjoMtuPvUV2VtmTDvniKhuZRHPpmBt6VK95OkTr1EQijkiMaZywYMZcoLMhBGWzEgad3I2qJJ52RKGeLpJ2mnDGz/5MG/5gaWR9Lm1R/5xvVIT/wBFRnC4XrHChkW/e7BFHmx0qxpejaFsLFK0ljFETKYAJVly3IK8O1bS/fb1qJaVzG7MN2elPaE+KijmxmRJGCFuqhIUtopICjTNYce+ran2Xj1/8/8A+3it+tcwsRmJS4F9LkXt3XItr4iuo9wN4f67AQyMbvlySf8A7E7Le+jf5VnVguaN6VeUFpSX1Sf9oYMNsjFx40Ytp0mcLkIZTFmTWwugYCx14U/z73SowzYOQp9Zo3RyP8AAxFLsZhbGkXCsMG0rnvGnUinhY8P6Fib44QpmM6qM2Wz3RweRRgGHqKX4Pa8MptHLG55K6k+OgPjTPJs6HEC08aOObDUeTcR6GlOxN28NhcxgQAnixJZrcrnu8Kkh9xoytWrw2a9dv6Hu9e1E9nbZxJxbjEhYYicsKZS2cngTMOyD90248Ob1tLeGDDgdfKkd+AY6nyA1+VRkpKhNSUVu34bjlRTJs7fTCT5ernS7sVVWOV2INtEax+VPQNSUnCUHiSa+Z7RRRQoFFFFAFFYlwONJ5NpRj61/LX9KAr7psP0GHGlusY+OiWHp2j8qqzBbHlmNoo3f8Kkj1PAetXbtLZkeIlEkyiQpcIG+FQTf4eBJsLk34UvgQAZQAAOAAsB6CspQ1PJ9Ba9rxtbdUoxy99+m5p3G2hOYFjxSBJECqvaDF1VbXNtA2movRThglTP4j9aK1RwqktcnLGMjnisQsaM7sFVAWZjoAoFySeQFcw76bXl2ni8TiAhCQICEOjJAHVASOZMmY8sx5VfnSdKV2TjSLf2SNeFmIU+tibeNqq3on3niEWIix8sAhSMRoZSokySFg8Sse0Y7LfKL204VvS2TkZPfYTdEO9EcZnhxskS4ZYWK9ba6l2VXjQnXKwJJQcSL87sO/wDsHDYGdRgp5WEiBxcdkRSKQCk4IzqRcWtzBJ1FaOkXZOGwuMaHCLIqKqm7uHVs6h1aMjXJlI1JJOvCo7LjnaNI2N1jLZL8VDasoP2SRe3Mk95vull6kZt7YNs+03eFIn7SxEmMnigb40B+yTY27iCRa5ujRCeAJ0J010AJJ8gBevQpPDz9Km3RZPhmxkMc8JMhLCORSbHMjBo5YzoylSRcWPO/dZ/Cshbmzor3gC4yCCSGJw7FI5CoEsRZWvZwLsp1BVrjXS3fj0lbFwcSpJgY1ZHdleWOUvGrqT9FkuQpPHlYaVh0hbiR7NYFMRcyEmOIowkVLkXzg2IHC5sTy41CxKwDAMQGADAcGANxcd9jrWeNXxJk5xszRenjdveE4WVW6qGTtA3kjDMuo1VuII41lu1sI4mZAGi0dSUkcKWUEFgAfi0uLDWnfe7cRcJnl65RGWIiSzGRidcpOgFte1yHM2o2uTJHrpA35w2LR8MrSjq3uki5WikZQRZluDl1NmF9dbWqAYDZss7ZIY3kbkiliPE24DxNJLVsimKG6synmCQfcVMVpWxHMsDeDo1jw8bYh5GSJY0JjC5pOtYAFA3ALmPxG9vG2tfVKNqdIeJlIVHKxCNYyhCuHAUBmcMCCWN/S1MWzEhLjr3dE7yih29iw99fKkcrmSaHiK/ECLgMLi2jAMD5EEG/jTsm9eIWOCOORolgDZchIJLOWLNz42tw08TVn7awuDXCxiIQSYpMKn9OJ8vWGOwKnI3ZZrZiARx0qmzqb99ItS6B7BNKWYsbXYkmwAFzqbAaD0qd9Ge/z4HrI8nWK5DgFitmAytbQ8Rl9qheJwLxkB1KllVxfvR1DKw8CDWWz3yyKfG3odP3qKscweD02fd9/DvFmOVkvuLpbicfSQOvirK362pVht8cJKezKFJ7nBQ+50+dVHE1ezJXKVSS5n31bhu0kswbX1z/AGXlFJwI4d3KnbAz91c/bP21PAfoZGXwvdT5qdKmOxOlMqQMRH/nH+6H9j6VqqifM+cuewLilvTxJe/oWpMlqYNq7h4TFXJQxufrIctz4rqD7U5bG3iw+KX6KVWP2b2ceanWt7HKavszjxnWtp5i3GS+hW8vRRJDMjJMSgYElexKttQVJupINuVWZsWMrCqmR5CuhaS2c631y6d9vStysHFYYZQhN9L2/eoUUuRpc3ta6x3rzgWUUUVY8YUh2rtRYUJJGa3ZXvJ8uVKJsYifEyjzIqM7zYyJ7ZLM44sOGXXS/fqaAaDiSWLHVmNyTc/rwHhSqDF01k0z47fKCG4DdYw7k1924frUN4NadGpVeIJsnsMoNEsmthVR4zpDxD6R2iHhq/5j+wFWLuTtyKXDwmWZTIx6s/FfrLEqrE/WIHEntG9qhSTZ7a/ZlahTVSfXoiSbNwRvc0U8xoANK8qxzRm3nkw0kTYbEMtpsqZC+RnL5iig3FmJQ217q5V2kUMr9XG0ShiAjNnZANMpawudOVWr/wCIjCxrJhJAbSMrqy34ohUq1u4guwv4+FVQzPKzuczsbs7WJOp1YnzOpPefGvXRWFkzkeTY1nVFY5hGMqX4hSc2W/IEkgd2Y0DBsYzIAcisqFu4MwZlB8wje1bMZs2SERM4sJk6yM81zMl/O6H5c6t7o6wEO1Nm4mKeJImaSNGmjCo0jqC8T5fh6wZiCQO1mrWUtKyVxkYuh/BYbGTtDNAesWGUZ0NkkidRE6yJwzASdl1sT33IuWLejdObY+IVlxERcG8Zjb6ZQQQGaMi66d+ovwpo2o39JPLHg8TKU1jZwGgZgD2lKhr2uO+17cK1bV3gfFJF13aliXqxJftPEPgD82UkgNxINjwvVMPVnoTnY8xO35ZIOplYyKrF4y5JeNm+OzHXK3ep0uAeN7ptl7PbETRwx2zyMEW5sMzaDWtAUm9gdNT4D/s1MOjDeAw4yGN1hMTMSWlRLxZVZzIkpF0tl528L61d/CtiOZEkvFIMykNG4up0IKNqp5G4tTvtnfbEYnrFlKmOQ3EZAIjI+Eo3xAjnfXW41qY9J23cLiYRJgRhyGkIxDCJVxOa/wBGxLDN1bWPaHE2BOtqrOOAsQqgkngALknwFZr4t2TyFWx9knEPkV4kPORwg9L6n0qab77pQYaOTEKjkuwVVGkUbMNXNtbXGgva5HdpVfIbEG19Qbc9acNo7wTzSSO8jDrfiUMQmXuXLe1gOdQ029ic7CBFJIA4k2HmeFb58E6s6MjBoyQ4tquU2N7cB4067nxwNiY1mSRmZ1CZWUKDcWLDiR5GpHv9vDDPFlw8y6SfTIFIMltFbNbthSOfeD3VLlh4BCMRiWkYs7FmNtTyACgeQAAA5ClmxpoFkBxETyx94STq297G/lp51ju/sg4rExwKcpkJFz3WUte3pW7G7AxGHUPLE8YzZQWGW7Djlvq1rcRcVfbkR5lv78jBrhXEMWGlxWFiRAklnkhgtqch0coDexvbUnkaTrJ5SSWYksSSSSSSTxJPM3oWkIYWC2epZuE3AxTxRyx9W6yIriz2NmUMNGA503bS2FPCPpYZE8Spy/mGlWf0aYnrNl4U96qyH/CR0HyAqYwi4sa5s6Sy0fU0OJbiGFOKkvRnNLCsKvLb242EmuTEEY/Wj7B9hofUVANr9GUqXMDiQfZayv7/AAn5Vk4Ncjt2/btrWfxfC/Pl6kTglKkEEgjgRoR61Kdn9IeLiADETLyk+L841971GMThJImyyoyNyYEH/wC6zje+lU5PY7E6FC7h+pFSX+6ll7L6VoDbrUkjPgM6+41+VSjD75YKYaYiMH7xyH2a1ULKlbtnIhlRZCFQsMx10W+vDwq6qSRwrjh613cXKPudH4XEK6hlYMCNCCCD3cRXuIxSxqWdgqqLkk2AHMk1FYt9sHh8MCjpYKckafEcptaw+G57zaqy3m3wnxrWkOWMG4jX4RyJ+0fE+lq1lNJHzll2PXupvZxinzf28Sfba3zwK3ImDnkgLfO1vnUH2r0g8RBFb70h/wClf5qOha0zRVi5yPqIcPW1JZeZPz/BjtDbM039yRiPs8F/KNKQCtjrThsjdqbEsBGtgfrtcIPW2vpepW5pNU7ePSKEWDwrSuFQXY8BcC55C5Fye4cTVp7sdG7xOshnjJARgrRsQsgYG+XOAbC4BPeb20rfuruNHhTmJ6yX7ZFgvgq93nx8uFTjCbPIsa0jHqz5i+7WlN6KL+H+x2WivEFhRWhwSnf/ABB7EZlw+JXVYyYmHLrCGVvdSPaqmwUs+DxXZJinhkKcRowJVge4r3G+hFdSbyYeJoycQIzElnbrACihe1mN9Ba1791Ub0u/0ZljmwyFnxS9cZle8TgExkCO181014W5Ek29NKfKJSS6kv34xGy8Zg3cv1zYIKCcLlBTrCqkgNZGjzgcL2586TXFMpAR3Cq2ddSLNpZ7A2DaDUcqMPimS5ViMysjcirCzKR3g/sOQrUFraENOxVvIp2ltBp5Wle2d9XI0zPYZmtzY6m3eTSWWAgKxBAa9j3GxsbHvsaUREwy9uMMY2IaOQGxINmVhoR3jQgjusaufau5uBxOxcPMC+DjiV5xcGYqJSM6kfEy5gtjx0HjSUlHBCWRn6INkYPGjEBopElEDRSWbNC6S9nOA1yj9nhe3eOQhG+27UOBxBgjxDTun9y8RjCEgEC5Y5jYg6C3jTP/AMReISRRSv1TsM1roJAt8pZQfE6Em162bT21LimQynPIFEea15HC/BmP1mAOW/EgC97VXDUs9CcrAhIqc9FuCwsmLizmcYhCXQAJ1JyKW1PxCw9PHupl2fubPNhcRiFR/oGiGTI2ZhJnDEC1zlsnDuY8qbbT4ZmBEkLPGVIZSjGN+I1ANiBbxFx31Z75SC2JX0k4GCHJ/SxRdVMWczI2e7htYwbkIBcGw435CoVhcE8hYILlUZz+FRdj6CsCanu4mMwcMUs7K6NGFR3ds4brL9lEAHHJe1ibd/Gs38CJ5sgiZ1swzC9wG1F9LNY+R7udaxT1vfjhNinZJBJHYdXlFlVLaJlsLWN76ePfRs3dSWfDiWIFj1pTLoOyFBL3OgAOhqc7ZYwPm4m9wwglMgjyIl1ARBK8hYBVzgXtbMSTewHoUm+m8iY6ZJkEinqwrIxzKjKeKEfVN78Abg86jcsWVitw1ja6m6nyPePGtkLWseXr8jVoxWdQyOGA2LJNDPMguuGVGfydwg/c+QNI0q4d1OkrDYfCwpiRH1kpOfqIUASIGyNKqWBY2JsovYjTnWG39pSzzu8riQglQy2CZQSBkUaBe8Dxq0JNyw0GsFp9Eu9WHiwPUzShHWVyAwa2Vgh+K1uN++rN2fjkkF43VxzVgw+Vc0bEPYb8X7CnfD4hka6MVI7wSD7iufVnio0fX23D8bm2hVhPDa6rKOhsWtNUq1Wuz+kXFxWDMJV5ONfzjX3vUk2d0hYebSS8Lfe1T84/cCqqSZzLrsW7t93HK8Vv+R8xOCSVcsiK68mAI+dR3GdGUMhvC7RHke2nz1Huak6SBgCpBB4EEEHyIpRA1HFPmeO3vLi2f6Umv94FWbX6OMZFqqCUc4yD/tNj+tRTFYKSM2kjdD95Sv6iuk17S0w49LE1Xu10O3T4jrpfqRT9ih45a3qb8KuJIEvqiHzVf4p62eEHBVHkoH6VXuj2LihJfx+/4KSwe7WJmP0cEjDnlIX8zWFSfZnRPM+s7pGOS9t//iPc1a7LevAKsqaR4K/Ed1UWKaUfd+/2IEm4uGw+qpnYfWftH0HAe1KcDhi0ot3VJdpQaU3bJi7ZHIjzq+MHAq1qlZ6qjb+Y84PZuXU04gUKNK9qTIKKKKATbQhDRsCMwIIIPAgixB8+FckbTZwzIyGIK7sITmtGWIuoDdrgqjXjlFdfSDSmbEbGgxKlMRDHKBp21DEDusTqPTlWtOpoKtZOTctTzooKy4kw4iOKTDoDMWksOoZCCrrJoRmbKCt7Hj3VO94egvDSXbCyNA3crXki+fbHufKqv3j6Osbg7mSItGP/AMkfbTzNhdf8gK9KnGawmV3Q/wDS7u5hop2xEeJXrMTaYQ5GIYNoXSVezYkE6+OtQnCbxzxtm6xmBiMDKxJVoCuTqiPs24AcDqNda14raUkkUUbnMsOfq78VV7FlB+zcXA7iTzpFVowaWGQ2a2rbjcC8EjRyKUdCLjvFwGHyIPrUq6M8SpxiQTRQSwSXL9cqkRhFLmRXOqkBddbHv7iJT0vS4CRI8VDH18mJzIJ0lIjVogq2ZBxaxGmmgvrVHLEsYGNjdur0xLhcJBHiWmxMhZs7AjNDFfKi5m/uNpmtfg3Huqr9rzl55WMjTZnY9Y18zi+jHNrci2ndSIU7btYgJiI/oIsRmYII5QxUliAPhIsbnxHgalQUd0M5NeK3fmRMO5QkYlWaMKCSQrlCLDv0B8mFIHdgMpuACTl+9wJtz0tVy7/79YU4SbDYGYRyRZUsi5UeO4WRInAtbXutcKbXvVM5arFuXMl7GUEuVg1lNtbMAw9VOhqcY/fpBD/TsmYtDlkaKyqkjLwVeBC3sdRrcVCMPhGkYKis7HuUEn2FSrZPRxPJYylYV5HtP+UaD1PpUSUepKyRNactm7KlmNoo3kPJFZj/ALRVq7A6PsJEQSnWtzk7Q/ILL7g1aWxcMEQBQFXkoAHsNKr3yXIaSgMH0XbRcaYVl/G0afJmvS49D20f/ST/AFY/5roMrWNR/wDRInSigMP0e46BWz4duN+yUfuH2SaRS4Z0NnVlPJgQfnXQU70mMCyDK6q4PcwBHsa801qeT6ax7fnbU40nBNLzwyhXGlaGq49sdHOFlBKAwt9zVfyHT2tUF2x0e4iG5QCZeafF6odfa9ZuDR9JQ7btbjbOl+f35DDs7bM0BvDIy8x9U+anQ1Ltk9KBFhiIr/ej0P5Tp7EVBpIipIYEEcQRYj0rC1Vy0a17C2ut5xXzXP1L22LvthJQAsyqT3P2D/u09jW/adjqLEcxqPcVREZofEMvwsy+RI/SrKocavwzH91ObXzWS3y2tL8DLrVH/wDG5xwnl/1H/mj/AIvM3xTSHzd/5q2tHPXD9RvGteh0FPteGJbyyon4mAPtxqN7U6UMNHcRB5m8BlX8za+wqo0kvxNbQKo6ngdi34ZoR3qycvZEox/SRiZXW2SNL/CO/wDE5ubd+lqnHR1gerwseY5me7s1wbsxv8QvfSwv4VTso0qx+iPbTlWw7o2UXaN7HLY6sl/O7D15VMG29zDtywp0bdOikkufmWZRRRWp8UFFFFAeEUgmnERJI0PKnCkWPwhcaUB6soYAjUGsaalZom8O8d1LsPtCN2Kq6lxYlbjML6i68fWhKTZH9v8ARlgcZcvF1bn68Vka/iLZW9Req7210Czpc4aeOUdyveN/cZlPyq7xWEjVpGpKPJlWkzl3a3R/j4L58LLbmg6xfeO496YZI5FBRg6i4JUhlGYAgGx77Ei/jXXBNbUF+OtX77xRXScgBTypfgtkTyH6OGZj3ZI3OvmorrhIhyHtWZq3f+Q0nM+z+ivHyAEw9SvOUhP9mrfKpBgeiqKPXESNKfsr2E9/iPyq4NqPYVFcY+tZyqyZKikNeFwEcIyxIqLyUWv5nifWlCitGKxaRjM7Ko5k2pgxm/Ua6RKZDzPZX+T8qxcscz1UbWrWeKcWyfbLhuRUkba0EC/Syxp4MwB9uNUXNvbiZdOsKKfqp2B7jU+ppGDfjqaxlWS5H01rwxOotVWePksl24npJwKadaW/Cjn52tSNulXBc5f9M/zVOE1okeqd8zqf9ZtIreUvVfYuhN/8HJwnC/iDL8yLU+bMxiSC8bq45qwP6VzvelOGmZCGRipHepIPuKnvsc0eSfDNOf8AFNr57/Y6MlakT1UuzekbFxWDuJl5Sat6ONfe9S3ZfSRhpbCS8Lfe1T84/cCtY1Ys4N12Jd2++nUvFb+3Me9pbFhnFpY1bxOjDyYaiontPowB1w8tvuycPzr+4qbxShgGUhgeBBBB8iK3xir4TPJb31xbP4JNeXT0Kexm5+Lh+KFiB9ZO2v8At/emHGKQbHQ8uBro7D0ybeiR/iRW/EoP61RwR3qXE1TTpqQT+Wxz4xrKMVbMuw8OT/Yi/Iv8U4bM2PCCMsMY8kX+Kh0y3/YKaedD9UVbs7ZksptFG7/hUn5ipfsvozxUtjJlhH3jmb8q/uRVsYGKyi1KXYAXOgFTGmkYXHEtxNYpxUfd/YhmE6PcNh1zMDM473+H0Th73p02SozDusSQBoL2K39idOGtZ7SxecgIbjv48aU7Nwvea0Pn61xVrvVUk2/MdaKBRQwCiiigCiiigE2KwgYVWe+O6OIkxIlhZRZVA7RVgQW4EDx51atNu0MEWOlVlHUsHqtLudrU7yGM8t9yAbP27tTDC0sQxCKNSWXPYce0Dc+oNOOC6T8LL8eeI/eGZfzLf5gU+Ps9hUU29uNFMSyfRScwOyT95f3FvWq4klsdCncWdxLFzDRnrHb1W/sS3A7Yhm/tyxv+FlJ9r3p3iSufdq7vzYZvpV07mGqHyb9jY1hBtWZPgmlXydgPkaz77HNHVXDUa0ddCsmvl9jowVoxmNjjW7uqDmzBf1qgG25iGGs8x/8A6P8AzSCeQnUkk8ybn3NO/wDBFocKz/8AdRfRfktLeLpAwiXCydYeUYuPzGy/Oq92tv8ASyXESiMcz2m+eg9jUdnek5quuTN49kW1B8tT8/sbMRiXkbM7Mx5kkn517EtYRISbAXJ4Acfapju/0c4mexZRCp73428EGvvaiTZ7e8o0FmbUV/ugwRJSmKMk2Gp5DU+1WzsnouwsVjLmmb7xyp+Vf3Jp/McUC2ijRB91QP0qVRfU89biejTWmjBy83sikl3dxLC6wSkeKEfrasW3SxX/AKD/AC/mrYxOLzGtmDgLGtFSijk1OJa83+1e5T77uTpq8MqjmUa3vak7RWrofDw5RTftPY8E392KN/EqM35hr86h0kz00OJnHapT9GUEwrCrS2p0Zwtcwu0Z+y3bT+R7moZtfcvEYe5aMsv2k7S+o4j1FZuk0d237YtrnaMsPwew27N2zNhzeGRk5gHsnzU6H2qZ7I6VGFhiIg33o+yfynQ+hFQIx1mEqilKJvX7Otrr+SKz48n6l37O38wcq9mZUb7MnYPudPY1px+KDaqQRzGo9xVJTPpSZZmU9livkSP0rZVX1R85c8O0ov8ASm/ruXMvGnnZeHuaoqLa+I7ppf8AUf8Amla4yZh2pZG83Y/qal1fIwpcN1Jv96X0OgMTt3DwD6WaNPAsL/l40gO8EeKj+hzFSdGIKhrcbA6kX77d1VNursIYiezfAgzN466L6n5A1b2y8FqLCwHAAWAHlV4ScjmdpWVGykqSk5S5vol/vmb9nYHvIp2VbUBa9q5yAooooAooooAooooAooooDwrSHFbNDcKX0UBGMZs3QqyhlPEEXBHiDURx3R9A5JRnjv3CxUeQOvzq0njB40hm2UDwqrinzPVb3le2eaUmiqZujh/qTKfxKR+hNbNl9Hgu/wDUkEWGTq2IN9cxNx5fOrKfY5oh2TrrVe6jnJ0Z9vXs4ODn9cYZV22+jJOrZsMzmQahXK5WHeM1hY0y7O3BN/pn81T9CxH7Vds+ybDSmDF7N7V7WPf41OiJ5v8AlLnTp1fXqNe7+7kUX9tAp58WP+R1qZ4SLKKSYHCWApFt3e/DYUESSrm+wvaf8o4etqtyPGlVry2zJ+o7YzGhRUdxmNzGoJtzpRZyRBGAPtObn8q6D3NRfEbxYiU9qV/JTlHstqzdVI6lHsW4qfuwv7LfgW51IHmQP1qQYGaFR/djv+Nf5rn6NO83J8dazNU77yO1DhbMcyqe35Oi2nB+Eg+Rv+lJ2Nc+w4hkN0ZlP3SR+lPWB34xkXCYuOUgzj3Pa+dSqyfM81bhmrFZpzT+e33Llr0CoHsrpTQ2GIiK/ej7Q/KdR6E1Mdl7bgnF4ZFfmAe0PNTqPatVJPkcG57PuLb+SDXn09RLtTc3DYi5eMKx+unZb1tofUGoVtro0kjuYJFkHJuy/v8ACflVjzYq1N08jNRxTNrXtW6tv2S28Huik9pbNmiNpI2XzGn5uHzpAq3q9BhCeP8ANGH3Tw0zWeGNj+EA+4sao6fgdenxBn+WHoUth4aXrYVbs+5mzkYAwXPfZnsP91OWG3FwIsVgQ8rlm/U1Xu2dFcSW0Y4UJe33IX0YRK5m+1dL/h7VvnerShiCjSm8xQYewVEjF9cqhdPSnMGtYrCwfI390rqvKsljPQ9oooqx4gooooAooooAooooAooooAooooAooooAooooAIpt2jhB8QpyrCVLi1AVDvnitogkAnqSbDqAwNu4Na7X9bV7s3o7iaFTiOsEpF2swGUm+lrEaC1zrrVg4rZxB0rfhtlXGtU0LOWdR9qVVSVKmlHHNrZsobe7dFsHICt2hc9hu8Hjla3f48CPWm/CYTvNXnvNuws8Rjc2BIIYC5Ug8QPK49aTYHo4wcYBIaU83Y2/Kth71nKll7Hbse26NKlmvlyXgvcp1ltWsgVfsG7+HT4IIl/wX9bV7iYYlGsaHwyr/FO5PRLimOdqb9fwUJBhWdgqAsx0AGpJqZ7O6N7gGeQg/ZQDT/I/sKm0eBTPmSKNW4XVFBtyuBTrh9lE8amNJLmc684irVcKitC69WVviujNSfo5io5MoY+4I/SmbaO5GKgKtDeU21aPslWvw1N+Woq5n2PypPNssipdKJ46fbl3HaUtS8GiBbLO040YyKsuQgBGYdY4tclXXQ/5cdamOBwzvGrFChYAlDbMpPcbd9K4tntxp5wy6VdLBzq9x3zzpSflsNEeyWNYYjZxWpDXjKDxqx5iOw4BmFbcJiGiaxPZsdPTjT4qAcKat4cCzwyCNgshU5GPANbS45X40JSy8Ea23tUu1hTxudtYOrRM4LpqFuMwj0tpxtfT2qhdqbYxWdkmkcMpIZb5bEaEdm1e7rbdfB4qOdNcpsw+0h0dT6fMCsu8O4uxpuDepN9MHTtFa4JAygjgQCPIi4rZWpwgooooAooooAooooAooooAooooAooooAooooAooooDwrQBXtFAaMXDmU03YHTMp7tR5d//AH408U1bUhtqKA14rHAaCkcMJkN6jW1tlYtixhxeTkpjTjyzgX+RqXbo4SWPDIJ3Dy65m8ySBew4AgelVT3xg9E6MY01NTTfhvkXYTZwXjS0CvaKsecK8Ir2igPLV7RRQBRRRQBWrEx3UittFAVXv5uN/U3kj/vjKNWsrKCbjwNjx8KrmDYUokMXVsZAbFQCTf07vGujMdgswuKaxeMkDie+wHueJ8KzlTydqx7Xnax0tavDPQd9lqRDGDxVFU8rhQD8xSuk+CHZFKK0OM3l5CiiihAUUUUAUUUUAUUUUAUUUUAUUUUAUUUUAUUUUAUUUUAVqxEYI1oooBkxOHAOlOWzPhr2igFtFFFAFFFFAFFFFAFFFFAFFFFAeGkGIhBNFFALYhYVnRRQBRRRQBRRR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76904874"/>
              </p:ext>
            </p:extLst>
          </p:nvPr>
        </p:nvGraphicFramePr>
        <p:xfrm>
          <a:off x="21771" y="7937"/>
          <a:ext cx="9122229" cy="5857600"/>
        </p:xfrm>
        <a:graphic>
          <a:graphicData uri="http://schemas.openxmlformats.org/drawingml/2006/table">
            <a:tbl>
              <a:tblPr firstRow="1" firstCol="1" bandRow="1"/>
              <a:tblGrid>
                <a:gridCol w="1775467"/>
                <a:gridCol w="7346762"/>
              </a:tblGrid>
              <a:tr h="525463">
                <a:tc>
                  <a:txBody>
                    <a:bodyPr/>
                    <a:lstStyle/>
                    <a:p>
                      <a:pPr marL="91440" marR="0" indent="-91440">
                        <a:spcBef>
                          <a:spcPts val="0"/>
                        </a:spcBef>
                        <a:spcAft>
                          <a:spcPts val="0"/>
                        </a:spcAft>
                      </a:pPr>
                      <a:r>
                        <a:rPr lang="en-US" sz="2000" b="1" kern="1400" dirty="0">
                          <a:solidFill>
                            <a:srgbClr val="FFFFFF"/>
                          </a:solidFill>
                          <a:effectLst/>
                          <a:latin typeface="Calibri" panose="020F0502020204030204" pitchFamily="34" charset="0"/>
                          <a:ea typeface="PMingLiU" panose="02020500000000000000" pitchFamily="18" charset="-120"/>
                        </a:rPr>
                        <a:t>Activity</a:t>
                      </a:r>
                      <a:endParaRPr lang="en-US" sz="2000" kern="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800000"/>
                    </a:solidFill>
                  </a:tcPr>
                </a:tc>
                <a:tc>
                  <a:txBody>
                    <a:bodyPr/>
                    <a:lstStyle/>
                    <a:p>
                      <a:pPr marL="91440" marR="0" indent="-91440">
                        <a:spcBef>
                          <a:spcPts val="0"/>
                        </a:spcBef>
                        <a:spcAft>
                          <a:spcPts val="0"/>
                        </a:spcAft>
                      </a:pPr>
                      <a:r>
                        <a:rPr lang="en-US" sz="2000" b="1" kern="1400" dirty="0">
                          <a:solidFill>
                            <a:srgbClr val="FFFFFF"/>
                          </a:solidFill>
                          <a:effectLst/>
                          <a:latin typeface="Calibri" panose="020F0502020204030204" pitchFamily="34" charset="0"/>
                          <a:ea typeface="PMingLiU" panose="02020500000000000000" pitchFamily="18" charset="-120"/>
                        </a:rPr>
                        <a:t>Comments</a:t>
                      </a:r>
                      <a:endParaRPr lang="en-US" sz="2000" kern="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800000"/>
                    </a:solidFill>
                  </a:tcPr>
                </a:tc>
              </a:tr>
              <a:tr h="5332137">
                <a:tc>
                  <a:txBody>
                    <a:bodyPr/>
                    <a:lstStyle/>
                    <a:p>
                      <a:pPr marL="0" marR="0" indent="0">
                        <a:spcBef>
                          <a:spcPts val="0"/>
                        </a:spcBef>
                        <a:spcAft>
                          <a:spcPts val="0"/>
                        </a:spcAft>
                      </a:pPr>
                      <a:r>
                        <a:rPr lang="en-US" sz="2200" b="1" kern="1400" dirty="0">
                          <a:solidFill>
                            <a:srgbClr val="000000"/>
                          </a:solidFill>
                          <a:effectLst/>
                          <a:latin typeface="Times New Roman" panose="02020603050405020304" pitchFamily="18" charset="0"/>
                          <a:ea typeface="PMingLiU" panose="02020500000000000000" pitchFamily="18" charset="-120"/>
                        </a:rPr>
                        <a:t>SoCal and Australia: UC-Irvine </a:t>
                      </a:r>
                      <a:r>
                        <a:rPr lang="en-US" sz="2200" b="1" kern="1400" dirty="0" smtClean="0">
                          <a:solidFill>
                            <a:srgbClr val="000000"/>
                          </a:solidFill>
                          <a:effectLst/>
                          <a:latin typeface="Times New Roman" panose="02020603050405020304" pitchFamily="18" charset="0"/>
                          <a:ea typeface="PMingLiU" panose="02020500000000000000" pitchFamily="18" charset="-120"/>
                        </a:rPr>
                        <a:t>Water-PIRE</a:t>
                      </a:r>
                      <a:endParaRPr lang="en-US" sz="2200" kern="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buFont typeface="Symbol" panose="05050102010706020507" pitchFamily="18" charset="2"/>
                        <a:buChar char=""/>
                      </a:pPr>
                      <a:r>
                        <a:rPr lang="en-US" sz="2200" i="1" dirty="0">
                          <a:effectLst/>
                          <a:latin typeface="Times New Roman" panose="02020603050405020304" pitchFamily="18" charset="0"/>
                          <a:ea typeface="Times New Roman" panose="02020603050405020304" pitchFamily="18" charset="0"/>
                        </a:rPr>
                        <a:t>A wealth of knowledge was shared, and the context provided for how the two regions might learn from one another was excellent.</a:t>
                      </a:r>
                      <a:endParaRPr lang="en-US" sz="2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200" i="1" dirty="0">
                          <a:effectLst/>
                          <a:latin typeface="Times New Roman" panose="02020603050405020304" pitchFamily="18" charset="0"/>
                          <a:ea typeface="Times New Roman" panose="02020603050405020304" pitchFamily="18" charset="0"/>
                        </a:rPr>
                        <a:t>Ana </a:t>
                      </a:r>
                      <a:r>
                        <a:rPr lang="en-US" sz="2200" i="1" dirty="0" smtClean="0">
                          <a:effectLst/>
                          <a:latin typeface="Times New Roman" panose="02020603050405020304" pitchFamily="18" charset="0"/>
                          <a:ea typeface="Times New Roman" panose="02020603050405020304" pitchFamily="18" charset="0"/>
                        </a:rPr>
                        <a:t>did </a:t>
                      </a:r>
                      <a:r>
                        <a:rPr lang="en-US" sz="2200" i="1" dirty="0">
                          <a:effectLst/>
                          <a:latin typeface="Times New Roman" panose="02020603050405020304" pitchFamily="18" charset="0"/>
                          <a:ea typeface="Times New Roman" panose="02020603050405020304" pitchFamily="18" charset="0"/>
                        </a:rPr>
                        <a:t>a great job presenting information that will be immediately useful to CASQA members.</a:t>
                      </a:r>
                      <a:endParaRPr lang="en-US" sz="2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200" i="1" dirty="0">
                          <a:effectLst/>
                          <a:latin typeface="Times New Roman" panose="02020603050405020304" pitchFamily="18" charset="0"/>
                          <a:ea typeface="Times New Roman" panose="02020603050405020304" pitchFamily="18" charset="0"/>
                        </a:rPr>
                        <a:t>The topics that shared results were more helpful.  Topics about on-going research were interesting, but not very applicable until results are in.</a:t>
                      </a:r>
                      <a:endParaRPr lang="en-US" sz="2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200" i="1" dirty="0">
                          <a:effectLst/>
                          <a:latin typeface="Times New Roman" panose="02020603050405020304" pitchFamily="18" charset="0"/>
                          <a:ea typeface="Times New Roman" panose="02020603050405020304" pitchFamily="18" charset="0"/>
                        </a:rPr>
                        <a:t>Content was good, A/V was a disaster and made it hard to keep focus.</a:t>
                      </a:r>
                      <a:endParaRPr lang="en-US" sz="2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200" i="1" dirty="0">
                          <a:effectLst/>
                          <a:latin typeface="Times New Roman" panose="02020603050405020304" pitchFamily="18" charset="0"/>
                          <a:ea typeface="Times New Roman" panose="02020603050405020304" pitchFamily="18" charset="0"/>
                        </a:rPr>
                        <a:t>It was interesting to hear about efforts at integrated water management, and the </a:t>
                      </a:r>
                      <a:r>
                        <a:rPr lang="en-US" sz="2200" i="1" dirty="0" err="1">
                          <a:effectLst/>
                          <a:latin typeface="Times New Roman" panose="02020603050405020304" pitchFamily="18" charset="0"/>
                          <a:ea typeface="Times New Roman" panose="02020603050405020304" pitchFamily="18" charset="0"/>
                        </a:rPr>
                        <a:t>webconferencing</a:t>
                      </a:r>
                      <a:r>
                        <a:rPr lang="en-US" sz="2200" i="1" dirty="0">
                          <a:effectLst/>
                          <a:latin typeface="Times New Roman" panose="02020603050405020304" pitchFamily="18" charset="0"/>
                          <a:ea typeface="Times New Roman" panose="02020603050405020304" pitchFamily="18" charset="0"/>
                        </a:rPr>
                        <a:t> might have worked well except that 1) the sound wasn't great, 2) the hotel line kept intruding, and 3) the technician </a:t>
                      </a:r>
                      <a:r>
                        <a:rPr lang="en-US" sz="2200" i="1" dirty="0" smtClean="0">
                          <a:effectLst/>
                          <a:latin typeface="Times New Roman" panose="02020603050405020304" pitchFamily="18" charset="0"/>
                          <a:ea typeface="Times New Roman" panose="02020603050405020304" pitchFamily="18" charset="0"/>
                        </a:rPr>
                        <a:t>kept flipping </a:t>
                      </a:r>
                      <a:r>
                        <a:rPr lang="en-US" sz="2200" i="1" dirty="0">
                          <a:effectLst/>
                          <a:latin typeface="Times New Roman" panose="02020603050405020304" pitchFamily="18" charset="0"/>
                          <a:ea typeface="Times New Roman" panose="02020603050405020304" pitchFamily="18" charset="0"/>
                        </a:rPr>
                        <a:t>back to presenters' faces during their </a:t>
                      </a:r>
                      <a:r>
                        <a:rPr lang="en-US" sz="2200" i="1" dirty="0" smtClean="0">
                          <a:effectLst/>
                          <a:latin typeface="Times New Roman" panose="02020603050405020304" pitchFamily="18" charset="0"/>
                          <a:ea typeface="Times New Roman" panose="02020603050405020304" pitchFamily="18" charset="0"/>
                        </a:rPr>
                        <a:t>presentations</a:t>
                      </a:r>
                      <a:endParaRPr lang="en-US" sz="2200" dirty="0">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TextBox 3"/>
          <p:cNvSpPr txBox="1"/>
          <p:nvPr/>
        </p:nvSpPr>
        <p:spPr>
          <a:xfrm>
            <a:off x="307975" y="1841755"/>
            <a:ext cx="1508468" cy="1200329"/>
          </a:xfrm>
          <a:prstGeom prst="rect">
            <a:avLst/>
          </a:prstGeom>
          <a:noFill/>
        </p:spPr>
        <p:txBody>
          <a:bodyPr wrap="square" rtlCol="0">
            <a:spAutoFit/>
          </a:bodyPr>
          <a:lstStyle/>
          <a:p>
            <a:pPr algn="ctr"/>
            <a:r>
              <a:rPr lang="en-US" sz="3600" b="1" dirty="0" smtClean="0">
                <a:solidFill>
                  <a:srgbClr val="00B050"/>
                </a:solidFill>
                <a:latin typeface="Calibri" panose="020F0502020204030204" pitchFamily="34" charset="0"/>
              </a:rPr>
              <a:t>Very useful</a:t>
            </a:r>
            <a:endParaRPr lang="en-US" sz="3600" b="1" dirty="0">
              <a:solidFill>
                <a:srgbClr val="00B050"/>
              </a:solidFill>
              <a:latin typeface="Calibri" panose="020F0502020204030204" pitchFamily="34" charset="0"/>
            </a:endParaRPr>
          </a:p>
        </p:txBody>
      </p:sp>
      <p:sp>
        <p:nvSpPr>
          <p:cNvPr id="8" name="TextBox 7"/>
          <p:cNvSpPr txBox="1"/>
          <p:nvPr/>
        </p:nvSpPr>
        <p:spPr>
          <a:xfrm>
            <a:off x="0" y="4495800"/>
            <a:ext cx="2514600" cy="1200329"/>
          </a:xfrm>
          <a:prstGeom prst="rect">
            <a:avLst/>
          </a:prstGeom>
          <a:noFill/>
        </p:spPr>
        <p:txBody>
          <a:bodyPr wrap="square" rtlCol="0">
            <a:spAutoFit/>
          </a:bodyPr>
          <a:lstStyle/>
          <a:p>
            <a:pPr algn="ctr"/>
            <a:r>
              <a:rPr lang="en-US" sz="3600" b="1" dirty="0" smtClean="0">
                <a:solidFill>
                  <a:srgbClr val="FFC000"/>
                </a:solidFill>
                <a:latin typeface="Calibri" panose="020F0502020204030204" pitchFamily="34" charset="0"/>
              </a:rPr>
              <a:t>Somewhat</a:t>
            </a:r>
          </a:p>
          <a:p>
            <a:pPr algn="ctr"/>
            <a:r>
              <a:rPr lang="en-US" sz="3600" b="1" dirty="0" smtClean="0">
                <a:solidFill>
                  <a:srgbClr val="FFC000"/>
                </a:solidFill>
                <a:latin typeface="Calibri" panose="020F0502020204030204" pitchFamily="34" charset="0"/>
              </a:rPr>
              <a:t>useful</a:t>
            </a:r>
            <a:endParaRPr lang="en-US" sz="3600" b="1" dirty="0">
              <a:solidFill>
                <a:srgbClr val="FFC000"/>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87086471"/>
              </p:ext>
            </p:extLst>
          </p:nvPr>
        </p:nvGraphicFramePr>
        <p:xfrm>
          <a:off x="120741" y="5609043"/>
          <a:ext cx="9100458" cy="1066485"/>
        </p:xfrm>
        <a:graphic>
          <a:graphicData uri="http://schemas.openxmlformats.org/drawingml/2006/table">
            <a:tbl>
              <a:tblPr firstRow="1" firstCol="1" bandRow="1"/>
              <a:tblGrid>
                <a:gridCol w="1771230"/>
                <a:gridCol w="7329228"/>
              </a:tblGrid>
              <a:tr h="1066485">
                <a:tc>
                  <a:txBody>
                    <a:bodyPr/>
                    <a:lstStyle/>
                    <a:p>
                      <a:pPr marL="0" marR="0" indent="0">
                        <a:spcBef>
                          <a:spcPts val="0"/>
                        </a:spcBef>
                        <a:spcAft>
                          <a:spcPts val="0"/>
                        </a:spcAft>
                      </a:pPr>
                      <a:r>
                        <a:rPr lang="en-US" sz="2200" b="1" kern="1400" dirty="0">
                          <a:solidFill>
                            <a:srgbClr val="000000"/>
                          </a:solidFill>
                          <a:effectLst/>
                          <a:latin typeface="Times New Roman" panose="02020603050405020304" pitchFamily="18" charset="0"/>
                          <a:ea typeface="PMingLiU" panose="02020500000000000000" pitchFamily="18" charset="-120"/>
                        </a:rPr>
                        <a:t>PIRE Panel </a:t>
                      </a:r>
                      <a:r>
                        <a:rPr lang="en-US" sz="2200" b="1" kern="1400" dirty="0" smtClean="0">
                          <a:solidFill>
                            <a:srgbClr val="000000"/>
                          </a:solidFill>
                          <a:effectLst/>
                          <a:latin typeface="Times New Roman" panose="02020603050405020304" pitchFamily="18" charset="0"/>
                          <a:ea typeface="PMingLiU" panose="02020500000000000000" pitchFamily="18" charset="-120"/>
                        </a:rPr>
                        <a:t>Discussion</a:t>
                      </a:r>
                      <a:endParaRPr lang="en-US" sz="2200" b="1" kern="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buFont typeface="Symbol" panose="05050102010706020507" pitchFamily="18" charset="2"/>
                        <a:buChar char=""/>
                      </a:pPr>
                      <a:r>
                        <a:rPr lang="en-US" sz="2200" i="1" dirty="0">
                          <a:effectLst/>
                          <a:latin typeface="Times New Roman" panose="02020603050405020304" pitchFamily="18" charset="0"/>
                          <a:ea typeface="Times New Roman" panose="02020603050405020304" pitchFamily="18" charset="0"/>
                        </a:rPr>
                        <a:t>There just wasn't enough time for the discussion. It really didn't add much at all.</a:t>
                      </a:r>
                      <a:endParaRPr lang="en-US" sz="2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200" i="1" dirty="0">
                          <a:effectLst/>
                          <a:latin typeface="Times New Roman" panose="02020603050405020304" pitchFamily="18" charset="0"/>
                          <a:ea typeface="Times New Roman" panose="02020603050405020304" pitchFamily="18" charset="0"/>
                        </a:rPr>
                        <a:t>I did not stay for this portion of the meeting (2)</a:t>
                      </a:r>
                      <a:endParaRPr lang="en-US" sz="2200" dirty="0">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6355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descr="data:image/jpeg;base64,/9j/4AAQSkZJRgABAQAAAQABAAD/2wCEAAkGBhQSERQUEhQVFRUUFxgXFxgYGBYYFRcVFxUVFBUYHBYZHycgHR0kHBQXHy8hIycpLCwsFx4xNTEqNSYrLCkBCQoKDgwOGg8PGiokHyQsKSwsLi8sLCwqKSwsLCwsLCwsLC8sLSwsLCwpLCkpLCwsKSksKSwsLCwsLCwwLCwsLP/AABEIALQBGAMBIgACEQEDEQH/xAAcAAABBAMBAAAAAAAAAAAAAAAABAUGBwIDCAH/xABEEAACAQIDBAgCCQMCBAYDAAABAgMAEQQSIQUGMVEHEyJBYXGBkTKhI0JSYnKSscHRFDOCk6IVssLwCERTpNLhQ3OD/8QAGgEBAAMBAQEAAAAAAAAAAAAAAAECAwUEBv/EADIRAAIBAwIDBgUFAAMBAAAAAAABAgMEERIhBjFBBRNRYZGhInGB0eEjMjOx8BUWQhT/2gAMAwEAAhEDEQA/ALxrwmvaxegIjuv0oYPG5lVxFKGYCOQhWYAnKyk2DXGthqO+q92j08YqHFyqcNGI0bL1T5hKuXRryKSL3BPAjh51Xu/UFsdOQkao7F4+q/tNGxOV187a8mzDS1qYgxJ5nQDvPICvVGlHmZts6J3b6cMLinEbQzxyHgAolB8FydonwC3qbw7w4dsn0qAyLmQMcjMt7EhHs2h0ItpXJb7KkWHrrEKsvVNxDJIFDqDyuL2/AeVWru7vphcVs9I9qNDLMJHjTrhcnsgo7OASg1CmTTh3mqTppciVIu8NReuSBt7G4KZ0jmmw7KxvGkj5FN7gBSxBXXQm9xY3N6kuyenDaMZAlkjlXS5eJS1u/wCApc+ZqvdPoTqR0nRUO3U6QY8ZFmQrIVsHChkKk8AUa5HA95GnGm+bpuwMczxTLiImRipzRXGhtfsktY8eHA1nh8i2SwaKiWE6VtmScMZGPx50/wCdRT3hN5cLL/bxMD/hljb9DTDA5UVirg8NfKvb1APaK8vXtAFFFFAFFYdaL2uL8u+3lWdAFFFFAFFFFAFFFFAFFFFAFFFFAFFFFAeXovUb3+3jODwbyIQJCVSO4uMzHU277KGPpVZ7P6WMX/Uo8rL1JKq6BQFy3AZgeObieNVckng99v2fWuKbqQ5LPsXjRWKHSirHgMqbd49ojD4SeZjYRRO9++6qSLX772pyqqunzePqsJHhUPaxDXfmIoyD83y/lNWisvBDeChjKxABJNr2B7idW9zrWcWBd1kZRcRAM/MKzBA1uV2Uf5CtkOypWz2Rvo4+tYEWPVXUZ7HiO2Dcd1zU+6JdriXEf0U8SSrLFKiuQOsRMhd483FkIXgfhIBFe1vCMkOfRht6PGYbFYPaJjaFIkfrXIV8ivlAaXQnKSuUk3F7aiwqB7+bFhwmNkhw/W5EtYyFSWuMwZSo1Qgix4mlnSHurBgJ1jglkkzqHIZRYKT2CJBo/A8Bpbjeo5Nj3kREc5hECqE8VUm+QH7NySB3XNuJqkVl6lyJbE8kpNrkmwAF+4DgPIU+7K3LxGIildY5AUQSJdTllS9nCNwLaggX1sRxpnwuCeQsI1zFVZyBxyoMzG3gAT5A1INw97Tgp+279QVcsg1BbKShC8MxIAvpx10qZZ6BDZHisVhY5EAkhXEBVa6shYIS1gSB9rW3cfGkmN2nLNlMrmQqLBmN2y9wLHUgd1ybd1Pu+e8yY9kmHWJIoyGJjmQC5OaNhwv9YEDuIvTDs/BGaVIlIDSMqAnQXY2Fz3C5FI+LDJZ0dYbCmcCaW7ShoupaIlHz8AZL24gEaDUDWtm/2wMNCgXCdQQjHrvpA+IDXsAQxuFFzfL38eFRpdnYmCRmEciPh2BZsp+jZSCCWtYa2tz043pudrm51J1vzPOo05eScmeGldSMrumo+FiLa+BFTTG4DauF6wnGTJDHr1v9RIEYfVyrmLZjoMtuPvUV2VtmTDvniKhuZRHPpmBt6VK95OkTr1EQijkiMaZywYMZcoLMhBGWzEgad3I2qJJ52RKGeLpJ2mnDGz/5MG/5gaWR9Lm1R/5xvVIT/wBFRnC4XrHChkW/e7BFHmx0qxpejaFsLFK0ljFETKYAJVly3IK8O1bS/fb1qJaVzG7MN2elPaE+KijmxmRJGCFuqhIUtopICjTNYce+ran2Xj1/8/8A+3it+tcwsRmJS4F9LkXt3XItr4iuo9wN4f67AQyMbvlySf8A7E7Le+jf5VnVguaN6VeUFpSX1Sf9oYMNsjFx40Ytp0mcLkIZTFmTWwugYCx14U/z73SowzYOQp9Zo3RyP8AAxFLsZhbGkXCsMG0rnvGnUinhY8P6Fib44QpmM6qM2Wz3RweRRgGHqKX4Pa8MptHLG55K6k+OgPjTPJs6HEC08aOObDUeTcR6GlOxN28NhcxgQAnixJZrcrnu8Kkh9xoytWrw2a9dv6Hu9e1E9nbZxJxbjEhYYicsKZS2cngTMOyD90248Ob1tLeGDDgdfKkd+AY6nyA1+VRkpKhNSUVu34bjlRTJs7fTCT5ernS7sVVWOV2INtEax+VPQNSUnCUHiSa+Z7RRRQoFFFFAFFYlwONJ5NpRj61/LX9KAr7psP0GHGlusY+OiWHp2j8qqzBbHlmNoo3f8Kkj1PAetXbtLZkeIlEkyiQpcIG+FQTf4eBJsLk34UvgQAZQAAOAAsB6CspQ1PJ9Ba9rxtbdUoxy99+m5p3G2hOYFjxSBJECqvaDF1VbXNtA2movRThglTP4j9aK1RwqktcnLGMjnisQsaM7sFVAWZjoAoFySeQFcw76bXl2ni8TiAhCQICEOjJAHVASOZMmY8sx5VfnSdKV2TjSLf2SNeFmIU+tibeNqq3on3niEWIix8sAhSMRoZSokySFg8Sse0Y7LfKL204VvS2TkZPfYTdEO9EcZnhxskS4ZYWK9ba6l2VXjQnXKwJJQcSL87sO/wDsHDYGdRgp5WEiBxcdkRSKQCk4IzqRcWtzBJ1FaOkXZOGwuMaHCLIqKqm7uHVs6h1aMjXJlI1JJOvCo7LjnaNI2N1jLZL8VDasoP2SRe3Mk95vull6kZt7YNs+03eFIn7SxEmMnigb40B+yTY27iCRa5ujRCeAJ0J010AJJ8gBevQpPDz9Km3RZPhmxkMc8JMhLCORSbHMjBo5YzoylSRcWPO/dZ/Cshbmzor3gC4yCCSGJw7FI5CoEsRZWvZwLsp1BVrjXS3fj0lbFwcSpJgY1ZHdleWOUvGrqT9FkuQpPHlYaVh0hbiR7NYFMRcyEmOIowkVLkXzg2IHC5sTy41CxKwDAMQGADAcGANxcd9jrWeNXxJk5xszRenjdveE4WVW6qGTtA3kjDMuo1VuII41lu1sI4mZAGi0dSUkcKWUEFgAfi0uLDWnfe7cRcJnl65RGWIiSzGRidcpOgFte1yHM2o2uTJHrpA35w2LR8MrSjq3uki5WikZQRZluDl1NmF9dbWqAYDZss7ZIY3kbkiliPE24DxNJLVsimKG6synmCQfcVMVpWxHMsDeDo1jw8bYh5GSJY0JjC5pOtYAFA3ALmPxG9vG2tfVKNqdIeJlIVHKxCNYyhCuHAUBmcMCCWN/S1MWzEhLjr3dE7yih29iw99fKkcrmSaHiK/ECLgMLi2jAMD5EEG/jTsm9eIWOCOORolgDZchIJLOWLNz42tw08TVn7awuDXCxiIQSYpMKn9OJ8vWGOwKnI3ZZrZiARx0qmzqb99ItS6B7BNKWYsbXYkmwAFzqbAaD0qd9Ge/z4HrI8nWK5DgFitmAytbQ8Rl9qheJwLxkB1KllVxfvR1DKw8CDWWz3yyKfG3odP3qKscweD02fd9/DvFmOVkvuLpbicfSQOvirK362pVht8cJKezKFJ7nBQ+50+dVHE1ezJXKVSS5n31bhu0kswbX1z/AGXlFJwI4d3KnbAz91c/bP21PAfoZGXwvdT5qdKmOxOlMqQMRH/nH+6H9j6VqqifM+cuewLilvTxJe/oWpMlqYNq7h4TFXJQxufrIctz4rqD7U5bG3iw+KX6KVWP2b2ceanWt7HKavszjxnWtp5i3GS+hW8vRRJDMjJMSgYElexKttQVJupINuVWZsWMrCqmR5CuhaS2c631y6d9vStysHFYYZQhN9L2/eoUUuRpc3ta6x3rzgWUUUVY8YUh2rtRYUJJGa3ZXvJ8uVKJsYifEyjzIqM7zYyJ7ZLM44sOGXXS/fqaAaDiSWLHVmNyTc/rwHhSqDF01k0z47fKCG4DdYw7k1924frUN4NadGpVeIJsnsMoNEsmthVR4zpDxD6R2iHhq/5j+wFWLuTtyKXDwmWZTIx6s/FfrLEqrE/WIHEntG9qhSTZ7a/ZlahTVSfXoiSbNwRvc0U8xoANK8qxzRm3nkw0kTYbEMtpsqZC+RnL5iig3FmJQ217q5V2kUMr9XG0ShiAjNnZANMpawudOVWr/wCIjCxrJhJAbSMrqy34ohUq1u4guwv4+FVQzPKzuczsbs7WJOp1YnzOpPefGvXRWFkzkeTY1nVFY5hGMqX4hSc2W/IEkgd2Y0DBsYzIAcisqFu4MwZlB8wje1bMZs2SERM4sJk6yM81zMl/O6H5c6t7o6wEO1Nm4mKeJImaSNGmjCo0jqC8T5fh6wZiCQO1mrWUtKyVxkYuh/BYbGTtDNAesWGUZ0NkkidRE6yJwzASdl1sT33IuWLejdObY+IVlxERcG8Zjb6ZQQQGaMi66d+ovwpo2o39JPLHg8TKU1jZwGgZgD2lKhr2uO+17cK1bV3gfFJF13aliXqxJftPEPgD82UkgNxINjwvVMPVnoTnY8xO35ZIOplYyKrF4y5JeNm+OzHXK3ep0uAeN7ptl7PbETRwx2zyMEW5sMzaDWtAUm9gdNT4D/s1MOjDeAw4yGN1hMTMSWlRLxZVZzIkpF0tl528L61d/CtiOZEkvFIMykNG4up0IKNqp5G4tTvtnfbEYnrFlKmOQ3EZAIjI+Eo3xAjnfXW41qY9J23cLiYRJgRhyGkIxDCJVxOa/wBGxLDN1bWPaHE2BOtqrOOAsQqgkngALknwFZr4t2TyFWx9knEPkV4kPORwg9L6n0qab77pQYaOTEKjkuwVVGkUbMNXNtbXGgva5HdpVfIbEG19Qbc9acNo7wTzSSO8jDrfiUMQmXuXLe1gOdQ029ic7CBFJIA4k2HmeFb58E6s6MjBoyQ4tquU2N7cB4067nxwNiY1mSRmZ1CZWUKDcWLDiR5GpHv9vDDPFlw8y6SfTIFIMltFbNbthSOfeD3VLlh4BCMRiWkYs7FmNtTyACgeQAAA5ClmxpoFkBxETyx94STq297G/lp51ju/sg4rExwKcpkJFz3WUte3pW7G7AxGHUPLE8YzZQWGW7Djlvq1rcRcVfbkR5lv78jBrhXEMWGlxWFiRAklnkhgtqch0coDexvbUnkaTrJ5SSWYksSSSSSSTxJPM3oWkIYWC2epZuE3AxTxRyx9W6yIriz2NmUMNGA503bS2FPCPpYZE8Spy/mGlWf0aYnrNl4U96qyH/CR0HyAqYwi4sa5s6Sy0fU0OJbiGFOKkvRnNLCsKvLb242EmuTEEY/Wj7B9hofUVANr9GUqXMDiQfZayv7/AAn5Vk4Ncjt2/btrWfxfC/Pl6kTglKkEEgjgRoR61Kdn9IeLiADETLyk+L841971GMThJImyyoyNyYEH/wC6zje+lU5PY7E6FC7h+pFSX+6ll7L6VoDbrUkjPgM6+41+VSjD75YKYaYiMH7xyH2a1ULKlbtnIhlRZCFQsMx10W+vDwq6qSRwrjh613cXKPudH4XEK6hlYMCNCCCD3cRXuIxSxqWdgqqLkk2AHMk1FYt9sHh8MCjpYKckafEcptaw+G57zaqy3m3wnxrWkOWMG4jX4RyJ+0fE+lq1lNJHzll2PXupvZxinzf28Sfba3zwK3ImDnkgLfO1vnUH2r0g8RBFb70h/wClf5qOha0zRVi5yPqIcPW1JZeZPz/BjtDbM039yRiPs8F/KNKQCtjrThsjdqbEsBGtgfrtcIPW2vpepW5pNU7ePSKEWDwrSuFQXY8BcC55C5Fye4cTVp7sdG7xOshnjJARgrRsQsgYG+XOAbC4BPeb20rfuruNHhTmJ6yX7ZFgvgq93nx8uFTjCbPIsa0jHqz5i+7WlN6KL+H+x2WivEFhRWhwSnf/ABB7EZlw+JXVYyYmHLrCGVvdSPaqmwUs+DxXZJinhkKcRowJVge4r3G+hFdSbyYeJoycQIzElnbrACihe1mN9Ba1791Ub0u/0ZljmwyFnxS9cZle8TgExkCO181014W5Ek29NKfKJSS6kv34xGy8Zg3cv1zYIKCcLlBTrCqkgNZGjzgcL2586TXFMpAR3Cq2ddSLNpZ7A2DaDUcqMPimS5ViMysjcirCzKR3g/sOQrUFraENOxVvIp2ltBp5Wle2d9XI0zPYZmtzY6m3eTSWWAgKxBAa9j3GxsbHvsaUREwy9uMMY2IaOQGxINmVhoR3jQgjusaufau5uBxOxcPMC+DjiV5xcGYqJSM6kfEy5gtjx0HjSUlHBCWRn6INkYPGjEBopElEDRSWbNC6S9nOA1yj9nhe3eOQhG+27UOBxBgjxDTun9y8RjCEgEC5Y5jYg6C3jTP/AMReISRRSv1TsM1roJAt8pZQfE6Em162bT21LimQynPIFEea15HC/BmP1mAOW/EgC97VXDUs9CcrAhIqc9FuCwsmLizmcYhCXQAJ1JyKW1PxCw9PHupl2fubPNhcRiFR/oGiGTI2ZhJnDEC1zlsnDuY8qbbT4ZmBEkLPGVIZSjGN+I1ANiBbxFx31Z75SC2JX0k4GCHJ/SxRdVMWczI2e7htYwbkIBcGw435CoVhcE8hYILlUZz+FRdj6CsCanu4mMwcMUs7K6NGFR3ds4brL9lEAHHJe1ibd/Gs38CJ5sgiZ1swzC9wG1F9LNY+R7udaxT1vfjhNinZJBJHYdXlFlVLaJlsLWN76ePfRs3dSWfDiWIFj1pTLoOyFBL3OgAOhqc7ZYwPm4m9wwglMgjyIl1ARBK8hYBVzgXtbMSTewHoUm+m8iY6ZJkEinqwrIxzKjKeKEfVN78Abg86jcsWVitw1ja6m6nyPePGtkLWseXr8jVoxWdQyOGA2LJNDPMguuGVGfydwg/c+QNI0q4d1OkrDYfCwpiRH1kpOfqIUASIGyNKqWBY2JsovYjTnWG39pSzzu8riQglQy2CZQSBkUaBe8Dxq0JNyw0GsFp9Eu9WHiwPUzShHWVyAwa2Vgh+K1uN++rN2fjkkF43VxzVgw+Vc0bEPYb8X7CnfD4hka6MVI7wSD7iufVnio0fX23D8bm2hVhPDa6rKOhsWtNUq1Wuz+kXFxWDMJV5ONfzjX3vUk2d0hYebSS8Lfe1T84/cCqqSZzLrsW7t93HK8Vv+R8xOCSVcsiK68mAI+dR3GdGUMhvC7RHke2nz1Huak6SBgCpBB4EEEHyIpRA1HFPmeO3vLi2f6Umv94FWbX6OMZFqqCUc4yD/tNj+tRTFYKSM2kjdD95Sv6iuk17S0w49LE1Xu10O3T4jrpfqRT9ih45a3qb8KuJIEvqiHzVf4p62eEHBVHkoH6VXuj2LihJfx+/4KSwe7WJmP0cEjDnlIX8zWFSfZnRPM+s7pGOS9t//iPc1a7LevAKsqaR4K/Ed1UWKaUfd+/2IEm4uGw+qpnYfWftH0HAe1KcDhi0ot3VJdpQaU3bJi7ZHIjzq+MHAq1qlZ6qjb+Y84PZuXU04gUKNK9qTIKKKKATbQhDRsCMwIIIPAgixB8+FckbTZwzIyGIK7sITmtGWIuoDdrgqjXjlFdfSDSmbEbGgxKlMRDHKBp21DEDusTqPTlWtOpoKtZOTctTzooKy4kw4iOKTDoDMWksOoZCCrrJoRmbKCt7Hj3VO94egvDSXbCyNA3crXki+fbHufKqv3j6Osbg7mSItGP/AMkfbTzNhdf8gK9KnGawmV3Q/wDS7u5hop2xEeJXrMTaYQ5GIYNoXSVezYkE6+OtQnCbxzxtm6xmBiMDKxJVoCuTqiPs24AcDqNda14raUkkUUbnMsOfq78VV7FlB+zcXA7iTzpFVowaWGQ2a2rbjcC8EjRyKUdCLjvFwGHyIPrUq6M8SpxiQTRQSwSXL9cqkRhFLmRXOqkBddbHv7iJT0vS4CRI8VDH18mJzIJ0lIjVogq2ZBxaxGmmgvrVHLEsYGNjdur0xLhcJBHiWmxMhZs7AjNDFfKi5m/uNpmtfg3Huqr9rzl55WMjTZnY9Y18zi+jHNrci2ndSIU7btYgJiI/oIsRmYII5QxUliAPhIsbnxHgalQUd0M5NeK3fmRMO5QkYlWaMKCSQrlCLDv0B8mFIHdgMpuACTl+9wJtz0tVy7/79YU4SbDYGYRyRZUsi5UeO4WRInAtbXutcKbXvVM5arFuXMl7GUEuVg1lNtbMAw9VOhqcY/fpBD/TsmYtDlkaKyqkjLwVeBC3sdRrcVCMPhGkYKis7HuUEn2FSrZPRxPJYylYV5HtP+UaD1PpUSUepKyRNactm7KlmNoo3kPJFZj/ALRVq7A6PsJEQSnWtzk7Q/ILL7g1aWxcMEQBQFXkoAHsNKr3yXIaSgMH0XbRcaYVl/G0afJmvS49D20f/ST/AFY/5roMrWNR/wDRInSigMP0e46BWz4duN+yUfuH2SaRS4Z0NnVlPJgQfnXQU70mMCyDK6q4PcwBHsa801qeT6ax7fnbU40nBNLzwyhXGlaGq49sdHOFlBKAwt9zVfyHT2tUF2x0e4iG5QCZeafF6odfa9ZuDR9JQ7btbjbOl+f35DDs7bM0BvDIy8x9U+anQ1Ltk9KBFhiIr/ej0P5Tp7EVBpIipIYEEcQRYj0rC1Vy0a17C2ut5xXzXP1L22LvthJQAsyqT3P2D/u09jW/adjqLEcxqPcVREZofEMvwsy+RI/SrKocavwzH91ObXzWS3y2tL8DLrVH/wDG5xwnl/1H/mj/AIvM3xTSHzd/5q2tHPXD9RvGteh0FPteGJbyyon4mAPtxqN7U6UMNHcRB5m8BlX8za+wqo0kvxNbQKo6ngdi34ZoR3qycvZEox/SRiZXW2SNL/CO/wDE5ubd+lqnHR1gerwseY5me7s1wbsxv8QvfSwv4VTso0qx+iPbTlWw7o2UXaN7HLY6sl/O7D15VMG29zDtywp0bdOikkufmWZRRRWp8UFFFFAeEUgmnERJI0PKnCkWPwhcaUB6soYAjUGsaalZom8O8d1LsPtCN2Kq6lxYlbjML6i68fWhKTZH9v8ARlgcZcvF1bn68Vka/iLZW9Req7210Czpc4aeOUdyveN/cZlPyq7xWEjVpGpKPJlWkzl3a3R/j4L58LLbmg6xfeO496YZI5FBRg6i4JUhlGYAgGx77Ei/jXXBNbUF+OtX77xRXScgBTypfgtkTyH6OGZj3ZI3OvmorrhIhyHtWZq3f+Q0nM+z+ivHyAEw9SvOUhP9mrfKpBgeiqKPXESNKfsr2E9/iPyq4NqPYVFcY+tZyqyZKikNeFwEcIyxIqLyUWv5nifWlCitGKxaRjM7Ko5k2pgxm/Ua6RKZDzPZX+T8qxcscz1UbWrWeKcWyfbLhuRUkba0EC/Syxp4MwB9uNUXNvbiZdOsKKfqp2B7jU+ppGDfjqaxlWS5H01rwxOotVWePksl24npJwKadaW/Cjn52tSNulXBc5f9M/zVOE1okeqd8zqf9ZtIreUvVfYuhN/8HJwnC/iDL8yLU+bMxiSC8bq45qwP6VzvelOGmZCGRipHepIPuKnvsc0eSfDNOf8AFNr57/Y6MlakT1UuzekbFxWDuJl5Sat6ONfe9S3ZfSRhpbCS8Lfe1T84/cCtY1Ys4N12Jd2++nUvFb+3Me9pbFhnFpY1bxOjDyYaiontPowB1w8tvuycPzr+4qbxShgGUhgeBBBB8iK3xir4TPJb31xbP4JNeXT0Kexm5+Lh+KFiB9ZO2v8At/emHGKQbHQ8uBro7D0ybeiR/iRW/EoP61RwR3qXE1TTpqQT+Wxz4xrKMVbMuw8OT/Yi/Iv8U4bM2PCCMsMY8kX+Kh0y3/YKaedD9UVbs7ZksptFG7/hUn5ipfsvozxUtjJlhH3jmb8q/uRVsYGKyi1KXYAXOgFTGmkYXHEtxNYpxUfd/YhmE6PcNh1zMDM473+H0Th73p02SozDusSQBoL2K39idOGtZ7SxecgIbjv48aU7Nwvea0Pn61xVrvVUk2/MdaKBRQwCiiigCiiigE2KwgYVWe+O6OIkxIlhZRZVA7RVgQW4EDx51atNu0MEWOlVlHUsHqtLudrU7yGM8t9yAbP27tTDC0sQxCKNSWXPYce0Dc+oNOOC6T8LL8eeI/eGZfzLf5gU+Ps9hUU29uNFMSyfRScwOyT95f3FvWq4klsdCncWdxLFzDRnrHb1W/sS3A7Yhm/tyxv+FlJ9r3p3iSufdq7vzYZvpV07mGqHyb9jY1hBtWZPgmlXydgPkaz77HNHVXDUa0ddCsmvl9jowVoxmNjjW7uqDmzBf1qgG25iGGs8x/8A6P8AzSCeQnUkk8ybn3NO/wDBFocKz/8AdRfRfktLeLpAwiXCydYeUYuPzGy/Oq92tv8ASyXESiMcz2m+eg9jUdnek5quuTN49kW1B8tT8/sbMRiXkbM7Mx5kkn517EtYRISbAXJ4Acfapju/0c4mexZRCp73428EGvvaiTZ7e8o0FmbUV/ugwRJSmKMk2Gp5DU+1WzsnouwsVjLmmb7xyp+Vf3Jp/McUC2ijRB91QP0qVRfU89biejTWmjBy83sikl3dxLC6wSkeKEfrasW3SxX/AKD/AC/mrYxOLzGtmDgLGtFSijk1OJa83+1e5T77uTpq8MqjmUa3vak7RWrofDw5RTftPY8E392KN/EqM35hr86h0kz00OJnHapT9GUEwrCrS2p0Zwtcwu0Z+y3bT+R7moZtfcvEYe5aMsv2k7S+o4j1FZuk0d237YtrnaMsPwew27N2zNhzeGRk5gHsnzU6H2qZ7I6VGFhiIg33o+yfynQ+hFQIx1mEqilKJvX7Otrr+SKz48n6l37O38wcq9mZUb7MnYPudPY1px+KDaqQRzGo9xVJTPpSZZmU9livkSP0rZVX1R85c8O0ov8ASm/ruXMvGnnZeHuaoqLa+I7ppf8AUf8Amla4yZh2pZG83Y/qal1fIwpcN1Jv96X0OgMTt3DwD6WaNPAsL/l40gO8EeKj+hzFSdGIKhrcbA6kX77d1VNursIYiezfAgzN466L6n5A1b2y8FqLCwHAAWAHlV4ScjmdpWVGykqSk5S5vol/vmb9nYHvIp2VbUBa9q5yAooooAooooAooooAooooDwrSHFbNDcKX0UBGMZs3QqyhlPEEXBHiDURx3R9A5JRnjv3CxUeQOvzq0njB40hm2UDwqrinzPVb3le2eaUmiqZujh/qTKfxKR+hNbNl9Hgu/wDUkEWGTq2IN9cxNx5fOrKfY5oh2TrrVe6jnJ0Z9vXs4ODn9cYZV22+jJOrZsMzmQahXK5WHeM1hY0y7O3BN/pn81T9CxH7Vds+ybDSmDF7N7V7WPf41OiJ5v8AlLnTp1fXqNe7+7kUX9tAp58WP+R1qZ4SLKKSYHCWApFt3e/DYUESSrm+wvaf8o4etqtyPGlVry2zJ+o7YzGhRUdxmNzGoJtzpRZyRBGAPtObn8q6D3NRfEbxYiU9qV/JTlHstqzdVI6lHsW4qfuwv7LfgW51IHmQP1qQYGaFR/djv+Nf5rn6NO83J8dazNU77yO1DhbMcyqe35Oi2nB+Eg+Rv+lJ2Nc+w4hkN0ZlP3SR+lPWB34xkXCYuOUgzj3Pa+dSqyfM81bhmrFZpzT+e33Llr0CoHsrpTQ2GIiK/ej7Q/KdR6E1Mdl7bgnF4ZFfmAe0PNTqPatVJPkcG57PuLb+SDXn09RLtTc3DYi5eMKx+unZb1tofUGoVtro0kjuYJFkHJuy/v8ACflVjzYq1N08jNRxTNrXtW6tv2S28Huik9pbNmiNpI2XzGn5uHzpAq3q9BhCeP8ANGH3Tw0zWeGNj+EA+4sao6fgdenxBn+WHoUth4aXrYVbs+5mzkYAwXPfZnsP91OWG3FwIsVgQ8rlm/U1Xu2dFcSW0Y4UJe33IX0YRK5m+1dL/h7VvnerShiCjSm8xQYewVEjF9cqhdPSnMGtYrCwfI390rqvKsljPQ9oooqx4gooooAooooAooooAooooAooooAooooAooooAIpt2jhB8QpyrCVLi1AVDvnitogkAnqSbDqAwNu4Na7X9bV7s3o7iaFTiOsEpF2swGUm+lrEaC1zrrVg4rZxB0rfhtlXGtU0LOWdR9qVVSVKmlHHNrZsobe7dFsHICt2hc9hu8Hjla3f48CPWm/CYTvNXnvNuws8Rjc2BIIYC5Ug8QPK49aTYHo4wcYBIaU83Y2/Kth71nKll7Hbse26NKlmvlyXgvcp1ltWsgVfsG7+HT4IIl/wX9bV7iYYlGsaHwyr/FO5PRLimOdqb9fwUJBhWdgqAsx0AGpJqZ7O6N7gGeQg/ZQDT/I/sKm0eBTPmSKNW4XVFBtyuBTrh9lE8amNJLmc684irVcKitC69WVviujNSfo5io5MoY+4I/SmbaO5GKgKtDeU21aPslWvw1N+Woq5n2PypPNssipdKJ46fbl3HaUtS8GiBbLO040YyKsuQgBGYdY4tclXXQ/5cdamOBwzvGrFChYAlDbMpPcbd9K4tntxp5wy6VdLBzq9x3zzpSflsNEeyWNYYjZxWpDXjKDxqx5iOw4BmFbcJiGiaxPZsdPTjT4qAcKat4cCzwyCNgshU5GPANbS45X40JSy8Ea23tUu1hTxudtYOrRM4LpqFuMwj0tpxtfT2qhdqbYxWdkmkcMpIZb5bEaEdm1e7rbdfB4qOdNcpsw+0h0dT6fMCsu8O4uxpuDepN9MHTtFa4JAygjgQCPIi4rZWpwgooooAooooAooooAooooAooooAooooAooooAooooDwrQBXtFAaMXDmU03YHTMp7tR5d//AH408U1bUhtqKA14rHAaCkcMJkN6jW1tlYtixhxeTkpjTjyzgX+RqXbo4SWPDIJ3Dy65m8ySBew4AgelVT3xg9E6MY01NTTfhvkXYTZwXjS0CvaKsecK8Ir2igPLV7RRQBRRRQBWrEx3UittFAVXv5uN/U3kj/vjKNWsrKCbjwNjx8KrmDYUokMXVsZAbFQCTf07vGujMdgswuKaxeMkDie+wHueJ8KzlTydqx7Xnax0tavDPQd9lqRDGDxVFU8rhQD8xSuk+CHZFKK0OM3l5CiiihAUUUUAUUUUAUUUUAUUUUAUUUUAUUUUAUUUUAUUUUAVqxEYI1oooBkxOHAOlOWzPhr2igFtFFFAFFFFAFFFFAFFFFAFFFFAeGkGIhBNFFALYhYVnRRQBRRRQBRRR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48"/>
            <a:ext cx="9144000" cy="685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6267" y="37386"/>
            <a:ext cx="8836025" cy="6678751"/>
          </a:xfrm>
          <a:prstGeom prst="rect">
            <a:avLst/>
          </a:prstGeom>
        </p:spPr>
        <p:txBody>
          <a:bodyPr wrap="square">
            <a:spAutoFit/>
          </a:bodyPr>
          <a:lstStyle/>
          <a:p>
            <a:pPr algn="ctr"/>
            <a:r>
              <a:rPr lang="en-US" sz="3600" b="1" dirty="0" smtClean="0">
                <a:latin typeface="Calibri" panose="020F0502020204030204" pitchFamily="34" charset="0"/>
              </a:rPr>
              <a:t>Additional </a:t>
            </a:r>
            <a:r>
              <a:rPr lang="en-US" sz="3600" b="1" dirty="0">
                <a:latin typeface="Calibri" panose="020F0502020204030204" pitchFamily="34" charset="0"/>
              </a:rPr>
              <a:t>topics suggested by attendees</a:t>
            </a:r>
            <a:endParaRPr lang="en-US" sz="3600" dirty="0">
              <a:latin typeface="Calibri" panose="020F0502020204030204" pitchFamily="34" charset="0"/>
            </a:endParaRPr>
          </a:p>
          <a:p>
            <a:pPr marL="342900" lvl="0" indent="-342900">
              <a:buFont typeface="Arial" panose="020B0604020202020204" pitchFamily="34" charset="0"/>
              <a:buChar char="•"/>
            </a:pPr>
            <a:endParaRPr lang="en-US" sz="2800" b="1" i="1" dirty="0" smtClean="0">
              <a:solidFill>
                <a:schemeClr val="bg1"/>
              </a:solidFill>
              <a:latin typeface="Calibri" panose="020F0502020204030204" pitchFamily="34" charset="0"/>
            </a:endParaRPr>
          </a:p>
          <a:p>
            <a:pPr marL="342900" lvl="0" indent="-342900">
              <a:buFont typeface="Arial" panose="020B0604020202020204" pitchFamily="34" charset="0"/>
              <a:buChar char="•"/>
            </a:pPr>
            <a:endParaRPr lang="en-US" sz="2800" b="1" i="1" dirty="0">
              <a:solidFill>
                <a:schemeClr val="bg1"/>
              </a:solidFill>
              <a:latin typeface="Calibri" panose="020F0502020204030204" pitchFamily="34" charset="0"/>
            </a:endParaRPr>
          </a:p>
          <a:p>
            <a:pPr marL="342900" lvl="0" indent="-342900">
              <a:buFont typeface="Arial" panose="020B0604020202020204" pitchFamily="34" charset="0"/>
              <a:buChar char="•"/>
            </a:pPr>
            <a:endParaRPr lang="en-US" sz="2800" b="1" i="1" dirty="0" smtClean="0">
              <a:solidFill>
                <a:schemeClr val="bg1"/>
              </a:solidFill>
              <a:latin typeface="Calibri" panose="020F0502020204030204" pitchFamily="34" charset="0"/>
            </a:endParaRPr>
          </a:p>
          <a:p>
            <a:pPr marL="342900" lvl="0" indent="-342900">
              <a:buFont typeface="Arial" panose="020B0604020202020204" pitchFamily="34" charset="0"/>
              <a:buChar char="•"/>
            </a:pPr>
            <a:endParaRPr lang="en-US" sz="2800" b="1" i="1" dirty="0" smtClean="0">
              <a:solidFill>
                <a:schemeClr val="bg1"/>
              </a:solidFill>
              <a:latin typeface="Calibri" panose="020F0502020204030204" pitchFamily="34" charset="0"/>
            </a:endParaRPr>
          </a:p>
          <a:p>
            <a:pPr marL="342900" lvl="0" indent="-342900">
              <a:buFont typeface="Arial" panose="020B0604020202020204" pitchFamily="34" charset="0"/>
              <a:buChar char="•"/>
            </a:pPr>
            <a:endParaRPr lang="en-US" sz="2800" b="1" i="1" dirty="0" smtClean="0">
              <a:solidFill>
                <a:schemeClr val="bg1"/>
              </a:solidFill>
              <a:latin typeface="Calibri" panose="020F0502020204030204" pitchFamily="34" charset="0"/>
            </a:endParaRPr>
          </a:p>
          <a:p>
            <a:pPr marL="342900" lvl="0" indent="-342900">
              <a:buFont typeface="Arial" panose="020B0604020202020204" pitchFamily="34" charset="0"/>
              <a:buChar char="•"/>
            </a:pPr>
            <a:endParaRPr lang="en-US" sz="2800" b="1" i="1" dirty="0" smtClean="0">
              <a:solidFill>
                <a:schemeClr val="bg1"/>
              </a:solidFill>
              <a:latin typeface="Calibri" panose="020F0502020204030204" pitchFamily="34" charset="0"/>
            </a:endParaRPr>
          </a:p>
          <a:p>
            <a:pPr marL="342900" lvl="0" indent="-342900">
              <a:buFont typeface="Arial" panose="020B0604020202020204" pitchFamily="34" charset="0"/>
              <a:buChar char="•"/>
            </a:pPr>
            <a:endParaRPr lang="en-US" sz="2800" b="1" i="1" dirty="0">
              <a:solidFill>
                <a:schemeClr val="bg1"/>
              </a:solidFill>
              <a:latin typeface="Calibri" panose="020F0502020204030204" pitchFamily="34" charset="0"/>
            </a:endParaRPr>
          </a:p>
          <a:p>
            <a:pPr marL="342900" lvl="0" indent="-342900">
              <a:buFont typeface="Arial" panose="020B0604020202020204" pitchFamily="34" charset="0"/>
              <a:buChar char="•"/>
            </a:pPr>
            <a:endParaRPr lang="en-US" sz="2800" b="1" i="1" dirty="0" smtClean="0">
              <a:solidFill>
                <a:schemeClr val="bg1"/>
              </a:solidFill>
              <a:latin typeface="Calibri" panose="020F0502020204030204" pitchFamily="34" charset="0"/>
            </a:endParaRPr>
          </a:p>
          <a:p>
            <a:pPr lvl="0" algn="ctr"/>
            <a:r>
              <a:rPr lang="en-US" sz="2800" b="1" dirty="0" smtClean="0">
                <a:latin typeface="Calibri" panose="020F0502020204030204" pitchFamily="34" charset="0"/>
              </a:rPr>
              <a:t>Australia vs California </a:t>
            </a:r>
            <a:r>
              <a:rPr lang="en-US" sz="2800" b="1" dirty="0">
                <a:latin typeface="Calibri" panose="020F0502020204030204" pitchFamily="34" charset="0"/>
              </a:rPr>
              <a:t>Regulatory </a:t>
            </a:r>
            <a:r>
              <a:rPr lang="en-US" sz="2800" b="1" dirty="0" smtClean="0">
                <a:latin typeface="Calibri" panose="020F0502020204030204" pitchFamily="34" charset="0"/>
              </a:rPr>
              <a:t>differences </a:t>
            </a:r>
          </a:p>
          <a:p>
            <a:pPr algn="ctr"/>
            <a:r>
              <a:rPr lang="en-US" sz="2800" b="1" dirty="0">
                <a:latin typeface="Calibri" panose="020F0502020204030204" pitchFamily="34" charset="0"/>
              </a:rPr>
              <a:t>Low impact development in Australia </a:t>
            </a:r>
          </a:p>
          <a:p>
            <a:pPr lvl="0" algn="ctr"/>
            <a:r>
              <a:rPr lang="en-US" sz="2800" b="1" dirty="0" smtClean="0">
                <a:latin typeface="Calibri" panose="020F0502020204030204" pitchFamily="34" charset="0"/>
              </a:rPr>
              <a:t>Action at policy level -&gt; shifts at resident level</a:t>
            </a:r>
            <a:r>
              <a:rPr lang="en-US" sz="2800" b="1" dirty="0">
                <a:latin typeface="Calibri" panose="020F0502020204030204" pitchFamily="34" charset="0"/>
              </a:rPr>
              <a:t>.</a:t>
            </a:r>
          </a:p>
          <a:p>
            <a:pPr lvl="0" algn="ctr"/>
            <a:r>
              <a:rPr lang="en-US" sz="2800" b="1" dirty="0" smtClean="0">
                <a:latin typeface="Calibri" panose="020F0502020204030204" pitchFamily="34" charset="0"/>
              </a:rPr>
              <a:t>WERF </a:t>
            </a:r>
            <a:r>
              <a:rPr lang="en-US" sz="2800" b="1" dirty="0">
                <a:latin typeface="Calibri" panose="020F0502020204030204" pitchFamily="34" charset="0"/>
              </a:rPr>
              <a:t>study on pollutant </a:t>
            </a:r>
            <a:r>
              <a:rPr lang="en-US" sz="2800" b="1" dirty="0" smtClean="0">
                <a:latin typeface="Calibri" panose="020F0502020204030204" pitchFamily="34" charset="0"/>
              </a:rPr>
              <a:t>removal</a:t>
            </a:r>
            <a:endParaRPr lang="en-US" sz="2800" b="1" dirty="0">
              <a:latin typeface="Calibri" panose="020F0502020204030204" pitchFamily="34" charset="0"/>
            </a:endParaRPr>
          </a:p>
          <a:p>
            <a:pPr lvl="0" algn="ctr"/>
            <a:r>
              <a:rPr lang="en-US" sz="2800" b="1" dirty="0">
                <a:latin typeface="Calibri" panose="020F0502020204030204" pitchFamily="34" charset="0"/>
              </a:rPr>
              <a:t>Reused </a:t>
            </a:r>
            <a:r>
              <a:rPr lang="en-US" sz="2800" b="1" dirty="0" err="1">
                <a:latin typeface="Calibri" panose="020F0502020204030204" pitchFamily="34" charset="0"/>
              </a:rPr>
              <a:t>stormwater</a:t>
            </a:r>
            <a:r>
              <a:rPr lang="en-US" sz="2800" b="1" dirty="0">
                <a:latin typeface="Calibri" panose="020F0502020204030204" pitchFamily="34" charset="0"/>
              </a:rPr>
              <a:t> &amp; BMP monitoring, maintenance.</a:t>
            </a:r>
          </a:p>
          <a:p>
            <a:pPr lvl="0" algn="ctr"/>
            <a:r>
              <a:rPr lang="en-US" sz="2800" b="1" dirty="0" smtClean="0">
                <a:latin typeface="Calibri" panose="020F0502020204030204" pitchFamily="34" charset="0"/>
              </a:rPr>
              <a:t>Research </a:t>
            </a:r>
            <a:r>
              <a:rPr lang="en-US" sz="2800" b="1" dirty="0">
                <a:latin typeface="Calibri" panose="020F0502020204030204" pitchFamily="34" charset="0"/>
              </a:rPr>
              <a:t>results </a:t>
            </a:r>
            <a:r>
              <a:rPr lang="en-US" sz="2800" b="1" dirty="0" smtClean="0">
                <a:latin typeface="Calibri" panose="020F0502020204030204" pitchFamily="34" charset="0"/>
                <a:sym typeface="Wingdings" panose="05000000000000000000" pitchFamily="2" charset="2"/>
              </a:rPr>
              <a:t> </a:t>
            </a:r>
            <a:r>
              <a:rPr lang="en-US" sz="2800" b="1" dirty="0" smtClean="0">
                <a:latin typeface="Calibri" panose="020F0502020204030204" pitchFamily="34" charset="0"/>
              </a:rPr>
              <a:t>implementation standards</a:t>
            </a:r>
            <a:r>
              <a:rPr lang="en-US" sz="2800" b="1" dirty="0">
                <a:latin typeface="Calibri" panose="020F0502020204030204" pitchFamily="34" charset="0"/>
              </a:rPr>
              <a:t>.  </a:t>
            </a:r>
          </a:p>
        </p:txBody>
      </p:sp>
    </p:spTree>
    <p:extLst>
      <p:ext uri="{BB962C8B-B14F-4D97-AF65-F5344CB8AC3E}">
        <p14:creationId xmlns:p14="http://schemas.microsoft.com/office/powerpoint/2010/main" val="23805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 calcmode="lin" valueType="num">
                                      <p:cBhvr additive="base">
                                        <p:cTn id="1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additive="base">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 calcmode="lin" valueType="num">
                                      <p:cBhvr additive="base">
                                        <p:cTn id="2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 calcmode="lin" valueType="num">
                                      <p:cBhvr additive="base">
                                        <p:cTn id="3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 calcmode="lin" valueType="num">
                                      <p:cBhvr additive="base">
                                        <p:cTn id="3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 calcmode="lin" valueType="num">
                                      <p:cBhvr additive="base">
                                        <p:cTn id="4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85"/>
            <a:ext cx="104745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228600"/>
            <a:ext cx="8915400" cy="6124754"/>
          </a:xfrm>
          <a:prstGeom prst="rect">
            <a:avLst/>
          </a:prstGeom>
        </p:spPr>
        <p:txBody>
          <a:bodyPr wrap="square">
            <a:spAutoFit/>
          </a:bodyPr>
          <a:lstStyle/>
          <a:p>
            <a:r>
              <a:rPr lang="en-US" sz="4000" b="1" dirty="0">
                <a:solidFill>
                  <a:srgbClr val="00CC00"/>
                </a:solidFill>
                <a:latin typeface="Calibri" panose="020F0502020204030204" pitchFamily="34" charset="0"/>
              </a:rPr>
              <a:t>Attendees’ suggestions for improvement</a:t>
            </a:r>
            <a:endParaRPr lang="en-US" sz="4000" dirty="0">
              <a:solidFill>
                <a:srgbClr val="00CC00"/>
              </a:solidFill>
              <a:latin typeface="Calibri" panose="020F0502020204030204" pitchFamily="34" charset="0"/>
            </a:endParaRPr>
          </a:p>
          <a:p>
            <a:endParaRPr lang="en-US" sz="3600" dirty="0" smtClean="0">
              <a:latin typeface="Calibri" panose="020F0502020204030204" pitchFamily="34" charset="0"/>
            </a:endParaRPr>
          </a:p>
          <a:p>
            <a:pPr marL="571500" indent="-571500">
              <a:spcAft>
                <a:spcPts val="1200"/>
              </a:spcAft>
              <a:buFont typeface="Arial" panose="020B0604020202020204" pitchFamily="34" charset="0"/>
              <a:buChar char="•"/>
            </a:pPr>
            <a:r>
              <a:rPr lang="en-US" sz="3800" b="1" dirty="0" smtClean="0">
                <a:latin typeface="Calibri" panose="020F0502020204030204" pitchFamily="34" charset="0"/>
              </a:rPr>
              <a:t>Workshop </a:t>
            </a:r>
            <a:r>
              <a:rPr lang="en-US" sz="3800" b="1" dirty="0">
                <a:latin typeface="Calibri" panose="020F0502020204030204" pitchFamily="34" charset="0"/>
              </a:rPr>
              <a:t>materials and </a:t>
            </a:r>
            <a:r>
              <a:rPr lang="en-US" sz="3800" b="1" dirty="0" smtClean="0">
                <a:latin typeface="Calibri" panose="020F0502020204030204" pitchFamily="34" charset="0"/>
              </a:rPr>
              <a:t>activities</a:t>
            </a:r>
            <a:endParaRPr lang="en-US" sz="3800" b="1" dirty="0">
              <a:latin typeface="Calibri" panose="020F0502020204030204" pitchFamily="34" charset="0"/>
            </a:endParaRPr>
          </a:p>
          <a:p>
            <a:pPr marL="571500" indent="-571500">
              <a:spcAft>
                <a:spcPts val="1200"/>
              </a:spcAft>
              <a:buFont typeface="Arial" panose="020B0604020202020204" pitchFamily="34" charset="0"/>
              <a:buChar char="•"/>
            </a:pPr>
            <a:r>
              <a:rPr lang="en-US" sz="3800" b="1" dirty="0">
                <a:latin typeface="Calibri" panose="020F0502020204030204" pitchFamily="34" charset="0"/>
              </a:rPr>
              <a:t>Meeting organization and technical difficulties </a:t>
            </a:r>
          </a:p>
          <a:p>
            <a:pPr marL="571500" indent="-571500">
              <a:spcAft>
                <a:spcPts val="1200"/>
              </a:spcAft>
              <a:buFont typeface="Arial" panose="020B0604020202020204" pitchFamily="34" charset="0"/>
              <a:buChar char="•"/>
            </a:pPr>
            <a:r>
              <a:rPr lang="en-US" sz="3800" b="1" dirty="0">
                <a:latin typeface="Calibri" panose="020F0502020204030204" pitchFamily="34" charset="0"/>
              </a:rPr>
              <a:t>New workshops and discussions</a:t>
            </a:r>
          </a:p>
          <a:p>
            <a:pPr marL="571500" indent="-571500">
              <a:spcAft>
                <a:spcPts val="1200"/>
              </a:spcAft>
              <a:buFont typeface="Arial" panose="020B0604020202020204" pitchFamily="34" charset="0"/>
              <a:buChar char="•"/>
            </a:pPr>
            <a:r>
              <a:rPr lang="en-US" sz="3800" b="1" dirty="0" smtClean="0">
                <a:latin typeface="Calibri" panose="020F0502020204030204" pitchFamily="34" charset="0"/>
              </a:rPr>
              <a:t>Focus </a:t>
            </a:r>
            <a:r>
              <a:rPr lang="en-US" sz="3800" b="1" dirty="0">
                <a:latin typeface="Calibri" panose="020F0502020204030204" pitchFamily="34" charset="0"/>
              </a:rPr>
              <a:t>more on outcomes</a:t>
            </a:r>
          </a:p>
          <a:p>
            <a:pPr marL="571500" indent="-571500">
              <a:spcAft>
                <a:spcPts val="1200"/>
              </a:spcAft>
              <a:buFont typeface="Arial" panose="020B0604020202020204" pitchFamily="34" charset="0"/>
              <a:buChar char="•"/>
            </a:pPr>
            <a:r>
              <a:rPr lang="en-US" sz="3800" b="1" dirty="0" smtClean="0">
                <a:latin typeface="Calibri" panose="020F0502020204030204" pitchFamily="34" charset="0"/>
              </a:rPr>
              <a:t>Collaboration </a:t>
            </a:r>
            <a:r>
              <a:rPr lang="en-US" sz="3800" b="1" dirty="0">
                <a:latin typeface="Calibri" panose="020F0502020204030204" pitchFamily="34" charset="0"/>
              </a:rPr>
              <a:t>opportunities</a:t>
            </a:r>
          </a:p>
          <a:p>
            <a:pPr marL="571500" indent="-571500">
              <a:spcAft>
                <a:spcPts val="1200"/>
              </a:spcAft>
              <a:buFont typeface="Arial" panose="020B0604020202020204" pitchFamily="34" charset="0"/>
              <a:buChar char="•"/>
            </a:pPr>
            <a:r>
              <a:rPr lang="en-US" sz="3800" b="1" dirty="0" smtClean="0">
                <a:latin typeface="Calibri" panose="020F0502020204030204" pitchFamily="34" charset="0"/>
              </a:rPr>
              <a:t>Need </a:t>
            </a:r>
            <a:r>
              <a:rPr lang="en-US" sz="3800" b="1" dirty="0">
                <a:latin typeface="Calibri" panose="020F0502020204030204" pitchFamily="34" charset="0"/>
              </a:rPr>
              <a:t>for </a:t>
            </a:r>
            <a:r>
              <a:rPr lang="en-US" sz="3800" b="1" dirty="0" smtClean="0">
                <a:latin typeface="Calibri" panose="020F0502020204030204" pitchFamily="34" charset="0"/>
              </a:rPr>
              <a:t>funding</a:t>
            </a:r>
            <a:endParaRPr lang="en-US" sz="3800" b="1" dirty="0">
              <a:latin typeface="Calibri" panose="020F0502020204030204" pitchFamily="34" charset="0"/>
            </a:endParaRPr>
          </a:p>
        </p:txBody>
      </p:sp>
    </p:spTree>
    <p:extLst>
      <p:ext uri="{BB962C8B-B14F-4D97-AF65-F5344CB8AC3E}">
        <p14:creationId xmlns:p14="http://schemas.microsoft.com/office/powerpoint/2010/main" val="2908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9" y="872697"/>
            <a:ext cx="9693276" cy="499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949" y="41700"/>
            <a:ext cx="5181600" cy="830997"/>
          </a:xfrm>
          <a:prstGeom prst="rect">
            <a:avLst/>
          </a:prstGeom>
          <a:solidFill>
            <a:schemeClr val="bg1"/>
          </a:solidFill>
        </p:spPr>
        <p:txBody>
          <a:bodyPr wrap="square" rtlCol="0">
            <a:spAutoFit/>
          </a:bodyPr>
          <a:lstStyle/>
          <a:p>
            <a:r>
              <a:rPr lang="en-US" sz="4800" b="1" dirty="0" err="1" smtClean="0">
                <a:latin typeface="Calibri" panose="020F0502020204030204" pitchFamily="34" charset="0"/>
              </a:rPr>
              <a:t>WaterPIRE</a:t>
            </a:r>
            <a:r>
              <a:rPr lang="en-US" sz="4800" b="1" dirty="0" smtClean="0">
                <a:latin typeface="Calibri" panose="020F0502020204030204" pitchFamily="34" charset="0"/>
              </a:rPr>
              <a:t> Goals</a:t>
            </a:r>
            <a:endParaRPr lang="en-US" sz="4800" b="1" dirty="0">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3966454021"/>
              </p:ext>
            </p:extLst>
          </p:nvPr>
        </p:nvGraphicFramePr>
        <p:xfrm>
          <a:off x="0" y="762000"/>
          <a:ext cx="9067799" cy="6172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69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124200"/>
            <a:ext cx="8991600" cy="3733800"/>
          </a:xfrm>
        </p:spPr>
        <p:txBody>
          <a:bodyPr>
            <a:noAutofit/>
          </a:bodyPr>
          <a:lstStyle/>
          <a:p>
            <a:pPr marL="320040" lvl="1" indent="0" algn="ctr">
              <a:buNone/>
            </a:pPr>
            <a:r>
              <a:rPr lang="en-US" sz="4000" dirty="0">
                <a:latin typeface="Arial" pitchFamily="34" charset="0"/>
                <a:cs typeface="Arial" pitchFamily="34" charset="0"/>
              </a:rPr>
              <a:t>Make info useful </a:t>
            </a:r>
          </a:p>
          <a:p>
            <a:pPr marL="0" indent="0" algn="ctr">
              <a:buNone/>
            </a:pPr>
            <a:r>
              <a:rPr lang="en-US" sz="4000" dirty="0" smtClean="0">
                <a:latin typeface="Arial" pitchFamily="34" charset="0"/>
                <a:cs typeface="Arial" pitchFamily="34" charset="0"/>
              </a:rPr>
              <a:t>Visible program and leadership</a:t>
            </a:r>
            <a:endParaRPr lang="en-US" sz="4000" dirty="0">
              <a:latin typeface="Arial" pitchFamily="34" charset="0"/>
              <a:cs typeface="Arial" pitchFamily="34" charset="0"/>
            </a:endParaRPr>
          </a:p>
          <a:p>
            <a:pPr marL="0" lvl="0" indent="0" algn="ctr">
              <a:buNone/>
            </a:pPr>
            <a:r>
              <a:rPr lang="en-US" sz="4000" dirty="0">
                <a:latin typeface="Arial" pitchFamily="34" charset="0"/>
                <a:cs typeface="Arial" pitchFamily="34" charset="0"/>
              </a:rPr>
              <a:t>Strategic planning</a:t>
            </a:r>
          </a:p>
          <a:p>
            <a:pPr marL="320040" lvl="1" indent="0" algn="ctr">
              <a:buNone/>
            </a:pPr>
            <a:r>
              <a:rPr lang="en-US" sz="4000" dirty="0" smtClean="0">
                <a:latin typeface="Arial" pitchFamily="34" charset="0"/>
                <a:cs typeface="Arial" pitchFamily="34" charset="0"/>
              </a:rPr>
              <a:t>Partnerships</a:t>
            </a:r>
            <a:endParaRPr lang="en-US" sz="4000" dirty="0" smtClean="0">
              <a:latin typeface="Arial" pitchFamily="34" charset="0"/>
              <a:cs typeface="Arial" pitchFamily="34" charset="0"/>
            </a:endParaRPr>
          </a:p>
          <a:p>
            <a:pPr marL="320040" lvl="1" indent="0" algn="ctr">
              <a:buNone/>
            </a:pPr>
            <a:r>
              <a:rPr lang="en-US" sz="4000" dirty="0" smtClean="0">
                <a:latin typeface="Arial" pitchFamily="34" charset="0"/>
                <a:cs typeface="Arial" pitchFamily="34" charset="0"/>
              </a:rPr>
              <a:t>Institutional capacity</a:t>
            </a:r>
            <a:endParaRPr lang="en-US" sz="4000" dirty="0">
              <a:latin typeface="Arial" pitchFamily="34" charset="0"/>
              <a:cs typeface="Arial" pitchFamily="34" charset="0"/>
            </a:endParaRPr>
          </a:p>
        </p:txBody>
      </p:sp>
      <p:pic>
        <p:nvPicPr>
          <p:cNvPr id="4" name="Picture 2" descr="http://www.investmenteurope.net/IMG/370/178370/graph-arrow-upwards-growth-370x229.jpg?13069248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p:cNvSpPr txBox="1">
            <a:spLocks/>
          </p:cNvSpPr>
          <p:nvPr/>
        </p:nvSpPr>
        <p:spPr>
          <a:xfrm>
            <a:off x="-1295400" y="4876800"/>
            <a:ext cx="4038600" cy="17526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endParaRPr lang="en-US" sz="4800" dirty="0" smtClean="0">
              <a:latin typeface="Arial" pitchFamily="34" charset="0"/>
              <a:cs typeface="Arial" pitchFamily="34" charset="0"/>
            </a:endParaRPr>
          </a:p>
        </p:txBody>
      </p:sp>
    </p:spTree>
    <p:extLst>
      <p:ext uri="{BB962C8B-B14F-4D97-AF65-F5344CB8AC3E}">
        <p14:creationId xmlns:p14="http://schemas.microsoft.com/office/powerpoint/2010/main" val="13376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reshspectrum.com/wp-content/uploads/2013/04/wpid-Photo-Apr-9-2013-1253-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0270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507947" y="1143000"/>
            <a:ext cx="2344672" cy="2588882"/>
            <a:chOff x="6324599" y="203458"/>
            <a:chExt cx="2590801" cy="2645229"/>
          </a:xfrm>
        </p:grpSpPr>
        <p:sp>
          <p:nvSpPr>
            <p:cNvPr id="4" name="Cloud Callout 3"/>
            <p:cNvSpPr/>
            <p:nvPr/>
          </p:nvSpPr>
          <p:spPr>
            <a:xfrm rot="2432344">
              <a:off x="6324599" y="203458"/>
              <a:ext cx="2514600" cy="264522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6561388" y="1049019"/>
              <a:ext cx="2354012" cy="954107"/>
            </a:xfrm>
            <a:prstGeom prst="rect">
              <a:avLst/>
            </a:prstGeom>
            <a:noFill/>
          </p:spPr>
          <p:txBody>
            <a:bodyPr wrap="square" rtlCol="0">
              <a:spAutoFit/>
            </a:bodyPr>
            <a:lstStyle/>
            <a:p>
              <a:r>
                <a:rPr lang="en-US" sz="2800" dirty="0" smtClean="0">
                  <a:solidFill>
                    <a:prstClr val="black"/>
                  </a:solidFill>
                  <a:latin typeface="Kristen ITC" panose="03050502040202030202" pitchFamily="66" charset="0"/>
                </a:rPr>
                <a:t>Strengths</a:t>
              </a:r>
            </a:p>
            <a:p>
              <a:r>
                <a:rPr lang="en-US" sz="2800" dirty="0" smtClean="0">
                  <a:solidFill>
                    <a:prstClr val="black"/>
                  </a:solidFill>
                  <a:latin typeface="Kristen ITC" panose="03050502040202030202" pitchFamily="66" charset="0"/>
                </a:rPr>
                <a:t>Challenges</a:t>
              </a:r>
              <a:endParaRPr lang="en-US" sz="2800" dirty="0">
                <a:solidFill>
                  <a:prstClr val="black"/>
                </a:solidFill>
                <a:latin typeface="Kristen ITC" panose="03050502040202030202" pitchFamily="66" charset="0"/>
              </a:endParaRPr>
            </a:p>
          </p:txBody>
        </p:sp>
      </p:grpSp>
    </p:spTree>
    <p:extLst>
      <p:ext uri="{BB962C8B-B14F-4D97-AF65-F5344CB8AC3E}">
        <p14:creationId xmlns:p14="http://schemas.microsoft.com/office/powerpoint/2010/main" val="34778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reshspectrum.com/wp-content/uploads/2013/04/wpid-Photo-Apr-9-2013-105-PM.jpg"/>
          <p:cNvPicPr>
            <a:picLocks noChangeAspect="1" noChangeArrowheads="1"/>
          </p:cNvPicPr>
          <p:nvPr/>
        </p:nvPicPr>
        <p:blipFill rotWithShape="1">
          <a:blip r:embed="rId3">
            <a:extLst>
              <a:ext uri="{28A0092B-C50C-407E-A947-70E740481C1C}">
                <a14:useLocalDpi xmlns:a14="http://schemas.microsoft.com/office/drawing/2010/main" val="0"/>
              </a:ext>
            </a:extLst>
          </a:blip>
          <a:srcRect l="5767" t="14548" r="6740" b="14570"/>
          <a:stretch/>
        </p:blipFill>
        <p:spPr bwMode="auto">
          <a:xfrm>
            <a:off x="-76200" y="0"/>
            <a:ext cx="91738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04800"/>
            <a:ext cx="3048000" cy="523220"/>
          </a:xfrm>
          <a:prstGeom prst="rect">
            <a:avLst/>
          </a:prstGeom>
          <a:noFill/>
        </p:spPr>
        <p:txBody>
          <a:bodyPr wrap="square" rtlCol="0">
            <a:spAutoFit/>
          </a:bodyPr>
          <a:lstStyle/>
          <a:p>
            <a:r>
              <a:rPr lang="en-US" sz="2800" b="1" dirty="0" smtClean="0">
                <a:solidFill>
                  <a:prstClr val="black"/>
                </a:solidFill>
                <a:latin typeface="Century Gothic" panose="020B0502020202020204" pitchFamily="34" charset="0"/>
              </a:rPr>
              <a:t>Who’s Winning?</a:t>
            </a:r>
            <a:endParaRPr lang="en-US" sz="2800" b="1" dirty="0">
              <a:solidFill>
                <a:prstClr val="black"/>
              </a:solidFill>
              <a:latin typeface="Century Gothic" panose="020B0502020202020204" pitchFamily="34" charset="0"/>
            </a:endParaRPr>
          </a:p>
        </p:txBody>
      </p:sp>
      <p:grpSp>
        <p:nvGrpSpPr>
          <p:cNvPr id="9" name="Group 8"/>
          <p:cNvGrpSpPr/>
          <p:nvPr/>
        </p:nvGrpSpPr>
        <p:grpSpPr>
          <a:xfrm>
            <a:off x="381000" y="914400"/>
            <a:ext cx="3200400" cy="3210580"/>
            <a:chOff x="381000" y="914400"/>
            <a:chExt cx="2966224" cy="2753380"/>
          </a:xfrm>
        </p:grpSpPr>
        <p:sp>
          <p:nvSpPr>
            <p:cNvPr id="7" name="Rectangle 6"/>
            <p:cNvSpPr/>
            <p:nvPr/>
          </p:nvSpPr>
          <p:spPr>
            <a:xfrm>
              <a:off x="381000" y="1524000"/>
              <a:ext cx="2966224"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Arc 5"/>
            <p:cNvSpPr/>
            <p:nvPr/>
          </p:nvSpPr>
          <p:spPr>
            <a:xfrm>
              <a:off x="800100" y="914400"/>
              <a:ext cx="2209800" cy="2753380"/>
            </a:xfrm>
            <a:prstGeom prst="arc">
              <a:avLst>
                <a:gd name="adj1" fmla="val 16655245"/>
                <a:gd name="adj2" fmla="val 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grpSp>
      <p:sp>
        <p:nvSpPr>
          <p:cNvPr id="10" name="TextBox 9"/>
          <p:cNvSpPr txBox="1"/>
          <p:nvPr/>
        </p:nvSpPr>
        <p:spPr>
          <a:xfrm>
            <a:off x="7125757" y="6374725"/>
            <a:ext cx="1951364" cy="338554"/>
          </a:xfrm>
          <a:prstGeom prst="rect">
            <a:avLst/>
          </a:prstGeom>
          <a:noFill/>
        </p:spPr>
        <p:txBody>
          <a:bodyPr wrap="square" rtlCol="0">
            <a:spAutoFit/>
          </a:bodyPr>
          <a:lstStyle/>
          <a:p>
            <a:r>
              <a:rPr lang="en-US" sz="1600" dirty="0">
                <a:solidFill>
                  <a:prstClr val="black"/>
                </a:solidFill>
              </a:rPr>
              <a:t>f</a:t>
            </a:r>
            <a:r>
              <a:rPr lang="en-US" sz="1600" dirty="0" smtClean="0">
                <a:solidFill>
                  <a:prstClr val="black"/>
                </a:solidFill>
              </a:rPr>
              <a:t>reshspectrum.com</a:t>
            </a:r>
            <a:endParaRPr lang="en-US" sz="1600" dirty="0">
              <a:solidFill>
                <a:prstClr val="black"/>
              </a:solidFill>
            </a:endParaRPr>
          </a:p>
        </p:txBody>
      </p:sp>
    </p:spTree>
    <p:extLst>
      <p:ext uri="{BB962C8B-B14F-4D97-AF65-F5344CB8AC3E}">
        <p14:creationId xmlns:p14="http://schemas.microsoft.com/office/powerpoint/2010/main" val="319962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0561"/>
            <a:ext cx="5257800" cy="1569660"/>
          </a:xfrm>
          <a:prstGeom prst="rect">
            <a:avLst/>
          </a:prstGeom>
        </p:spPr>
        <p:txBody>
          <a:bodyPr wrap="square">
            <a:spAutoFit/>
          </a:bodyPr>
          <a:lstStyle/>
          <a:p>
            <a:pPr algn="ctr"/>
            <a:r>
              <a:rPr lang="en-US" sz="4800" b="1" dirty="0" smtClean="0">
                <a:latin typeface="Calibri" panose="020F0502020204030204" pitchFamily="34" charset="0"/>
              </a:rPr>
              <a:t>UPP Down </a:t>
            </a:r>
            <a:r>
              <a:rPr lang="en-US" sz="4800" b="1" dirty="0">
                <a:latin typeface="Calibri" panose="020F0502020204030204" pitchFamily="34" charset="0"/>
              </a:rPr>
              <a:t>Under Activities </a:t>
            </a:r>
          </a:p>
        </p:txBody>
      </p:sp>
      <p:graphicFrame>
        <p:nvGraphicFramePr>
          <p:cNvPr id="3" name="Chart 2"/>
          <p:cNvGraphicFramePr/>
          <p:nvPr>
            <p:extLst>
              <p:ext uri="{D42A27DB-BD31-4B8C-83A1-F6EECF244321}">
                <p14:modId xmlns:p14="http://schemas.microsoft.com/office/powerpoint/2010/main" val="33329541"/>
              </p:ext>
            </p:extLst>
          </p:nvPr>
        </p:nvGraphicFramePr>
        <p:xfrm>
          <a:off x="5943600" y="200561"/>
          <a:ext cx="2941320" cy="210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956663266"/>
              </p:ext>
            </p:extLst>
          </p:nvPr>
        </p:nvGraphicFramePr>
        <p:xfrm>
          <a:off x="5943600" y="2094230"/>
          <a:ext cx="3048000" cy="2108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5"/>
          <p:cNvSpPr txBox="1">
            <a:spLocks/>
          </p:cNvSpPr>
          <p:nvPr/>
        </p:nvSpPr>
        <p:spPr>
          <a:xfrm>
            <a:off x="381000" y="1821021"/>
            <a:ext cx="5562600" cy="25908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3200" dirty="0" smtClean="0">
                <a:solidFill>
                  <a:srgbClr val="800000"/>
                </a:solidFill>
                <a:latin typeface="Calibri" panose="020F0502020204030204" pitchFamily="34" charset="0"/>
              </a:rPr>
              <a:t>Lectures on climate change, </a:t>
            </a:r>
            <a:r>
              <a:rPr lang="en-US" sz="3200" dirty="0" err="1" smtClean="0">
                <a:solidFill>
                  <a:srgbClr val="800000"/>
                </a:solidFill>
                <a:latin typeface="Calibri" panose="020F0502020204030204" pitchFamily="34" charset="0"/>
              </a:rPr>
              <a:t>ecnomics</a:t>
            </a:r>
            <a:r>
              <a:rPr lang="en-US" sz="3200" dirty="0" smtClean="0">
                <a:solidFill>
                  <a:srgbClr val="800000"/>
                </a:solidFill>
                <a:latin typeface="Calibri" panose="020F0502020204030204" pitchFamily="34" charset="0"/>
              </a:rPr>
              <a:t>, governance, drought, wastewater, </a:t>
            </a:r>
            <a:r>
              <a:rPr lang="en-US" sz="3200" dirty="0" err="1" smtClean="0">
                <a:solidFill>
                  <a:srgbClr val="800000"/>
                </a:solidFill>
                <a:latin typeface="Calibri" panose="020F0502020204030204" pitchFamily="34" charset="0"/>
              </a:rPr>
              <a:t>stormwater</a:t>
            </a:r>
            <a:r>
              <a:rPr lang="en-US" sz="3200" dirty="0" smtClean="0">
                <a:solidFill>
                  <a:srgbClr val="800000"/>
                </a:solidFill>
                <a:latin typeface="Calibri" panose="020F0502020204030204" pitchFamily="34" charset="0"/>
              </a:rPr>
              <a:t>, statistics, communication, data analysis</a:t>
            </a:r>
          </a:p>
          <a:p>
            <a:r>
              <a:rPr lang="en-US" sz="3200" dirty="0" smtClean="0">
                <a:solidFill>
                  <a:srgbClr val="800000"/>
                </a:solidFill>
                <a:latin typeface="Calibri" panose="020F0502020204030204" pitchFamily="34" charset="0"/>
              </a:rPr>
              <a:t>Genome </a:t>
            </a:r>
            <a:r>
              <a:rPr lang="en-US" sz="3200" dirty="0">
                <a:solidFill>
                  <a:srgbClr val="800000"/>
                </a:solidFill>
                <a:latin typeface="Calibri" panose="020F0502020204030204" pitchFamily="34" charset="0"/>
              </a:rPr>
              <a:t>DNA extraction demo</a:t>
            </a:r>
          </a:p>
          <a:p>
            <a:endParaRPr lang="en-US" dirty="0" smtClean="0">
              <a:solidFill>
                <a:srgbClr val="800000"/>
              </a:solidFill>
              <a:latin typeface="Byington"/>
            </a:endParaRPr>
          </a:p>
        </p:txBody>
      </p:sp>
      <p:sp>
        <p:nvSpPr>
          <p:cNvPr id="11" name="Content Placeholder 5"/>
          <p:cNvSpPr txBox="1">
            <a:spLocks/>
          </p:cNvSpPr>
          <p:nvPr/>
        </p:nvSpPr>
        <p:spPr>
          <a:xfrm>
            <a:off x="2484120" y="4953000"/>
            <a:ext cx="6400800" cy="16764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3200" dirty="0" smtClean="0">
                <a:solidFill>
                  <a:srgbClr val="800000"/>
                </a:solidFill>
                <a:latin typeface="Calibri" panose="020F0502020204030204" pitchFamily="34" charset="0"/>
              </a:rPr>
              <a:t>Fieldtrips to the pond, treatment wetlands, reserve </a:t>
            </a:r>
            <a:r>
              <a:rPr lang="en-US" sz="3200" dirty="0" err="1" smtClean="0">
                <a:solidFill>
                  <a:srgbClr val="800000"/>
                </a:solidFill>
                <a:latin typeface="Calibri" panose="020F0502020204030204" pitchFamily="34" charset="0"/>
              </a:rPr>
              <a:t>biofilters</a:t>
            </a:r>
            <a:r>
              <a:rPr lang="en-US" sz="3200" dirty="0" smtClean="0">
                <a:solidFill>
                  <a:srgbClr val="800000"/>
                </a:solidFill>
                <a:latin typeface="Calibri" panose="020F0502020204030204" pitchFamily="34" charset="0"/>
              </a:rPr>
              <a:t>, Scripps</a:t>
            </a:r>
          </a:p>
          <a:p>
            <a:r>
              <a:rPr lang="en-US" sz="3200" dirty="0" smtClean="0">
                <a:solidFill>
                  <a:srgbClr val="800000"/>
                </a:solidFill>
                <a:latin typeface="Calibri" panose="020F0502020204030204" pitchFamily="34" charset="0"/>
              </a:rPr>
              <a:t>Symposiums in Australia and US</a:t>
            </a:r>
          </a:p>
        </p:txBody>
      </p:sp>
      <p:sp>
        <p:nvSpPr>
          <p:cNvPr id="12" name="TextBox 11"/>
          <p:cNvSpPr txBox="1"/>
          <p:nvPr/>
        </p:nvSpPr>
        <p:spPr>
          <a:xfrm rot="20266480">
            <a:off x="1494357" y="2439475"/>
            <a:ext cx="3896394" cy="2308324"/>
          </a:xfrm>
          <a:prstGeom prst="rect">
            <a:avLst/>
          </a:prstGeom>
          <a:solidFill>
            <a:srgbClr val="FFFF00"/>
          </a:solidFill>
        </p:spPr>
        <p:txBody>
          <a:bodyPr wrap="square" rtlCol="0">
            <a:spAutoFit/>
          </a:bodyPr>
          <a:lstStyle/>
          <a:p>
            <a:pPr algn="ctr"/>
            <a:r>
              <a:rPr lang="en-US" sz="4800" b="1" dirty="0" smtClean="0">
                <a:latin typeface="Calibri" panose="020F0502020204030204" pitchFamily="34" charset="0"/>
              </a:rPr>
              <a:t>VERY TO EXTREMELY USEFUL !</a:t>
            </a:r>
            <a:endParaRPr lang="en-US" sz="4800" b="1" dirty="0">
              <a:latin typeface="Calibri" panose="020F0502020204030204" pitchFamily="34" charset="0"/>
            </a:endParaRPr>
          </a:p>
        </p:txBody>
      </p:sp>
    </p:spTree>
    <p:extLst>
      <p:ext uri="{BB962C8B-B14F-4D97-AF65-F5344CB8AC3E}">
        <p14:creationId xmlns:p14="http://schemas.microsoft.com/office/powerpoint/2010/main" val="18246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9" grpId="0">
        <p:bldAsOne/>
      </p:bldGraphic>
      <p:bldP spid="10" grpId="0"/>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0561"/>
            <a:ext cx="7848600" cy="707886"/>
          </a:xfrm>
          <a:prstGeom prst="rect">
            <a:avLst/>
          </a:prstGeom>
        </p:spPr>
        <p:txBody>
          <a:bodyPr wrap="square">
            <a:spAutoFit/>
          </a:bodyPr>
          <a:lstStyle/>
          <a:p>
            <a:pPr algn="ctr"/>
            <a:r>
              <a:rPr lang="en-US" sz="4000" b="1" dirty="0" smtClean="0">
                <a:latin typeface="Calibri" panose="020F0502020204030204" pitchFamily="34" charset="0"/>
              </a:rPr>
              <a:t>UPP Down Under Logistics</a:t>
            </a:r>
            <a:endParaRPr lang="en-US" sz="4000" b="1" dirty="0">
              <a:latin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783605596"/>
              </p:ext>
            </p:extLst>
          </p:nvPr>
        </p:nvGraphicFramePr>
        <p:xfrm>
          <a:off x="-762000" y="762000"/>
          <a:ext cx="9906000" cy="6095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9874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iagaraswcd.com/waterislifeNACDnoDat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46500"/>
                    </a14:imgEffect>
                  </a14:imgLayer>
                </a14:imgProps>
              </a:ext>
              <a:ext uri="{28A0092B-C50C-407E-A947-70E740481C1C}">
                <a14:useLocalDpi xmlns:a14="http://schemas.microsoft.com/office/drawing/2010/main" val="0"/>
              </a:ext>
            </a:extLst>
          </a:blip>
          <a:srcRect r="52182"/>
          <a:stretch/>
        </p:blipFill>
        <p:spPr bwMode="auto">
          <a:xfrm>
            <a:off x="5778999" y="1524000"/>
            <a:ext cx="3365000" cy="530134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0" y="304800"/>
            <a:ext cx="8610600" cy="609600"/>
          </a:xfrm>
        </p:spPr>
        <p:txBody>
          <a:bodyPr>
            <a:noAutofit/>
          </a:bodyPr>
          <a:lstStyle/>
          <a:p>
            <a:pPr algn="ctr"/>
            <a:r>
              <a:rPr lang="en-US" sz="5000" b="1" dirty="0" smtClean="0">
                <a:latin typeface="Calibri" panose="020F0502020204030204" pitchFamily="34" charset="0"/>
              </a:rPr>
              <a:t>Students’ Requests for Topics</a:t>
            </a:r>
            <a:endParaRPr lang="en-US" sz="5000" b="1" dirty="0">
              <a:latin typeface="Calibri" panose="020F0502020204030204" pitchFamily="34" charset="0"/>
            </a:endParaRPr>
          </a:p>
        </p:txBody>
      </p:sp>
      <p:sp>
        <p:nvSpPr>
          <p:cNvPr id="6" name="Content Placeholder 5"/>
          <p:cNvSpPr>
            <a:spLocks noGrp="1"/>
          </p:cNvSpPr>
          <p:nvPr>
            <p:ph sz="quarter" idx="1"/>
          </p:nvPr>
        </p:nvSpPr>
        <p:spPr>
          <a:xfrm>
            <a:off x="228600" y="914400"/>
            <a:ext cx="8686800" cy="5410200"/>
          </a:xfrm>
        </p:spPr>
        <p:txBody>
          <a:bodyPr>
            <a:noAutofit/>
          </a:bodyPr>
          <a:lstStyle/>
          <a:p>
            <a:pPr marL="228600" lvl="1">
              <a:buClr>
                <a:srgbClr val="990000"/>
              </a:buClr>
            </a:pPr>
            <a:r>
              <a:rPr lang="en-US" sz="3200" dirty="0" smtClean="0">
                <a:solidFill>
                  <a:srgbClr val="800000"/>
                </a:solidFill>
                <a:latin typeface="Calibri" panose="020F0502020204030204" pitchFamily="34" charset="0"/>
              </a:rPr>
              <a:t>Teach about </a:t>
            </a:r>
            <a:r>
              <a:rPr lang="en-US" sz="3200" dirty="0">
                <a:solidFill>
                  <a:srgbClr val="800000"/>
                </a:solidFill>
                <a:latin typeface="Calibri" panose="020F0502020204030204" pitchFamily="34" charset="0"/>
              </a:rPr>
              <a:t>statistical tools, sampling, types of data students will collect, and how to </a:t>
            </a:r>
            <a:r>
              <a:rPr lang="en-US" sz="3200" dirty="0" smtClean="0">
                <a:solidFill>
                  <a:srgbClr val="800000"/>
                </a:solidFill>
                <a:latin typeface="Calibri" panose="020F0502020204030204" pitchFamily="34" charset="0"/>
              </a:rPr>
              <a:t>conduct data </a:t>
            </a:r>
            <a:r>
              <a:rPr lang="en-US" sz="3200" dirty="0">
                <a:solidFill>
                  <a:srgbClr val="800000"/>
                </a:solidFill>
                <a:latin typeface="Calibri" panose="020F0502020204030204" pitchFamily="34" charset="0"/>
              </a:rPr>
              <a:t>analyses </a:t>
            </a:r>
            <a:endParaRPr lang="en-US" sz="3200" dirty="0" smtClean="0">
              <a:solidFill>
                <a:srgbClr val="800000"/>
              </a:solidFill>
              <a:latin typeface="Calibri" panose="020F0502020204030204" pitchFamily="34" charset="0"/>
            </a:endParaRPr>
          </a:p>
          <a:p>
            <a:pPr marL="228600" lvl="1">
              <a:buClr>
                <a:srgbClr val="990000"/>
              </a:buClr>
            </a:pPr>
            <a:r>
              <a:rPr lang="en-US" sz="3200" dirty="0" smtClean="0">
                <a:latin typeface="Calibri" panose="020F0502020204030204" pitchFamily="34" charset="0"/>
              </a:rPr>
              <a:t>Develop hypotheses before collecting data</a:t>
            </a:r>
          </a:p>
          <a:p>
            <a:pPr marL="228600" lvl="1">
              <a:buClr>
                <a:srgbClr val="990000"/>
              </a:buClr>
            </a:pPr>
            <a:r>
              <a:rPr lang="en-US" sz="3200" dirty="0" smtClean="0">
                <a:solidFill>
                  <a:srgbClr val="800000"/>
                </a:solidFill>
                <a:latin typeface="Calibri" panose="020F0502020204030204" pitchFamily="34" charset="0"/>
              </a:rPr>
              <a:t>The difference between Australian &amp;                    US water conservation methods</a:t>
            </a:r>
          </a:p>
          <a:p>
            <a:pPr marL="228600" lvl="1">
              <a:buClr>
                <a:srgbClr val="990000"/>
              </a:buClr>
            </a:pPr>
            <a:r>
              <a:rPr lang="en-US" sz="3200" dirty="0" smtClean="0">
                <a:latin typeface="Calibri" panose="020F0502020204030204" pitchFamily="34" charset="0"/>
              </a:rPr>
              <a:t>Industry presenters show how                      systems are applied in the US</a:t>
            </a:r>
          </a:p>
          <a:p>
            <a:pPr marL="228600" lvl="1">
              <a:buClr>
                <a:srgbClr val="990000"/>
              </a:buClr>
            </a:pPr>
            <a:r>
              <a:rPr lang="en-US" sz="3200" dirty="0" smtClean="0">
                <a:solidFill>
                  <a:srgbClr val="800000"/>
                </a:solidFill>
                <a:latin typeface="Calibri" panose="020F0502020204030204" pitchFamily="34" charset="0"/>
              </a:rPr>
              <a:t>Potable reuse</a:t>
            </a:r>
          </a:p>
          <a:p>
            <a:pPr marL="228600" lvl="1">
              <a:buClr>
                <a:srgbClr val="990000"/>
              </a:buClr>
            </a:pPr>
            <a:r>
              <a:rPr lang="en-US" sz="3200" dirty="0" smtClean="0">
                <a:latin typeface="Calibri" panose="020F0502020204030204" pitchFamily="34" charset="0"/>
              </a:rPr>
              <a:t>Water chemistry</a:t>
            </a:r>
          </a:p>
          <a:p>
            <a:pPr marL="228600" lvl="1">
              <a:buClr>
                <a:srgbClr val="990000"/>
              </a:buClr>
            </a:pPr>
            <a:r>
              <a:rPr lang="en-US" sz="3200" dirty="0" smtClean="0">
                <a:solidFill>
                  <a:srgbClr val="800000"/>
                </a:solidFill>
                <a:latin typeface="Calibri" panose="020F0502020204030204" pitchFamily="34" charset="0"/>
              </a:rPr>
              <a:t>Ecology</a:t>
            </a:r>
          </a:p>
        </p:txBody>
      </p:sp>
    </p:spTree>
    <p:extLst>
      <p:ext uri="{BB962C8B-B14F-4D97-AF65-F5344CB8AC3E}">
        <p14:creationId xmlns:p14="http://schemas.microsoft.com/office/powerpoint/2010/main" val="395704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029" y="457200"/>
            <a:ext cx="3561287" cy="382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76200" y="228600"/>
            <a:ext cx="8610600" cy="609600"/>
          </a:xfrm>
        </p:spPr>
        <p:txBody>
          <a:bodyPr>
            <a:noAutofit/>
          </a:bodyPr>
          <a:lstStyle/>
          <a:p>
            <a:pPr algn="ctr"/>
            <a:r>
              <a:rPr lang="en-US" sz="5000" b="1" dirty="0" smtClean="0">
                <a:solidFill>
                  <a:schemeClr val="tx1"/>
                </a:solidFill>
                <a:latin typeface="Calibri" panose="020F0502020204030204" pitchFamily="34" charset="0"/>
              </a:rPr>
              <a:t>Students’ Suggestions</a:t>
            </a:r>
            <a:endParaRPr lang="en-US" sz="5000" b="1" dirty="0">
              <a:solidFill>
                <a:schemeClr val="tx1"/>
              </a:solidFill>
              <a:latin typeface="Calibri" panose="020F0502020204030204" pitchFamily="34" charset="0"/>
            </a:endParaRPr>
          </a:p>
        </p:txBody>
      </p:sp>
      <p:sp>
        <p:nvSpPr>
          <p:cNvPr id="7" name="Content Placeholder 6"/>
          <p:cNvSpPr>
            <a:spLocks noGrp="1"/>
          </p:cNvSpPr>
          <p:nvPr>
            <p:ph sz="quarter" idx="2"/>
          </p:nvPr>
        </p:nvSpPr>
        <p:spPr>
          <a:xfrm>
            <a:off x="228600" y="990600"/>
            <a:ext cx="8305800" cy="5410200"/>
          </a:xfrm>
        </p:spPr>
        <p:txBody>
          <a:bodyPr>
            <a:noAutofit/>
          </a:bodyPr>
          <a:lstStyle/>
          <a:p>
            <a:pPr>
              <a:tabLst>
                <a:tab pos="347663" algn="l"/>
              </a:tabLst>
            </a:pPr>
            <a:r>
              <a:rPr lang="en-US" sz="3200" dirty="0" smtClean="0">
                <a:latin typeface="Calibri" panose="020F0502020204030204" pitchFamily="34" charset="0"/>
              </a:rPr>
              <a:t>Increase </a:t>
            </a:r>
            <a:r>
              <a:rPr lang="en-US" sz="3200" dirty="0">
                <a:latin typeface="Calibri" panose="020F0502020204030204" pitchFamily="34" charset="0"/>
              </a:rPr>
              <a:t>advertising </a:t>
            </a:r>
            <a:r>
              <a:rPr lang="en-US" sz="3200" dirty="0" smtClean="0">
                <a:latin typeface="Calibri" panose="020F0502020204030204" pitchFamily="34" charset="0"/>
              </a:rPr>
              <a:t>/visibility</a:t>
            </a:r>
            <a:endParaRPr lang="en-US" sz="3200" dirty="0">
              <a:latin typeface="Calibri" panose="020F0502020204030204" pitchFamily="34" charset="0"/>
            </a:endParaRPr>
          </a:p>
          <a:p>
            <a:pPr>
              <a:tabLst>
                <a:tab pos="347663" algn="l"/>
              </a:tabLst>
            </a:pPr>
            <a:r>
              <a:rPr lang="en-US" sz="3200" dirty="0" smtClean="0">
                <a:solidFill>
                  <a:srgbClr val="800000"/>
                </a:solidFill>
                <a:latin typeface="Calibri" panose="020F0502020204030204" pitchFamily="34" charset="0"/>
              </a:rPr>
              <a:t>Organize application </a:t>
            </a:r>
            <a:r>
              <a:rPr lang="en-US" sz="3200" dirty="0">
                <a:solidFill>
                  <a:srgbClr val="800000"/>
                </a:solidFill>
                <a:latin typeface="Calibri" panose="020F0502020204030204" pitchFamily="34" charset="0"/>
              </a:rPr>
              <a:t>process</a:t>
            </a:r>
          </a:p>
          <a:p>
            <a:pPr>
              <a:tabLst>
                <a:tab pos="347663" algn="l"/>
              </a:tabLst>
            </a:pPr>
            <a:r>
              <a:rPr lang="en-US" sz="3200" dirty="0" smtClean="0">
                <a:latin typeface="Calibri" panose="020F0502020204030204" pitchFamily="34" charset="0"/>
              </a:rPr>
              <a:t>Students </a:t>
            </a:r>
            <a:r>
              <a:rPr lang="en-US" sz="3200" dirty="0">
                <a:latin typeface="Calibri" panose="020F0502020204030204" pitchFamily="34" charset="0"/>
              </a:rPr>
              <a:t>prepare research projects in </a:t>
            </a:r>
            <a:r>
              <a:rPr lang="en-US" sz="3200" dirty="0" smtClean="0">
                <a:latin typeface="Calibri" panose="020F0502020204030204" pitchFamily="34" charset="0"/>
              </a:rPr>
              <a:t>CA</a:t>
            </a:r>
          </a:p>
          <a:p>
            <a:pPr>
              <a:tabLst>
                <a:tab pos="347663" algn="l"/>
              </a:tabLst>
            </a:pPr>
            <a:r>
              <a:rPr lang="en-US" sz="3200" dirty="0" smtClean="0">
                <a:solidFill>
                  <a:srgbClr val="800000"/>
                </a:solidFill>
                <a:latin typeface="Calibri" panose="020F0502020204030204" pitchFamily="34" charset="0"/>
              </a:rPr>
              <a:t>More </a:t>
            </a:r>
            <a:r>
              <a:rPr lang="en-US" sz="3200" dirty="0">
                <a:solidFill>
                  <a:srgbClr val="800000"/>
                </a:solidFill>
                <a:latin typeface="Calibri" panose="020F0502020204030204" pitchFamily="34" charset="0"/>
              </a:rPr>
              <a:t>thoroughly plan and </a:t>
            </a:r>
            <a:r>
              <a:rPr lang="en-US" sz="3200" dirty="0" smtClean="0">
                <a:solidFill>
                  <a:srgbClr val="800000"/>
                </a:solidFill>
                <a:latin typeface="Calibri" panose="020F0502020204030204" pitchFamily="34" charset="0"/>
              </a:rPr>
              <a:t>organize activities</a:t>
            </a:r>
            <a:endParaRPr lang="en-US" sz="3200" dirty="0">
              <a:solidFill>
                <a:srgbClr val="800000"/>
              </a:solidFill>
              <a:latin typeface="Calibri" panose="020F0502020204030204" pitchFamily="34" charset="0"/>
            </a:endParaRPr>
          </a:p>
          <a:p>
            <a:pPr>
              <a:tabLst>
                <a:tab pos="347663" algn="l"/>
              </a:tabLst>
            </a:pPr>
            <a:r>
              <a:rPr lang="en-US" sz="3200" dirty="0" smtClean="0">
                <a:latin typeface="Calibri" panose="020F0502020204030204" pitchFamily="34" charset="0"/>
              </a:rPr>
              <a:t>Make orientation useful </a:t>
            </a:r>
            <a:r>
              <a:rPr lang="en-US" sz="3200" dirty="0">
                <a:latin typeface="Calibri" panose="020F0502020204030204" pitchFamily="34" charset="0"/>
              </a:rPr>
              <a:t>and productive</a:t>
            </a:r>
          </a:p>
          <a:p>
            <a:pPr>
              <a:tabLst>
                <a:tab pos="347663" algn="l"/>
              </a:tabLst>
            </a:pPr>
            <a:r>
              <a:rPr lang="en-US" sz="3200" dirty="0" smtClean="0">
                <a:solidFill>
                  <a:srgbClr val="800000"/>
                </a:solidFill>
                <a:latin typeface="Calibri" panose="020F0502020204030204" pitchFamily="34" charset="0"/>
              </a:rPr>
              <a:t>More </a:t>
            </a:r>
            <a:r>
              <a:rPr lang="en-US" sz="3200" dirty="0">
                <a:solidFill>
                  <a:srgbClr val="800000"/>
                </a:solidFill>
                <a:latin typeface="Calibri" panose="020F0502020204030204" pitchFamily="34" charset="0"/>
              </a:rPr>
              <a:t>lab work in US before and after</a:t>
            </a:r>
          </a:p>
          <a:p>
            <a:pPr>
              <a:tabLst>
                <a:tab pos="347663" algn="l"/>
              </a:tabLst>
            </a:pPr>
            <a:r>
              <a:rPr lang="en-US" sz="3200" dirty="0" smtClean="0">
                <a:latin typeface="Calibri" panose="020F0502020204030204" pitchFamily="34" charset="0"/>
              </a:rPr>
              <a:t>Let </a:t>
            </a:r>
            <a:r>
              <a:rPr lang="en-US" sz="3200" dirty="0">
                <a:latin typeface="Calibri" panose="020F0502020204030204" pitchFamily="34" charset="0"/>
              </a:rPr>
              <a:t>students help with </a:t>
            </a:r>
            <a:r>
              <a:rPr lang="en-US" sz="3200" dirty="0" smtClean="0">
                <a:latin typeface="Calibri" panose="020F0502020204030204" pitchFamily="34" charset="0"/>
              </a:rPr>
              <a:t>preparations</a:t>
            </a:r>
          </a:p>
          <a:p>
            <a:pPr>
              <a:tabLst>
                <a:tab pos="347663" algn="l"/>
              </a:tabLst>
            </a:pPr>
            <a:r>
              <a:rPr lang="en-US" sz="3200" dirty="0" smtClean="0">
                <a:solidFill>
                  <a:srgbClr val="800000"/>
                </a:solidFill>
                <a:latin typeface="Calibri" panose="020F0502020204030204" pitchFamily="34" charset="0"/>
              </a:rPr>
              <a:t>Provide more </a:t>
            </a:r>
            <a:r>
              <a:rPr lang="en-US" sz="3200" dirty="0">
                <a:solidFill>
                  <a:srgbClr val="800000"/>
                </a:solidFill>
                <a:latin typeface="Calibri" panose="020F0502020204030204" pitchFamily="34" charset="0"/>
              </a:rPr>
              <a:t>information and preparation time before activities </a:t>
            </a:r>
            <a:r>
              <a:rPr lang="en-US" sz="3200" dirty="0" smtClean="0">
                <a:solidFill>
                  <a:srgbClr val="800000"/>
                </a:solidFill>
                <a:latin typeface="Calibri" panose="020F0502020204030204" pitchFamily="34" charset="0"/>
              </a:rPr>
              <a:t>– especially field work days</a:t>
            </a:r>
            <a:endParaRPr lang="en-US" sz="3200" dirty="0">
              <a:solidFill>
                <a:srgbClr val="800000"/>
              </a:solidFill>
              <a:latin typeface="Calibri" panose="020F0502020204030204" pitchFamily="34" charset="0"/>
            </a:endParaRPr>
          </a:p>
        </p:txBody>
      </p:sp>
    </p:spTree>
    <p:extLst>
      <p:ext uri="{BB962C8B-B14F-4D97-AF65-F5344CB8AC3E}">
        <p14:creationId xmlns:p14="http://schemas.microsoft.com/office/powerpoint/2010/main" val="18155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meetimpact.com/img/impac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695282" cy="55586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3"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p:nvPr/>
        </p:nvSpPr>
        <p:spPr>
          <a:xfrm>
            <a:off x="0" y="6477000"/>
            <a:ext cx="2956295"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*Statistically  </a:t>
            </a:r>
            <a:r>
              <a:rPr lang="en-US"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a:t>
            </a:r>
            <a:r>
              <a:rPr lang="en-US" sz="1600" dirty="0" smtClean="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ignificant</a:t>
            </a:r>
            <a:endParaRPr lang="en-US"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155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animEffect transition="in" filter="fade">
                                      <p:cBhvr>
                                        <p:cTn id="9" dur="500"/>
                                        <p:tgtEl>
                                          <p:spTgt spid="410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9677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2"/>
          <p:cNvSpPr txBox="1">
            <a:spLocks noChangeArrowheads="1"/>
          </p:cNvSpPr>
          <p:nvPr/>
        </p:nvSpPr>
        <p:spPr bwMode="auto">
          <a:xfrm>
            <a:off x="5867400" y="685800"/>
            <a:ext cx="3276600" cy="5257800"/>
          </a:xfrm>
          <a:prstGeom prst="rect">
            <a:avLst/>
          </a:prstGeom>
          <a:noFill/>
          <a:ln w="9525">
            <a:noFill/>
            <a:miter lim="800000"/>
            <a:headEnd/>
            <a:tailEnd/>
          </a:ln>
        </p:spPr>
        <p:txBody>
          <a:bodyPr rot="0" vert="horz" wrap="square" lIns="91440" tIns="45720" rIns="91440" bIns="45720" anchor="t" anchorCtr="0">
            <a:noAutofit/>
          </a:bodyPr>
          <a:lstStyle/>
          <a:p>
            <a:pPr marL="349250" lvl="1" indent="-342900">
              <a:spcAft>
                <a:spcPts val="1200"/>
              </a:spcAft>
              <a:buFont typeface="Wingdings" panose="05000000000000000000" pitchFamily="2" charset="2"/>
              <a:buChar char="§"/>
            </a:pPr>
            <a:r>
              <a:rPr lang="en-US" sz="3800" dirty="0" smtClean="0">
                <a:latin typeface="Calibri" panose="020F0502020204030204" pitchFamily="34" charset="0"/>
              </a:rPr>
              <a:t>Collaboration </a:t>
            </a:r>
          </a:p>
          <a:p>
            <a:pPr marL="349250" lvl="1" indent="-342900">
              <a:spcAft>
                <a:spcPts val="1200"/>
              </a:spcAft>
              <a:buFont typeface="Wingdings" panose="05000000000000000000" pitchFamily="2" charset="2"/>
              <a:buChar char="§"/>
            </a:pPr>
            <a:r>
              <a:rPr lang="en-US" sz="4000" dirty="0" smtClean="0">
                <a:latin typeface="Calibri" panose="020F0502020204030204" pitchFamily="34" charset="0"/>
              </a:rPr>
              <a:t>Interactions</a:t>
            </a:r>
          </a:p>
          <a:p>
            <a:pPr marL="349250" lvl="1" indent="-342900">
              <a:spcAft>
                <a:spcPts val="1200"/>
              </a:spcAft>
              <a:buFont typeface="Wingdings" panose="05000000000000000000" pitchFamily="2" charset="2"/>
              <a:buChar char="§"/>
            </a:pPr>
            <a:r>
              <a:rPr lang="en-US" sz="4000" dirty="0" smtClean="0">
                <a:latin typeface="Calibri" panose="020F0502020204030204" pitchFamily="34" charset="0"/>
              </a:rPr>
              <a:t>Culture</a:t>
            </a:r>
          </a:p>
          <a:p>
            <a:pPr marL="349250" lvl="1" indent="-342900">
              <a:spcAft>
                <a:spcPts val="1200"/>
              </a:spcAft>
              <a:buFont typeface="Wingdings" panose="05000000000000000000" pitchFamily="2" charset="2"/>
              <a:buChar char="§"/>
            </a:pPr>
            <a:r>
              <a:rPr lang="en-US" sz="4000" dirty="0">
                <a:latin typeface="Calibri" panose="020F0502020204030204" pitchFamily="34" charset="0"/>
              </a:rPr>
              <a:t>Reflection</a:t>
            </a:r>
          </a:p>
          <a:p>
            <a:pPr marL="349250" lvl="1" indent="-342900">
              <a:spcAft>
                <a:spcPts val="1200"/>
              </a:spcAft>
              <a:buFont typeface="Wingdings" panose="05000000000000000000" pitchFamily="2" charset="2"/>
              <a:buChar char="§"/>
            </a:pPr>
            <a:r>
              <a:rPr lang="en-US" sz="4000" dirty="0" smtClean="0">
                <a:latin typeface="Calibri" panose="020F0502020204030204" pitchFamily="34" charset="0"/>
              </a:rPr>
              <a:t>Careers</a:t>
            </a:r>
          </a:p>
          <a:p>
            <a:pPr marL="349250" lvl="1" indent="-342900">
              <a:spcAft>
                <a:spcPts val="1200"/>
              </a:spcAft>
              <a:buFont typeface="Wingdings" panose="05000000000000000000" pitchFamily="2" charset="2"/>
              <a:buChar char="§"/>
            </a:pPr>
            <a:r>
              <a:rPr lang="en-US" sz="4000" dirty="0" smtClean="0">
                <a:latin typeface="Calibri" panose="020F0502020204030204" pitchFamily="34" charset="0"/>
              </a:rPr>
              <a:t>Time</a:t>
            </a:r>
          </a:p>
        </p:txBody>
      </p:sp>
    </p:spTree>
    <p:extLst>
      <p:ext uri="{BB962C8B-B14F-4D97-AF65-F5344CB8AC3E}">
        <p14:creationId xmlns:p14="http://schemas.microsoft.com/office/powerpoint/2010/main" val="14237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2">
      <a:dk1>
        <a:sysClr val="windowText" lastClr="000000"/>
      </a:dk1>
      <a:lt1>
        <a:sysClr val="window" lastClr="FFFFFF"/>
      </a:lt1>
      <a:dk2>
        <a:srgbClr val="323232"/>
      </a:dk2>
      <a:lt2>
        <a:srgbClr val="E3DED1"/>
      </a:lt2>
      <a:accent1>
        <a:srgbClr val="800000"/>
      </a:accent1>
      <a:accent2>
        <a:srgbClr val="3A6331"/>
      </a:accent2>
      <a:accent3>
        <a:srgbClr val="B45F06"/>
      </a:accent3>
      <a:accent4>
        <a:srgbClr val="4E8542"/>
      </a:accent4>
      <a:accent5>
        <a:srgbClr val="7F7F7F"/>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5351</TotalTime>
  <Words>2698</Words>
  <Application>Microsoft Office PowerPoint</Application>
  <PresentationFormat>On-screen Show (4:3)</PresentationFormat>
  <Paragraphs>301</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Evaluation of the UC Irvine Water-PIRE project</vt:lpstr>
      <vt:lpstr>PowerPoint Presentation</vt:lpstr>
      <vt:lpstr>PowerPoint Presentation</vt:lpstr>
      <vt:lpstr>PowerPoint Presentation</vt:lpstr>
      <vt:lpstr>PowerPoint Presentation</vt:lpstr>
      <vt:lpstr>Students’ Requests for Topics</vt:lpstr>
      <vt:lpstr>Students’ 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the Amgen-Bruce Wallace Biotechnology Lab Program on Student Participants</dc:title>
  <dc:creator>Lisa</dc:creator>
  <cp:lastModifiedBy>Lisa</cp:lastModifiedBy>
  <cp:revision>284</cp:revision>
  <dcterms:created xsi:type="dcterms:W3CDTF">2010-04-14T18:35:56Z</dcterms:created>
  <dcterms:modified xsi:type="dcterms:W3CDTF">2014-01-24T19:50:49Z</dcterms:modified>
</cp:coreProperties>
</file>