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embeddings/oleObject1.bin" ContentType="application/vnd.openxmlformats-officedocument.oleObject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4" r:id="rId7"/>
    <p:sldId id="261" r:id="rId8"/>
    <p:sldId id="265" r:id="rId9"/>
    <p:sldId id="262" r:id="rId10"/>
    <p:sldId id="263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8" d="100"/>
          <a:sy n="88" d="100"/>
        </p:scale>
        <p:origin x="-82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isa:xeno%20files:PIRE%20UCI:Core%20Dat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isa:xeno%20files:PIRE%20UCI:Core%20Data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errBars>
            <c:errBarType val="both"/>
            <c:errValType val="cust"/>
            <c:noEndCap val="0"/>
            <c:plus>
              <c:numRef>
                <c:f>Sheet1!$B$95:$D$95</c:f>
                <c:numCache>
                  <c:formatCode>General</c:formatCode>
                  <c:ptCount val="3"/>
                  <c:pt idx="0">
                    <c:v>0.489990996135013</c:v>
                  </c:pt>
                  <c:pt idx="1">
                    <c:v>1.131585734076172</c:v>
                  </c:pt>
                  <c:pt idx="2">
                    <c:v>0.559989709868587</c:v>
                  </c:pt>
                </c:numCache>
              </c:numRef>
            </c:plus>
            <c:minus>
              <c:numRef>
                <c:f>Sheet1!$B$95:$D$95</c:f>
                <c:numCache>
                  <c:formatCode>General</c:formatCode>
                  <c:ptCount val="3"/>
                  <c:pt idx="0">
                    <c:v>0.489990996135013</c:v>
                  </c:pt>
                  <c:pt idx="1">
                    <c:v>1.131585734076172</c:v>
                  </c:pt>
                  <c:pt idx="2">
                    <c:v>0.559989709868587</c:v>
                  </c:pt>
                </c:numCache>
              </c:numRef>
            </c:minus>
          </c:errBars>
          <c:cat>
            <c:strRef>
              <c:f>Sheet1!$B$92:$D$92</c:f>
              <c:strCache>
                <c:ptCount val="3"/>
                <c:pt idx="0">
                  <c:v>Wicks</c:v>
                </c:pt>
                <c:pt idx="1">
                  <c:v>Lynbrook</c:v>
                </c:pt>
                <c:pt idx="2">
                  <c:v>Hereford</c:v>
                </c:pt>
              </c:strCache>
            </c:strRef>
          </c:cat>
          <c:val>
            <c:numRef>
              <c:f>Sheet1!$B$93:$D$93</c:f>
              <c:numCache>
                <c:formatCode>General</c:formatCode>
                <c:ptCount val="3"/>
                <c:pt idx="0">
                  <c:v>3.75</c:v>
                </c:pt>
                <c:pt idx="1">
                  <c:v>5.0</c:v>
                </c:pt>
                <c:pt idx="2">
                  <c:v>2.714285714285714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44480584"/>
        <c:axId val="-2144614408"/>
      </c:barChart>
      <c:catAx>
        <c:axId val="-2144480584"/>
        <c:scaling>
          <c:orientation val="minMax"/>
        </c:scaling>
        <c:delete val="0"/>
        <c:axPos val="b"/>
        <c:majorTickMark val="out"/>
        <c:minorTickMark val="none"/>
        <c:tickLblPos val="nextTo"/>
        <c:crossAx val="-2144614408"/>
        <c:crosses val="autoZero"/>
        <c:auto val="1"/>
        <c:lblAlgn val="ctr"/>
        <c:lblOffset val="100"/>
        <c:noMultiLvlLbl val="0"/>
      </c:catAx>
      <c:valAx>
        <c:axId val="-214461440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Richness</a:t>
                </a:r>
              </a:p>
            </c:rich>
          </c:tx>
          <c:layout>
            <c:manualLayout>
              <c:xMode val="edge"/>
              <c:yMode val="edge"/>
              <c:x val="0.0"/>
              <c:y val="0.35376895596383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14448058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4620049626902"/>
          <c:y val="0.0317052053886367"/>
          <c:w val="0.822200245447135"/>
          <c:h val="0.6832669398686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Sheet1!$B$58</c:f>
              <c:strCache>
                <c:ptCount val="1"/>
                <c:pt idx="0">
                  <c:v>Wicks</c:v>
                </c:pt>
              </c:strCache>
            </c:strRef>
          </c:tx>
          <c:invertIfNegative val="0"/>
          <c:errBars>
            <c:errBarType val="both"/>
            <c:errValType val="cust"/>
            <c:noEndCap val="0"/>
            <c:plus>
              <c:numRef>
                <c:f>Sheet1!$J$59:$J$74</c:f>
                <c:numCache>
                  <c:formatCode>General</c:formatCode>
                  <c:ptCount val="16"/>
                  <c:pt idx="0">
                    <c:v>509.295817503337</c:v>
                  </c:pt>
                  <c:pt idx="1">
                    <c:v>1867.417997512236</c:v>
                  </c:pt>
                  <c:pt idx="2">
                    <c:v>169.7652725011122</c:v>
                  </c:pt>
                  <c:pt idx="3">
                    <c:v>0.0</c:v>
                  </c:pt>
                  <c:pt idx="4">
                    <c:v>509.295817503337</c:v>
                  </c:pt>
                  <c:pt idx="5">
                    <c:v>339.5305450022245</c:v>
                  </c:pt>
                  <c:pt idx="6">
                    <c:v>1697.652725011124</c:v>
                  </c:pt>
                  <c:pt idx="7">
                    <c:v>169.7652725011122</c:v>
                  </c:pt>
                  <c:pt idx="8">
                    <c:v>679.0610900044492</c:v>
                  </c:pt>
                  <c:pt idx="9">
                    <c:v>0.0</c:v>
                  </c:pt>
                  <c:pt idx="10">
                    <c:v>339.5305450022245</c:v>
                  </c:pt>
                  <c:pt idx="11">
                    <c:v>339.5305450022245</c:v>
                  </c:pt>
                  <c:pt idx="12">
                    <c:v>0.0</c:v>
                  </c:pt>
                  <c:pt idx="13">
                    <c:v>0.0</c:v>
                  </c:pt>
                  <c:pt idx="14">
                    <c:v>0.0</c:v>
                  </c:pt>
                  <c:pt idx="15">
                    <c:v>0.0</c:v>
                  </c:pt>
                </c:numCache>
              </c:numRef>
            </c:plus>
            <c:minus>
              <c:numRef>
                <c:f>Sheet1!$J$59:$J$74</c:f>
                <c:numCache>
                  <c:formatCode>General</c:formatCode>
                  <c:ptCount val="16"/>
                  <c:pt idx="0">
                    <c:v>509.295817503337</c:v>
                  </c:pt>
                  <c:pt idx="1">
                    <c:v>1867.417997512236</c:v>
                  </c:pt>
                  <c:pt idx="2">
                    <c:v>169.7652725011122</c:v>
                  </c:pt>
                  <c:pt idx="3">
                    <c:v>0.0</c:v>
                  </c:pt>
                  <c:pt idx="4">
                    <c:v>509.295817503337</c:v>
                  </c:pt>
                  <c:pt idx="5">
                    <c:v>339.5305450022245</c:v>
                  </c:pt>
                  <c:pt idx="6">
                    <c:v>1697.652725011124</c:v>
                  </c:pt>
                  <c:pt idx="7">
                    <c:v>169.7652725011122</c:v>
                  </c:pt>
                  <c:pt idx="8">
                    <c:v>679.0610900044492</c:v>
                  </c:pt>
                  <c:pt idx="9">
                    <c:v>0.0</c:v>
                  </c:pt>
                  <c:pt idx="10">
                    <c:v>339.5305450022245</c:v>
                  </c:pt>
                  <c:pt idx="11">
                    <c:v>339.5305450022245</c:v>
                  </c:pt>
                  <c:pt idx="12">
                    <c:v>0.0</c:v>
                  </c:pt>
                  <c:pt idx="13">
                    <c:v>0.0</c:v>
                  </c:pt>
                  <c:pt idx="14">
                    <c:v>0.0</c:v>
                  </c:pt>
                  <c:pt idx="15">
                    <c:v>0.0</c:v>
                  </c:pt>
                </c:numCache>
              </c:numRef>
            </c:minus>
          </c:errBars>
          <c:cat>
            <c:strRef>
              <c:f>Sheet1!$A$59:$A$74</c:f>
              <c:strCache>
                <c:ptCount val="16"/>
                <c:pt idx="0">
                  <c:v>Entomobryomorpha</c:v>
                </c:pt>
                <c:pt idx="1">
                  <c:v>Poduromorpha</c:v>
                </c:pt>
                <c:pt idx="2">
                  <c:v>Isopoda</c:v>
                </c:pt>
                <c:pt idx="3">
                  <c:v>Amphipoda</c:v>
                </c:pt>
                <c:pt idx="4">
                  <c:v>Coleoptera</c:v>
                </c:pt>
                <c:pt idx="5">
                  <c:v>Diplura</c:v>
                </c:pt>
                <c:pt idx="6">
                  <c:v>Acari</c:v>
                </c:pt>
                <c:pt idx="7">
                  <c:v>Diplopoda</c:v>
                </c:pt>
                <c:pt idx="8">
                  <c:v>Oligochaeta</c:v>
                </c:pt>
                <c:pt idx="9">
                  <c:v>olig cocoon full</c:v>
                </c:pt>
                <c:pt idx="10">
                  <c:v>olig cocoon empty</c:v>
                </c:pt>
                <c:pt idx="11">
                  <c:v>Nematoda</c:v>
                </c:pt>
                <c:pt idx="12">
                  <c:v>Thysanoptera</c:v>
                </c:pt>
                <c:pt idx="13">
                  <c:v>Homoptera</c:v>
                </c:pt>
                <c:pt idx="14">
                  <c:v>Ostracoda</c:v>
                </c:pt>
                <c:pt idx="15">
                  <c:v>Chironomidae</c:v>
                </c:pt>
              </c:strCache>
            </c:strRef>
          </c:cat>
          <c:val>
            <c:numRef>
              <c:f>Sheet1!$B$59:$B$74</c:f>
              <c:numCache>
                <c:formatCode>General</c:formatCode>
                <c:ptCount val="16"/>
                <c:pt idx="0">
                  <c:v>763.9437262550057</c:v>
                </c:pt>
                <c:pt idx="1">
                  <c:v>763.9437262550056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381.9718631275028</c:v>
                </c:pt>
                <c:pt idx="7">
                  <c:v>0.0</c:v>
                </c:pt>
                <c:pt idx="8">
                  <c:v>29793.80532394522</c:v>
                </c:pt>
                <c:pt idx="9">
                  <c:v>2928.450950644188</c:v>
                </c:pt>
                <c:pt idx="10">
                  <c:v>254.6479087516685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127.3239543758343</c:v>
                </c:pt>
                <c:pt idx="15">
                  <c:v>1782.53536126168</c:v>
                </c:pt>
              </c:numCache>
            </c:numRef>
          </c:val>
        </c:ser>
        <c:ser>
          <c:idx val="1"/>
          <c:order val="1"/>
          <c:tx>
            <c:strRef>
              <c:f>Sheet1!$C$58</c:f>
              <c:strCache>
                <c:ptCount val="1"/>
                <c:pt idx="0">
                  <c:v>Lynbrook</c:v>
                </c:pt>
              </c:strCache>
            </c:strRef>
          </c:tx>
          <c:invertIfNegative val="0"/>
          <c:errBars>
            <c:errBarType val="both"/>
            <c:errValType val="cust"/>
            <c:noEndCap val="0"/>
            <c:plus>
              <c:numRef>
                <c:f>Sheet1!$I$59:$I$74</c:f>
                <c:numCache>
                  <c:formatCode>General</c:formatCode>
                  <c:ptCount val="16"/>
                  <c:pt idx="0">
                    <c:v>24.25218178587319</c:v>
                  </c:pt>
                  <c:pt idx="1">
                    <c:v>400.1609994669075</c:v>
                  </c:pt>
                  <c:pt idx="2">
                    <c:v>0.0</c:v>
                  </c:pt>
                  <c:pt idx="3">
                    <c:v>24.25218178587319</c:v>
                  </c:pt>
                  <c:pt idx="4">
                    <c:v>60.63045446468296</c:v>
                  </c:pt>
                  <c:pt idx="5">
                    <c:v>0.0</c:v>
                  </c:pt>
                  <c:pt idx="6">
                    <c:v>0.0</c:v>
                  </c:pt>
                  <c:pt idx="7">
                    <c:v>72.75654535761956</c:v>
                  </c:pt>
                  <c:pt idx="8">
                    <c:v>8985.433351666017</c:v>
                  </c:pt>
                  <c:pt idx="9">
                    <c:v>2267.578996979143</c:v>
                  </c:pt>
                  <c:pt idx="10">
                    <c:v>5844.775810395437</c:v>
                  </c:pt>
                  <c:pt idx="11">
                    <c:v>0.0</c:v>
                  </c:pt>
                  <c:pt idx="12">
                    <c:v>36.37827267880978</c:v>
                  </c:pt>
                  <c:pt idx="13">
                    <c:v>60.63045446468296</c:v>
                  </c:pt>
                  <c:pt idx="14">
                    <c:v>0.0</c:v>
                  </c:pt>
                  <c:pt idx="15">
                    <c:v>0.0</c:v>
                  </c:pt>
                </c:numCache>
              </c:numRef>
            </c:plus>
            <c:minus>
              <c:numRef>
                <c:f>Sheet1!$I$59:$I$74</c:f>
                <c:numCache>
                  <c:formatCode>General</c:formatCode>
                  <c:ptCount val="16"/>
                  <c:pt idx="0">
                    <c:v>24.25218178587319</c:v>
                  </c:pt>
                  <c:pt idx="1">
                    <c:v>400.1609994669075</c:v>
                  </c:pt>
                  <c:pt idx="2">
                    <c:v>0.0</c:v>
                  </c:pt>
                  <c:pt idx="3">
                    <c:v>24.25218178587319</c:v>
                  </c:pt>
                  <c:pt idx="4">
                    <c:v>60.63045446468296</c:v>
                  </c:pt>
                  <c:pt idx="5">
                    <c:v>0.0</c:v>
                  </c:pt>
                  <c:pt idx="6">
                    <c:v>0.0</c:v>
                  </c:pt>
                  <c:pt idx="7">
                    <c:v>72.75654535761956</c:v>
                  </c:pt>
                  <c:pt idx="8">
                    <c:v>8985.433351666017</c:v>
                  </c:pt>
                  <c:pt idx="9">
                    <c:v>2267.578996979143</c:v>
                  </c:pt>
                  <c:pt idx="10">
                    <c:v>5844.775810395437</c:v>
                  </c:pt>
                  <c:pt idx="11">
                    <c:v>0.0</c:v>
                  </c:pt>
                  <c:pt idx="12">
                    <c:v>36.37827267880978</c:v>
                  </c:pt>
                  <c:pt idx="13">
                    <c:v>60.63045446468296</c:v>
                  </c:pt>
                  <c:pt idx="14">
                    <c:v>0.0</c:v>
                  </c:pt>
                  <c:pt idx="15">
                    <c:v>0.0</c:v>
                  </c:pt>
                </c:numCache>
              </c:numRef>
            </c:minus>
          </c:errBars>
          <c:cat>
            <c:strRef>
              <c:f>Sheet1!$A$59:$A$74</c:f>
              <c:strCache>
                <c:ptCount val="16"/>
                <c:pt idx="0">
                  <c:v>Entomobryomorpha</c:v>
                </c:pt>
                <c:pt idx="1">
                  <c:v>Poduromorpha</c:v>
                </c:pt>
                <c:pt idx="2">
                  <c:v>Isopoda</c:v>
                </c:pt>
                <c:pt idx="3">
                  <c:v>Amphipoda</c:v>
                </c:pt>
                <c:pt idx="4">
                  <c:v>Coleoptera</c:v>
                </c:pt>
                <c:pt idx="5">
                  <c:v>Diplura</c:v>
                </c:pt>
                <c:pt idx="6">
                  <c:v>Acari</c:v>
                </c:pt>
                <c:pt idx="7">
                  <c:v>Diplopoda</c:v>
                </c:pt>
                <c:pt idx="8">
                  <c:v>Oligochaeta</c:v>
                </c:pt>
                <c:pt idx="9">
                  <c:v>olig cocoon full</c:v>
                </c:pt>
                <c:pt idx="10">
                  <c:v>olig cocoon empty</c:v>
                </c:pt>
                <c:pt idx="11">
                  <c:v>Nematoda</c:v>
                </c:pt>
                <c:pt idx="12">
                  <c:v>Thysanoptera</c:v>
                </c:pt>
                <c:pt idx="13">
                  <c:v>Homoptera</c:v>
                </c:pt>
                <c:pt idx="14">
                  <c:v>Ostracoda</c:v>
                </c:pt>
                <c:pt idx="15">
                  <c:v>Chironomidae</c:v>
                </c:pt>
              </c:strCache>
            </c:strRef>
          </c:cat>
          <c:val>
            <c:numRef>
              <c:f>Sheet1!$C$59:$C$74</c:f>
              <c:numCache>
                <c:formatCode>General</c:formatCode>
                <c:ptCount val="16"/>
                <c:pt idx="0">
                  <c:v>509.295817503337</c:v>
                </c:pt>
                <c:pt idx="1">
                  <c:v>1867.417997512236</c:v>
                </c:pt>
                <c:pt idx="2">
                  <c:v>169.7652725011122</c:v>
                </c:pt>
                <c:pt idx="3">
                  <c:v>0.0</c:v>
                </c:pt>
                <c:pt idx="4">
                  <c:v>509.295817503337</c:v>
                </c:pt>
                <c:pt idx="5">
                  <c:v>339.5305450022245</c:v>
                </c:pt>
                <c:pt idx="6">
                  <c:v>1697.652725011124</c:v>
                </c:pt>
                <c:pt idx="7">
                  <c:v>169.7652725011122</c:v>
                </c:pt>
                <c:pt idx="8">
                  <c:v>679.0610900044492</c:v>
                </c:pt>
                <c:pt idx="9">
                  <c:v>0.0</c:v>
                </c:pt>
                <c:pt idx="10">
                  <c:v>339.5305450022245</c:v>
                </c:pt>
                <c:pt idx="11">
                  <c:v>339.5305450022245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</c:numCache>
            </c:numRef>
          </c:val>
        </c:ser>
        <c:ser>
          <c:idx val="2"/>
          <c:order val="2"/>
          <c:tx>
            <c:strRef>
              <c:f>Sheet1!$D$58</c:f>
              <c:strCache>
                <c:ptCount val="1"/>
                <c:pt idx="0">
                  <c:v>Hereford</c:v>
                </c:pt>
              </c:strCache>
            </c:strRef>
          </c:tx>
          <c:invertIfNegative val="0"/>
          <c:errBars>
            <c:errBarType val="both"/>
            <c:errValType val="cust"/>
            <c:noEndCap val="0"/>
            <c:plus>
              <c:numRef>
                <c:f>Sheet1!#REF!</c:f>
                <c:numCache>
                  <c:formatCode>General</c:formatCode>
                  <c:ptCount val="1"/>
                  <c:pt idx="0">
                    <c:v>1.0</c:v>
                  </c:pt>
                </c:numCache>
              </c:numRef>
            </c:plus>
            <c:minus>
              <c:numRef>
                <c:f>Sheet1!#REF!</c:f>
                <c:numCache>
                  <c:formatCode>General</c:formatCode>
                  <c:ptCount val="1"/>
                  <c:pt idx="0">
                    <c:v>1.0</c:v>
                  </c:pt>
                </c:numCache>
              </c:numRef>
            </c:minus>
          </c:errBars>
          <c:cat>
            <c:strRef>
              <c:f>Sheet1!$A$59:$A$74</c:f>
              <c:strCache>
                <c:ptCount val="16"/>
                <c:pt idx="0">
                  <c:v>Entomobryomorpha</c:v>
                </c:pt>
                <c:pt idx="1">
                  <c:v>Poduromorpha</c:v>
                </c:pt>
                <c:pt idx="2">
                  <c:v>Isopoda</c:v>
                </c:pt>
                <c:pt idx="3">
                  <c:v>Amphipoda</c:v>
                </c:pt>
                <c:pt idx="4">
                  <c:v>Coleoptera</c:v>
                </c:pt>
                <c:pt idx="5">
                  <c:v>Diplura</c:v>
                </c:pt>
                <c:pt idx="6">
                  <c:v>Acari</c:v>
                </c:pt>
                <c:pt idx="7">
                  <c:v>Diplopoda</c:v>
                </c:pt>
                <c:pt idx="8">
                  <c:v>Oligochaeta</c:v>
                </c:pt>
                <c:pt idx="9">
                  <c:v>olig cocoon full</c:v>
                </c:pt>
                <c:pt idx="10">
                  <c:v>olig cocoon empty</c:v>
                </c:pt>
                <c:pt idx="11">
                  <c:v>Nematoda</c:v>
                </c:pt>
                <c:pt idx="12">
                  <c:v>Thysanoptera</c:v>
                </c:pt>
                <c:pt idx="13">
                  <c:v>Homoptera</c:v>
                </c:pt>
                <c:pt idx="14">
                  <c:v>Ostracoda</c:v>
                </c:pt>
                <c:pt idx="15">
                  <c:v>Chironomidae</c:v>
                </c:pt>
              </c:strCache>
            </c:strRef>
          </c:cat>
          <c:val>
            <c:numRef>
              <c:f>Sheet1!$D$59:$D$74</c:f>
              <c:numCache>
                <c:formatCode>General</c:formatCode>
                <c:ptCount val="16"/>
                <c:pt idx="0">
                  <c:v>24.25218178587319</c:v>
                </c:pt>
                <c:pt idx="1">
                  <c:v>400.1609994669075</c:v>
                </c:pt>
                <c:pt idx="2">
                  <c:v>0.0</c:v>
                </c:pt>
                <c:pt idx="3">
                  <c:v>24.25218178587319</c:v>
                </c:pt>
                <c:pt idx="4">
                  <c:v>60.63045446468296</c:v>
                </c:pt>
                <c:pt idx="5">
                  <c:v>0.0</c:v>
                </c:pt>
                <c:pt idx="6">
                  <c:v>0.0</c:v>
                </c:pt>
                <c:pt idx="7">
                  <c:v>72.75654535761956</c:v>
                </c:pt>
                <c:pt idx="8">
                  <c:v>8985.433351666017</c:v>
                </c:pt>
                <c:pt idx="9">
                  <c:v>2267.578996979143</c:v>
                </c:pt>
                <c:pt idx="10">
                  <c:v>5844.775810395437</c:v>
                </c:pt>
                <c:pt idx="11">
                  <c:v>0.0</c:v>
                </c:pt>
                <c:pt idx="12">
                  <c:v>36.37827267880978</c:v>
                </c:pt>
                <c:pt idx="13">
                  <c:v>60.63045446468296</c:v>
                </c:pt>
                <c:pt idx="14">
                  <c:v>0.0</c:v>
                </c:pt>
                <c:pt idx="15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43187496"/>
        <c:axId val="-2142522120"/>
      </c:barChart>
      <c:catAx>
        <c:axId val="-214318749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-2142522120"/>
        <c:crosses val="autoZero"/>
        <c:auto val="1"/>
        <c:lblAlgn val="ctr"/>
        <c:lblOffset val="100"/>
        <c:noMultiLvlLbl val="0"/>
      </c:catAx>
      <c:valAx>
        <c:axId val="-2142522120"/>
        <c:scaling>
          <c:orientation val="minMax"/>
          <c:min val="0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b="1"/>
                </a:pPr>
                <a:r>
                  <a:rPr lang="en-US" b="1"/>
                  <a:t>Abundance (individuals m</a:t>
                </a:r>
                <a:r>
                  <a:rPr lang="en-US" b="1" baseline="30000"/>
                  <a:t>-2</a:t>
                </a:r>
                <a:r>
                  <a:rPr lang="en-US" b="1"/>
                  <a:t>)</a:t>
                </a:r>
              </a:p>
            </c:rich>
          </c:tx>
          <c:layout>
            <c:manualLayout>
              <c:xMode val="edge"/>
              <c:yMode val="edge"/>
              <c:x val="0.00225184309299221"/>
              <c:y val="0.13220666698222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1431874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1358537926032"/>
          <c:y val="0.0260654966762768"/>
          <c:w val="0.283055395484705"/>
          <c:h val="0.202106451999952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3178488321547"/>
          <c:y val="0.0366209257399872"/>
          <c:w val="0.838634830315322"/>
          <c:h val="0.798512200761148"/>
        </c:manualLayout>
      </c:layout>
      <c:barChart>
        <c:barDir val="col"/>
        <c:grouping val="stacked"/>
        <c:varyColors val="0"/>
        <c:ser>
          <c:idx val="7"/>
          <c:order val="0"/>
          <c:tx>
            <c:strRef>
              <c:f>Sheet1!$A$67</c:f>
              <c:strCache>
                <c:ptCount val="1"/>
                <c:pt idx="0">
                  <c:v>Oligochaeta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cat>
            <c:strRef>
              <c:f>Sheet1!$H$58:$J$58</c:f>
              <c:strCache>
                <c:ptCount val="3"/>
                <c:pt idx="0">
                  <c:v>Wicks</c:v>
                </c:pt>
                <c:pt idx="1">
                  <c:v>Hereford</c:v>
                </c:pt>
                <c:pt idx="2">
                  <c:v>Lynbrook</c:v>
                </c:pt>
              </c:strCache>
            </c:strRef>
          </c:cat>
          <c:val>
            <c:numRef>
              <c:f>Sheet1!$H$67:$J$67</c:f>
              <c:numCache>
                <c:formatCode>General</c:formatCode>
                <c:ptCount val="3"/>
                <c:pt idx="0">
                  <c:v>29793.80532394522</c:v>
                </c:pt>
                <c:pt idx="1">
                  <c:v>8985.433351666017</c:v>
                </c:pt>
                <c:pt idx="2">
                  <c:v>679.0610900044492</c:v>
                </c:pt>
              </c:numCache>
            </c:numRef>
          </c:val>
        </c:ser>
        <c:ser>
          <c:idx val="5"/>
          <c:order val="1"/>
          <c:tx>
            <c:strRef>
              <c:f>Sheet1!$A$65</c:f>
              <c:strCache>
                <c:ptCount val="1"/>
                <c:pt idx="0">
                  <c:v>Acari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cat>
            <c:strRef>
              <c:f>Sheet1!$H$58:$J$58</c:f>
              <c:strCache>
                <c:ptCount val="3"/>
                <c:pt idx="0">
                  <c:v>Wicks</c:v>
                </c:pt>
                <c:pt idx="1">
                  <c:v>Hereford</c:v>
                </c:pt>
                <c:pt idx="2">
                  <c:v>Lynbrook</c:v>
                </c:pt>
              </c:strCache>
            </c:strRef>
          </c:cat>
          <c:val>
            <c:numRef>
              <c:f>Sheet1!$H$65:$J$65</c:f>
              <c:numCache>
                <c:formatCode>General</c:formatCode>
                <c:ptCount val="3"/>
                <c:pt idx="0">
                  <c:v>381.9718631275028</c:v>
                </c:pt>
                <c:pt idx="1">
                  <c:v>0.0</c:v>
                </c:pt>
                <c:pt idx="2">
                  <c:v>1697.652725011124</c:v>
                </c:pt>
              </c:numCache>
            </c:numRef>
          </c:val>
        </c:ser>
        <c:ser>
          <c:idx val="1"/>
          <c:order val="2"/>
          <c:tx>
            <c:strRef>
              <c:f>Sheet1!$A$60</c:f>
              <c:strCache>
                <c:ptCount val="1"/>
                <c:pt idx="0">
                  <c:v>Poduromorpha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Sheet1!$H$58:$J$58</c:f>
              <c:strCache>
                <c:ptCount val="3"/>
                <c:pt idx="0">
                  <c:v>Wicks</c:v>
                </c:pt>
                <c:pt idx="1">
                  <c:v>Hereford</c:v>
                </c:pt>
                <c:pt idx="2">
                  <c:v>Lynbrook</c:v>
                </c:pt>
              </c:strCache>
            </c:strRef>
          </c:cat>
          <c:val>
            <c:numRef>
              <c:f>Sheet1!$H$60:$J$60</c:f>
              <c:numCache>
                <c:formatCode>General</c:formatCode>
                <c:ptCount val="3"/>
                <c:pt idx="0">
                  <c:v>763.9437262550056</c:v>
                </c:pt>
                <c:pt idx="1">
                  <c:v>400.1609994669075</c:v>
                </c:pt>
                <c:pt idx="2">
                  <c:v>1867.417997512236</c:v>
                </c:pt>
              </c:numCache>
            </c:numRef>
          </c:val>
        </c:ser>
        <c:ser>
          <c:idx val="0"/>
          <c:order val="3"/>
          <c:tx>
            <c:strRef>
              <c:f>Sheet1!$A$59</c:f>
              <c:strCache>
                <c:ptCount val="1"/>
                <c:pt idx="0">
                  <c:v>Entomobryomorpha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cat>
            <c:strRef>
              <c:f>Sheet1!$H$58:$J$58</c:f>
              <c:strCache>
                <c:ptCount val="3"/>
                <c:pt idx="0">
                  <c:v>Wicks</c:v>
                </c:pt>
                <c:pt idx="1">
                  <c:v>Hereford</c:v>
                </c:pt>
                <c:pt idx="2">
                  <c:v>Lynbrook</c:v>
                </c:pt>
              </c:strCache>
            </c:strRef>
          </c:cat>
          <c:val>
            <c:numRef>
              <c:f>Sheet1!$H$59:$J$59</c:f>
              <c:numCache>
                <c:formatCode>General</c:formatCode>
                <c:ptCount val="3"/>
                <c:pt idx="0">
                  <c:v>763.9437262550057</c:v>
                </c:pt>
                <c:pt idx="1">
                  <c:v>24.25218178587319</c:v>
                </c:pt>
                <c:pt idx="2">
                  <c:v>509.295817503337</c:v>
                </c:pt>
              </c:numCache>
            </c:numRef>
          </c:val>
        </c:ser>
        <c:ser>
          <c:idx val="2"/>
          <c:order val="4"/>
          <c:tx>
            <c:strRef>
              <c:f>Sheet1!$A$61</c:f>
              <c:strCache>
                <c:ptCount val="1"/>
                <c:pt idx="0">
                  <c:v>Isopoda</c:v>
                </c:pt>
              </c:strCache>
            </c:strRef>
          </c:tx>
          <c:invertIfNegative val="0"/>
          <c:cat>
            <c:strRef>
              <c:f>Sheet1!$H$58:$J$58</c:f>
              <c:strCache>
                <c:ptCount val="3"/>
                <c:pt idx="0">
                  <c:v>Wicks</c:v>
                </c:pt>
                <c:pt idx="1">
                  <c:v>Hereford</c:v>
                </c:pt>
                <c:pt idx="2">
                  <c:v>Lynbrook</c:v>
                </c:pt>
              </c:strCache>
            </c:strRef>
          </c:cat>
          <c:val>
            <c:numRef>
              <c:f>Sheet1!$H$61:$J$61</c:f>
              <c:numCache>
                <c:formatCode>General</c:formatCode>
                <c:ptCount val="3"/>
                <c:pt idx="0">
                  <c:v>0.0</c:v>
                </c:pt>
                <c:pt idx="1">
                  <c:v>0.0</c:v>
                </c:pt>
                <c:pt idx="2">
                  <c:v>169.7652725011122</c:v>
                </c:pt>
              </c:numCache>
            </c:numRef>
          </c:val>
        </c:ser>
        <c:ser>
          <c:idx val="3"/>
          <c:order val="5"/>
          <c:tx>
            <c:strRef>
              <c:f>Sheet1!$A$63</c:f>
              <c:strCache>
                <c:ptCount val="1"/>
                <c:pt idx="0">
                  <c:v>Coleoptera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Sheet1!$H$58:$J$58</c:f>
              <c:strCache>
                <c:ptCount val="3"/>
                <c:pt idx="0">
                  <c:v>Wicks</c:v>
                </c:pt>
                <c:pt idx="1">
                  <c:v>Hereford</c:v>
                </c:pt>
                <c:pt idx="2">
                  <c:v>Lynbrook</c:v>
                </c:pt>
              </c:strCache>
            </c:strRef>
          </c:cat>
          <c:val>
            <c:numRef>
              <c:f>Sheet1!$H$63:$J$63</c:f>
              <c:numCache>
                <c:formatCode>General</c:formatCode>
                <c:ptCount val="3"/>
                <c:pt idx="0">
                  <c:v>0.0</c:v>
                </c:pt>
                <c:pt idx="1">
                  <c:v>60.63045446468296</c:v>
                </c:pt>
                <c:pt idx="2">
                  <c:v>509.295817503337</c:v>
                </c:pt>
              </c:numCache>
            </c:numRef>
          </c:val>
        </c:ser>
        <c:ser>
          <c:idx val="4"/>
          <c:order val="6"/>
          <c:tx>
            <c:strRef>
              <c:f>Sheet1!$A$64</c:f>
              <c:strCache>
                <c:ptCount val="1"/>
                <c:pt idx="0">
                  <c:v>Diplura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Sheet1!$H$58:$J$58</c:f>
              <c:strCache>
                <c:ptCount val="3"/>
                <c:pt idx="0">
                  <c:v>Wicks</c:v>
                </c:pt>
                <c:pt idx="1">
                  <c:v>Hereford</c:v>
                </c:pt>
                <c:pt idx="2">
                  <c:v>Lynbrook</c:v>
                </c:pt>
              </c:strCache>
            </c:strRef>
          </c:cat>
          <c:val>
            <c:numRef>
              <c:f>Sheet1!$H$64:$J$64</c:f>
              <c:numCache>
                <c:formatCode>General</c:formatCode>
                <c:ptCount val="3"/>
                <c:pt idx="0">
                  <c:v>0.0</c:v>
                </c:pt>
                <c:pt idx="1">
                  <c:v>0.0</c:v>
                </c:pt>
                <c:pt idx="2">
                  <c:v>339.5305450022245</c:v>
                </c:pt>
              </c:numCache>
            </c:numRef>
          </c:val>
        </c:ser>
        <c:ser>
          <c:idx val="6"/>
          <c:order val="7"/>
          <c:tx>
            <c:strRef>
              <c:f>Sheet1!$A$66</c:f>
              <c:strCache>
                <c:ptCount val="1"/>
                <c:pt idx="0">
                  <c:v>Diplopoda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strRef>
              <c:f>Sheet1!$H$58:$J$58</c:f>
              <c:strCache>
                <c:ptCount val="3"/>
                <c:pt idx="0">
                  <c:v>Wicks</c:v>
                </c:pt>
                <c:pt idx="1">
                  <c:v>Hereford</c:v>
                </c:pt>
                <c:pt idx="2">
                  <c:v>Lynbrook</c:v>
                </c:pt>
              </c:strCache>
            </c:strRef>
          </c:cat>
          <c:val>
            <c:numRef>
              <c:f>Sheet1!$H$66:$J$66</c:f>
              <c:numCache>
                <c:formatCode>General</c:formatCode>
                <c:ptCount val="3"/>
                <c:pt idx="0">
                  <c:v>0.0</c:v>
                </c:pt>
                <c:pt idx="1">
                  <c:v>72.75654535761956</c:v>
                </c:pt>
                <c:pt idx="2">
                  <c:v>169.7652725011122</c:v>
                </c:pt>
              </c:numCache>
            </c:numRef>
          </c:val>
        </c:ser>
        <c:ser>
          <c:idx val="10"/>
          <c:order val="8"/>
          <c:tx>
            <c:strRef>
              <c:f>Sheet1!$A$70</c:f>
              <c:strCache>
                <c:ptCount val="1"/>
                <c:pt idx="0">
                  <c:v>Nematoda</c:v>
                </c:pt>
              </c:strCache>
            </c:strRef>
          </c:tx>
          <c:invertIfNegative val="0"/>
          <c:cat>
            <c:strRef>
              <c:f>Sheet1!$H$58:$J$58</c:f>
              <c:strCache>
                <c:ptCount val="3"/>
                <c:pt idx="0">
                  <c:v>Wicks</c:v>
                </c:pt>
                <c:pt idx="1">
                  <c:v>Hereford</c:v>
                </c:pt>
                <c:pt idx="2">
                  <c:v>Lynbrook</c:v>
                </c:pt>
              </c:strCache>
            </c:strRef>
          </c:cat>
          <c:val>
            <c:numRef>
              <c:f>Sheet1!$H$70:$J$70</c:f>
              <c:numCache>
                <c:formatCode>General</c:formatCode>
                <c:ptCount val="3"/>
                <c:pt idx="0">
                  <c:v>0.0</c:v>
                </c:pt>
                <c:pt idx="1">
                  <c:v>0.0</c:v>
                </c:pt>
                <c:pt idx="2">
                  <c:v>339.5305450022245</c:v>
                </c:pt>
              </c:numCache>
            </c:numRef>
          </c:val>
        </c:ser>
        <c:ser>
          <c:idx val="11"/>
          <c:order val="9"/>
          <c:tx>
            <c:strRef>
              <c:f>Sheet1!$A$71</c:f>
              <c:strCache>
                <c:ptCount val="1"/>
                <c:pt idx="0">
                  <c:v>Thysanoptera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cat>
            <c:strRef>
              <c:f>Sheet1!$H$58:$J$58</c:f>
              <c:strCache>
                <c:ptCount val="3"/>
                <c:pt idx="0">
                  <c:v>Wicks</c:v>
                </c:pt>
                <c:pt idx="1">
                  <c:v>Hereford</c:v>
                </c:pt>
                <c:pt idx="2">
                  <c:v>Lynbrook</c:v>
                </c:pt>
              </c:strCache>
            </c:strRef>
          </c:cat>
          <c:val>
            <c:numRef>
              <c:f>Sheet1!$H$71:$J$71</c:f>
              <c:numCache>
                <c:formatCode>General</c:formatCode>
                <c:ptCount val="3"/>
                <c:pt idx="0">
                  <c:v>0.0</c:v>
                </c:pt>
                <c:pt idx="1">
                  <c:v>36.37827267880978</c:v>
                </c:pt>
                <c:pt idx="2">
                  <c:v>0.0</c:v>
                </c:pt>
              </c:numCache>
            </c:numRef>
          </c:val>
        </c:ser>
        <c:ser>
          <c:idx val="12"/>
          <c:order val="10"/>
          <c:tx>
            <c:strRef>
              <c:f>Sheet1!$A$72</c:f>
              <c:strCache>
                <c:ptCount val="1"/>
                <c:pt idx="0">
                  <c:v>Homoptera</c:v>
                </c:pt>
              </c:strCache>
            </c:strRef>
          </c:tx>
          <c:spPr>
            <a:solidFill>
              <a:srgbClr val="FF00FF"/>
            </a:solidFill>
          </c:spPr>
          <c:invertIfNegative val="0"/>
          <c:cat>
            <c:strRef>
              <c:f>Sheet1!$H$58:$J$58</c:f>
              <c:strCache>
                <c:ptCount val="3"/>
                <c:pt idx="0">
                  <c:v>Wicks</c:v>
                </c:pt>
                <c:pt idx="1">
                  <c:v>Hereford</c:v>
                </c:pt>
                <c:pt idx="2">
                  <c:v>Lynbrook</c:v>
                </c:pt>
              </c:strCache>
            </c:strRef>
          </c:cat>
          <c:val>
            <c:numRef>
              <c:f>Sheet1!$H$72:$J$72</c:f>
              <c:numCache>
                <c:formatCode>General</c:formatCode>
                <c:ptCount val="3"/>
                <c:pt idx="0">
                  <c:v>0.0</c:v>
                </c:pt>
                <c:pt idx="1">
                  <c:v>60.63045446468296</c:v>
                </c:pt>
                <c:pt idx="2">
                  <c:v>0.0</c:v>
                </c:pt>
              </c:numCache>
            </c:numRef>
          </c:val>
        </c:ser>
        <c:ser>
          <c:idx val="8"/>
          <c:order val="11"/>
          <c:tx>
            <c:strRef>
              <c:f>Sheet1!$A$62</c:f>
              <c:strCache>
                <c:ptCount val="1"/>
                <c:pt idx="0">
                  <c:v>Amphipoda</c:v>
                </c:pt>
              </c:strCache>
            </c:strRef>
          </c:tx>
          <c:invertIfNegative val="0"/>
          <c:cat>
            <c:strRef>
              <c:f>Sheet1!$H$58:$J$58</c:f>
              <c:strCache>
                <c:ptCount val="3"/>
                <c:pt idx="0">
                  <c:v>Wicks</c:v>
                </c:pt>
                <c:pt idx="1">
                  <c:v>Hereford</c:v>
                </c:pt>
                <c:pt idx="2">
                  <c:v>Lynbrook</c:v>
                </c:pt>
              </c:strCache>
            </c:strRef>
          </c:cat>
          <c:val>
            <c:numRef>
              <c:f>Sheet1!$H$62:$J$62</c:f>
              <c:numCache>
                <c:formatCode>General</c:formatCode>
                <c:ptCount val="3"/>
                <c:pt idx="0">
                  <c:v>0.0</c:v>
                </c:pt>
                <c:pt idx="1">
                  <c:v>24.25218178587319</c:v>
                </c:pt>
                <c:pt idx="2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8"/>
        <c:overlap val="100"/>
        <c:axId val="-2143062856"/>
        <c:axId val="-2143193592"/>
      </c:barChart>
      <c:catAx>
        <c:axId val="-214306285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143193592"/>
        <c:crosses val="autoZero"/>
        <c:auto val="1"/>
        <c:lblAlgn val="ctr"/>
        <c:lblOffset val="100"/>
        <c:noMultiLvlLbl val="0"/>
      </c:catAx>
      <c:valAx>
        <c:axId val="-21431935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Abundance (individuals m</a:t>
                </a:r>
                <a:r>
                  <a:rPr lang="en-US" sz="1600" baseline="30000"/>
                  <a:t>-2</a:t>
                </a:r>
                <a:r>
                  <a:rPr lang="en-US" sz="1600"/>
                  <a:t>)</a:t>
                </a:r>
              </a:p>
            </c:rich>
          </c:tx>
          <c:layout>
            <c:manualLayout>
              <c:xMode val="edge"/>
              <c:yMode val="edge"/>
              <c:x val="0.00833333333333333"/>
              <c:y val="0.13076589384660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143062856"/>
        <c:crosses val="autoZero"/>
        <c:crossBetween val="between"/>
        <c:majorUnit val="10000.0"/>
      </c:valAx>
    </c:plotArea>
    <c:legend>
      <c:legendPos val="r"/>
      <c:layout>
        <c:manualLayout>
          <c:xMode val="edge"/>
          <c:yMode val="edge"/>
          <c:x val="0.706403565648261"/>
          <c:y val="0.0308562771935387"/>
          <c:w val="0.239379839454429"/>
          <c:h val="0.622304784888601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250521784776903"/>
          <c:y val="0.125925853018373"/>
          <c:w val="0.537952335958005"/>
          <c:h val="0.840550524934383"/>
        </c:manualLayout>
      </c:layout>
      <c:pieChart>
        <c:varyColors val="1"/>
        <c:ser>
          <c:idx val="0"/>
          <c:order val="0"/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2"/>
            <c:bubble3D val="0"/>
            <c:spPr>
              <a:solidFill>
                <a:srgbClr val="006600"/>
              </a:solidFill>
            </c:spPr>
          </c:dPt>
          <c:dPt>
            <c:idx val="3"/>
            <c:bubble3D val="0"/>
            <c:spPr>
              <a:solidFill>
                <a:srgbClr val="009900"/>
              </a:solidFill>
            </c:spPr>
          </c:dPt>
          <c:dPt>
            <c:idx val="4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</c:spPr>
          </c:dPt>
          <c:dPt>
            <c:idx val="5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6"/>
            <c:bubble3D val="0"/>
            <c:spPr>
              <a:solidFill>
                <a:schemeClr val="tx1"/>
              </a:solidFill>
            </c:spPr>
          </c:dPt>
          <c:dLbls>
            <c:dLbl>
              <c:idx val="4"/>
              <c:layout>
                <c:manualLayout>
                  <c:x val="-0.118187978110047"/>
                  <c:y val="0.02604166666666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0.00812220177924965"/>
                  <c:y val="-0.01708202099737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.0554451379474023"/>
                  <c:y val="-0.01288910761154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Sheet1!$B$52:$H$52</c:f>
              <c:strCache>
                <c:ptCount val="7"/>
                <c:pt idx="0">
                  <c:v>Oligochaete</c:v>
                </c:pt>
                <c:pt idx="1">
                  <c:v>Oligochaete coccoon</c:v>
                </c:pt>
                <c:pt idx="2">
                  <c:v>Chironmid</c:v>
                </c:pt>
                <c:pt idx="3">
                  <c:v>Chironmid pupa</c:v>
                </c:pt>
                <c:pt idx="4">
                  <c:v>Trichoptera</c:v>
                </c:pt>
                <c:pt idx="5">
                  <c:v>Platyhelminthes</c:v>
                </c:pt>
                <c:pt idx="6">
                  <c:v>Polychaeta </c:v>
                </c:pt>
              </c:strCache>
            </c:strRef>
          </c:cat>
          <c:val>
            <c:numRef>
              <c:f>Sheet1!$B$54:$H$54</c:f>
              <c:numCache>
                <c:formatCode>0</c:formatCode>
                <c:ptCount val="7"/>
                <c:pt idx="0">
                  <c:v>19789.73407544836</c:v>
                </c:pt>
                <c:pt idx="1">
                  <c:v>4801.920768307323</c:v>
                </c:pt>
                <c:pt idx="2">
                  <c:v>14987.81330714104</c:v>
                </c:pt>
                <c:pt idx="3">
                  <c:v>15788.13343519226</c:v>
                </c:pt>
                <c:pt idx="4">
                  <c:v>1091.345629160756</c:v>
                </c:pt>
                <c:pt idx="5">
                  <c:v>72.75637527738367</c:v>
                </c:pt>
                <c:pt idx="6">
                  <c:v>72.75637527738367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96419317585302"/>
          <c:y val="0.179369094488189"/>
          <c:w val="0.353085956259046"/>
          <c:h val="0.716262139107611"/>
        </c:manualLayout>
      </c:layout>
      <c:overlay val="0"/>
      <c:txPr>
        <a:bodyPr/>
        <a:lstStyle/>
        <a:p>
          <a:pPr>
            <a:defRPr sz="1800" baseline="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62385469972678"/>
          <c:y val="0.0509259259259259"/>
          <c:w val="0.481688392302918"/>
          <c:h val="0.89814814814814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1"/>
            <c:bubble3D val="0"/>
            <c:spPr>
              <a:solidFill>
                <a:schemeClr val="accent6"/>
              </a:solidFill>
            </c:spPr>
          </c:dPt>
          <c:dPt>
            <c:idx val="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3"/>
            <c:bubble3D val="0"/>
            <c:spPr>
              <a:solidFill>
                <a:srgbClr val="009900"/>
              </a:solidFill>
            </c:spPr>
          </c:dPt>
          <c:dPt>
            <c:idx val="4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</c:spPr>
          </c:dPt>
          <c:dPt>
            <c:idx val="5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6"/>
            <c:bubble3D val="0"/>
            <c:spPr>
              <a:solidFill>
                <a:schemeClr val="tx1"/>
              </a:solidFill>
            </c:spPr>
          </c:dPt>
          <c:dLbls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Sheet1!$E$55:$G$55</c:f>
              <c:strCache>
                <c:ptCount val="3"/>
                <c:pt idx="0">
                  <c:v>Nematoda</c:v>
                </c:pt>
                <c:pt idx="1">
                  <c:v>Ostracoda</c:v>
                </c:pt>
                <c:pt idx="2">
                  <c:v>Copepoda</c:v>
                </c:pt>
              </c:strCache>
            </c:strRef>
          </c:cat>
          <c:val>
            <c:numRef>
              <c:f>Sheet1!$E$56:$G$56</c:f>
              <c:numCache>
                <c:formatCode>0</c:formatCode>
                <c:ptCount val="3"/>
                <c:pt idx="0">
                  <c:v>50.85714285714285</c:v>
                </c:pt>
                <c:pt idx="1">
                  <c:v>12.71428571428571</c:v>
                </c:pt>
                <c:pt idx="2">
                  <c:v>1.714285714285715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85295776575414"/>
          <c:y val="0.0946467629046369"/>
          <c:w val="0.196920189445593"/>
          <c:h val="0.375521289005541"/>
        </c:manualLayout>
      </c:layout>
      <c:overlay val="0"/>
      <c:txPr>
        <a:bodyPr/>
        <a:lstStyle/>
        <a:p>
          <a:pPr>
            <a:defRPr sz="1800" baseline="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8"/>
            <c:spPr>
              <a:solidFill>
                <a:schemeClr val="tx1"/>
              </a:solidFill>
            </c:spPr>
          </c:marker>
          <c:trendline>
            <c:trendlineType val="linear"/>
            <c:dispRSqr val="1"/>
            <c:dispEq val="0"/>
            <c:trendlineLbl>
              <c:layout>
                <c:manualLayout>
                  <c:x val="0.170096039131472"/>
                  <c:y val="-0.36417760279965"/>
                </c:manualLayout>
              </c:layout>
              <c:numFmt formatCode="#,##0.00" sourceLinked="0"/>
            </c:trendlineLbl>
          </c:trendline>
          <c:xVal>
            <c:numRef>
              <c:f>'just biofilters'!$AX$2:$AX$15</c:f>
              <c:numCache>
                <c:formatCode>General</c:formatCode>
                <c:ptCount val="14"/>
                <c:pt idx="0">
                  <c:v>0.173061090647394</c:v>
                </c:pt>
                <c:pt idx="1">
                  <c:v>0.148686037985548</c:v>
                </c:pt>
                <c:pt idx="2">
                  <c:v>0.769751963993672</c:v>
                </c:pt>
                <c:pt idx="3">
                  <c:v>0.154855785762917</c:v>
                </c:pt>
                <c:pt idx="4">
                  <c:v>6.321930718482415</c:v>
                </c:pt>
                <c:pt idx="5">
                  <c:v>1.09758152206889</c:v>
                </c:pt>
                <c:pt idx="6">
                  <c:v>4.91746981129282</c:v>
                </c:pt>
                <c:pt idx="7">
                  <c:v>14.76776789224141</c:v>
                </c:pt>
                <c:pt idx="8">
                  <c:v>6.876853376943578</c:v>
                </c:pt>
                <c:pt idx="9">
                  <c:v>6.525227279231497</c:v>
                </c:pt>
                <c:pt idx="10">
                  <c:v>11.91624963057131</c:v>
                </c:pt>
                <c:pt idx="11">
                  <c:v>13.07961071547056</c:v>
                </c:pt>
                <c:pt idx="12">
                  <c:v>12.60412337425717</c:v>
                </c:pt>
                <c:pt idx="13">
                  <c:v>7.836101742071841</c:v>
                </c:pt>
              </c:numCache>
            </c:numRef>
          </c:xVal>
          <c:yVal>
            <c:numRef>
              <c:f>'just biofilters'!$AK$2:$AK$15</c:f>
              <c:numCache>
                <c:formatCode>General</c:formatCode>
                <c:ptCount val="14"/>
                <c:pt idx="0">
                  <c:v>0.360458115487897</c:v>
                </c:pt>
                <c:pt idx="1">
                  <c:v>0.155094250423495</c:v>
                </c:pt>
                <c:pt idx="2">
                  <c:v>0.582281953062871</c:v>
                </c:pt>
                <c:pt idx="3">
                  <c:v>0.0995610887694326</c:v>
                </c:pt>
                <c:pt idx="4">
                  <c:v>0.0</c:v>
                </c:pt>
                <c:pt idx="5">
                  <c:v>0.0564425343036558</c:v>
                </c:pt>
                <c:pt idx="6">
                  <c:v>0.0384563394602614</c:v>
                </c:pt>
                <c:pt idx="7">
                  <c:v>1.103097497773749</c:v>
                </c:pt>
                <c:pt idx="8">
                  <c:v>0.273345032500724</c:v>
                </c:pt>
                <c:pt idx="9">
                  <c:v>0.715464527268738</c:v>
                </c:pt>
                <c:pt idx="10">
                  <c:v>4.171539354585087</c:v>
                </c:pt>
                <c:pt idx="11">
                  <c:v>2.536501463923701</c:v>
                </c:pt>
                <c:pt idx="12">
                  <c:v>2.560612656123508</c:v>
                </c:pt>
                <c:pt idx="13">
                  <c:v>2.977483391988129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2500216"/>
        <c:axId val="-2142543480"/>
      </c:scatterChart>
      <c:valAx>
        <c:axId val="-21425002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% organic matter 45-300 µm</a:t>
                </a:r>
              </a:p>
            </c:rich>
          </c:tx>
          <c:layout>
            <c:manualLayout>
              <c:xMode val="edge"/>
              <c:yMode val="edge"/>
              <c:x val="0.230514495347173"/>
              <c:y val="0.85865740740740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142543480"/>
        <c:crosses val="autoZero"/>
        <c:crossBetween val="midCat"/>
      </c:valAx>
      <c:valAx>
        <c:axId val="-214254348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Oligochaetes (g</a:t>
                </a:r>
                <a:r>
                  <a:rPr lang="en-US" sz="1600" baseline="30000"/>
                  <a:t>-1</a:t>
                </a:r>
                <a:r>
                  <a:rPr lang="en-US" sz="1600"/>
                  <a:t> soil)</a:t>
                </a:r>
              </a:p>
            </c:rich>
          </c:tx>
          <c:layout>
            <c:manualLayout>
              <c:xMode val="edge"/>
              <c:yMode val="edge"/>
              <c:x val="0.0"/>
              <c:y val="0.074016112569262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142500216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7803146164123"/>
          <c:y val="0.0761594393750979"/>
          <c:w val="0.704095515265746"/>
          <c:h val="0.642567285990045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8"/>
            <c:spPr>
              <a:solidFill>
                <a:schemeClr val="tx1"/>
              </a:solidFill>
            </c:spPr>
          </c:marker>
          <c:trendline>
            <c:trendlineType val="linear"/>
            <c:dispRSqr val="1"/>
            <c:dispEq val="0"/>
            <c:trendlineLbl>
              <c:layout>
                <c:manualLayout>
                  <c:x val="0.170096039131472"/>
                  <c:y val="-0.36417760279965"/>
                </c:manualLayout>
              </c:layout>
              <c:numFmt formatCode="#,##0.00" sourceLinked="0"/>
            </c:trendlineLbl>
          </c:trendline>
          <c:xVal>
            <c:numRef>
              <c:f>'just biofilters'!$AQ$2:$AQ$15</c:f>
              <c:numCache>
                <c:formatCode>General</c:formatCode>
                <c:ptCount val="14"/>
                <c:pt idx="0">
                  <c:v>20.0</c:v>
                </c:pt>
                <c:pt idx="1">
                  <c:v>10.0</c:v>
                </c:pt>
                <c:pt idx="2">
                  <c:v>45.0</c:v>
                </c:pt>
                <c:pt idx="3">
                  <c:v>0.0</c:v>
                </c:pt>
                <c:pt idx="4">
                  <c:v>12.5</c:v>
                </c:pt>
                <c:pt idx="5">
                  <c:v>0.0</c:v>
                </c:pt>
                <c:pt idx="6">
                  <c:v>0.0</c:v>
                </c:pt>
                <c:pt idx="7">
                  <c:v>7.5</c:v>
                </c:pt>
                <c:pt idx="8">
                  <c:v>0.0</c:v>
                </c:pt>
                <c:pt idx="9">
                  <c:v>0.0</c:v>
                </c:pt>
                <c:pt idx="10">
                  <c:v>65.0</c:v>
                </c:pt>
                <c:pt idx="11">
                  <c:v>40.0</c:v>
                </c:pt>
                <c:pt idx="12">
                  <c:v>75.0</c:v>
                </c:pt>
                <c:pt idx="13">
                  <c:v>75.0</c:v>
                </c:pt>
              </c:numCache>
            </c:numRef>
          </c:xVal>
          <c:yVal>
            <c:numRef>
              <c:f>'just biofilters'!$AK$2:$AK$15</c:f>
              <c:numCache>
                <c:formatCode>General</c:formatCode>
                <c:ptCount val="14"/>
                <c:pt idx="0">
                  <c:v>0.360458115487897</c:v>
                </c:pt>
                <c:pt idx="1">
                  <c:v>0.155094250423495</c:v>
                </c:pt>
                <c:pt idx="2">
                  <c:v>0.582281953062871</c:v>
                </c:pt>
                <c:pt idx="3">
                  <c:v>0.0995610887694326</c:v>
                </c:pt>
                <c:pt idx="4">
                  <c:v>0.0</c:v>
                </c:pt>
                <c:pt idx="5">
                  <c:v>0.0564425343036558</c:v>
                </c:pt>
                <c:pt idx="6">
                  <c:v>0.0384563394602614</c:v>
                </c:pt>
                <c:pt idx="7">
                  <c:v>1.103097497773749</c:v>
                </c:pt>
                <c:pt idx="8">
                  <c:v>0.273345032500724</c:v>
                </c:pt>
                <c:pt idx="9">
                  <c:v>0.715464527268738</c:v>
                </c:pt>
                <c:pt idx="10">
                  <c:v>4.171539354585087</c:v>
                </c:pt>
                <c:pt idx="11">
                  <c:v>2.536501463923701</c:v>
                </c:pt>
                <c:pt idx="12">
                  <c:v>2.560612656123508</c:v>
                </c:pt>
                <c:pt idx="13">
                  <c:v>2.977483391988129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42979528"/>
        <c:axId val="-2146431752"/>
      </c:scatterChart>
      <c:valAx>
        <c:axId val="20429795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% cover rushes</a:t>
                </a:r>
              </a:p>
            </c:rich>
          </c:tx>
          <c:layout>
            <c:manualLayout>
              <c:xMode val="edge"/>
              <c:yMode val="edge"/>
              <c:x val="0.385817525650203"/>
              <c:y val="0.86791666666666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146431752"/>
        <c:crosses val="autoZero"/>
        <c:crossBetween val="midCat"/>
      </c:valAx>
      <c:valAx>
        <c:axId val="-214643175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Oligochaetes (g</a:t>
                </a:r>
                <a:r>
                  <a:rPr lang="en-US" sz="1600" baseline="30000"/>
                  <a:t>-1</a:t>
                </a:r>
                <a:r>
                  <a:rPr lang="en-US" sz="1600"/>
                  <a:t> soil)</a:t>
                </a:r>
              </a:p>
            </c:rich>
          </c:tx>
          <c:layout>
            <c:manualLayout>
              <c:xMode val="edge"/>
              <c:yMode val="edge"/>
              <c:x val="0.0"/>
              <c:y val="0.074016112569262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042979528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3B0EE-440F-6343-8D51-58A40BD631A6}" type="datetimeFigureOut">
              <a:rPr lang="en-US" smtClean="0"/>
              <a:t>1/25/14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7AAB-105B-FE49-95DA-B6EF4631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453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3B0EE-440F-6343-8D51-58A40BD631A6}" type="datetimeFigureOut">
              <a:rPr lang="en-US" smtClean="0"/>
              <a:t>1/25/14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7AAB-105B-FE49-95DA-B6EF4631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613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3B0EE-440F-6343-8D51-58A40BD631A6}" type="datetimeFigureOut">
              <a:rPr lang="en-US" smtClean="0"/>
              <a:t>1/25/14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7AAB-105B-FE49-95DA-B6EF4631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527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3B0EE-440F-6343-8D51-58A40BD631A6}" type="datetimeFigureOut">
              <a:rPr lang="en-US" smtClean="0"/>
              <a:t>1/25/14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7AAB-105B-FE49-95DA-B6EF4631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634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3B0EE-440F-6343-8D51-58A40BD631A6}" type="datetimeFigureOut">
              <a:rPr lang="en-US" smtClean="0"/>
              <a:t>1/25/14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7AAB-105B-FE49-95DA-B6EF4631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671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3B0EE-440F-6343-8D51-58A40BD631A6}" type="datetimeFigureOut">
              <a:rPr lang="en-US" smtClean="0"/>
              <a:t>1/25/14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7AAB-105B-FE49-95DA-B6EF4631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737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3B0EE-440F-6343-8D51-58A40BD631A6}" type="datetimeFigureOut">
              <a:rPr lang="en-US" smtClean="0"/>
              <a:t>1/25/14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7AAB-105B-FE49-95DA-B6EF4631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847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3B0EE-440F-6343-8D51-58A40BD631A6}" type="datetimeFigureOut">
              <a:rPr lang="en-US" smtClean="0"/>
              <a:t>1/25/14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7AAB-105B-FE49-95DA-B6EF4631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732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3B0EE-440F-6343-8D51-58A40BD631A6}" type="datetimeFigureOut">
              <a:rPr lang="en-US" smtClean="0"/>
              <a:t>1/25/14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7AAB-105B-FE49-95DA-B6EF4631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49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3B0EE-440F-6343-8D51-58A40BD631A6}" type="datetimeFigureOut">
              <a:rPr lang="en-US" smtClean="0"/>
              <a:t>1/25/14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7AAB-105B-FE49-95DA-B6EF4631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1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3B0EE-440F-6343-8D51-58A40BD631A6}" type="datetimeFigureOut">
              <a:rPr lang="en-US" smtClean="0"/>
              <a:t>1/25/14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7AAB-105B-FE49-95DA-B6EF4631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26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3B0EE-440F-6343-8D51-58A40BD631A6}" type="datetimeFigureOut">
              <a:rPr lang="en-US" smtClean="0"/>
              <a:t>1/25/14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D7AAB-105B-FE49-95DA-B6EF4631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42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6.xml"/><Relationship Id="rId3" Type="http://schemas.openxmlformats.org/officeDocument/2006/relationships/chart" Target="../charts/chart7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package" Target="../embeddings/Microsoft_Word_Document1.docx"/><Relationship Id="rId6" Type="http://schemas.openxmlformats.org/officeDocument/2006/relationships/image" Target="../media/image2.png"/><Relationship Id="rId7" Type="http://schemas.openxmlformats.org/officeDocument/2006/relationships/image" Target="../media/image5.emf"/><Relationship Id="rId8" Type="http://schemas.openxmlformats.org/officeDocument/2006/relationships/image" Target="../media/image6.emf"/><Relationship Id="rId9" Type="http://schemas.openxmlformats.org/officeDocument/2006/relationships/image" Target="../media/image7.png"/><Relationship Id="rId10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090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132618" cy="1482436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Factors influencing faunal abundance in </a:t>
            </a:r>
            <a:r>
              <a:rPr lang="en-US" sz="4000" b="1" dirty="0" err="1" smtClean="0"/>
              <a:t>biofilters</a:t>
            </a:r>
            <a:endParaRPr lang="en-US" sz="4000" b="1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4170433"/>
              </p:ext>
            </p:extLst>
          </p:nvPr>
        </p:nvGraphicFramePr>
        <p:xfrm>
          <a:off x="166254" y="1517072"/>
          <a:ext cx="3643745" cy="2999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824235"/>
              </p:ext>
            </p:extLst>
          </p:nvPr>
        </p:nvGraphicFramePr>
        <p:xfrm>
          <a:off x="4530436" y="1517072"/>
          <a:ext cx="3671455" cy="2999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652266"/>
              </p:ext>
            </p:extLst>
          </p:nvPr>
        </p:nvGraphicFramePr>
        <p:xfrm>
          <a:off x="166253" y="5766450"/>
          <a:ext cx="8700655" cy="1091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40131"/>
                <a:gridCol w="1740131"/>
                <a:gridCol w="1740131"/>
                <a:gridCol w="1740131"/>
                <a:gridCol w="1740131"/>
              </a:tblGrid>
              <a:tr h="3638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 dirty="0" smtClean="0">
                          <a:effectLst/>
                        </a:rPr>
                        <a:t>Rush cover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 dirty="0" smtClean="0">
                          <a:effectLst/>
                        </a:rPr>
                        <a:t>OM</a:t>
                      </a:r>
                      <a:r>
                        <a:rPr lang="en-US" sz="1800" u="sng" strike="noStrike" dirty="0" smtClean="0">
                          <a:effectLst/>
                        </a:rPr>
                        <a:t>. 45-300 um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 dirty="0" smtClean="0">
                          <a:effectLst/>
                        </a:rPr>
                        <a:t>Roots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 dirty="0" smtClean="0">
                          <a:effectLst/>
                        </a:rPr>
                        <a:t>Sedge cover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 dirty="0" smtClean="0">
                          <a:effectLst/>
                        </a:rPr>
                        <a:t>Max core depth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638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0.95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0.88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0.59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0.26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0.16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638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+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+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-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+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+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6253" y="5387469"/>
            <a:ext cx="8700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Parameter relative importance weights (range 0-1)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5525" y="4701248"/>
            <a:ext cx="8700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Top model   </a:t>
            </a:r>
            <a:r>
              <a:rPr lang="en-US" b="1" i="1" dirty="0" smtClean="0"/>
              <a:t>R</a:t>
            </a:r>
            <a:r>
              <a:rPr lang="en-US" b="1" baseline="30000" dirty="0" smtClean="0"/>
              <a:t>2</a:t>
            </a:r>
            <a:r>
              <a:rPr lang="en-US" b="1" dirty="0" smtClean="0"/>
              <a:t>adjusted </a:t>
            </a:r>
            <a:r>
              <a:rPr lang="en-US" b="1" dirty="0"/>
              <a:t>= 0.89</a:t>
            </a:r>
          </a:p>
          <a:p>
            <a:pPr algn="ctr"/>
            <a:r>
              <a:rPr lang="en-US" b="1" dirty="0" smtClean="0"/>
              <a:t>1. </a:t>
            </a:r>
            <a:r>
              <a:rPr lang="en-US" dirty="0" smtClean="0"/>
              <a:t>organic 45-300 µm              </a:t>
            </a:r>
            <a:r>
              <a:rPr lang="en-US" b="1" dirty="0" smtClean="0"/>
              <a:t>2. </a:t>
            </a:r>
            <a:r>
              <a:rPr lang="en-US" dirty="0" smtClean="0"/>
              <a:t>rush % cover               </a:t>
            </a:r>
            <a:r>
              <a:rPr lang="en-US" b="1" dirty="0" smtClean="0"/>
              <a:t>3. </a:t>
            </a:r>
            <a:r>
              <a:rPr lang="en-US" dirty="0" smtClean="0"/>
              <a:t>roots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4360573"/>
            <a:ext cx="3530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(&gt;2mm,0.3-2, 0.045-0.3 mm tested)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110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979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LEVIN LAB PIRE ACTIVITIES</a:t>
            </a:r>
            <a:br>
              <a:rPr lang="en-US" dirty="0" smtClean="0"/>
            </a:br>
            <a:r>
              <a:rPr lang="en-US" sz="2200" dirty="0" err="1" smtClean="0"/>
              <a:t>Mehring</a:t>
            </a:r>
            <a:r>
              <a:rPr lang="en-US" sz="2200" dirty="0" smtClean="0"/>
              <a:t>/Levin/</a:t>
            </a:r>
            <a:r>
              <a:rPr lang="en-US" sz="2200" dirty="0" err="1" smtClean="0"/>
              <a:t>Kraikittikun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6429" y="1291063"/>
            <a:ext cx="8229600" cy="4994073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 smtClean="0"/>
              <a:t>UPP Summer 2013  </a:t>
            </a:r>
            <a:r>
              <a:rPr lang="en-US" dirty="0" smtClean="0"/>
              <a:t>(Animals in Australia </a:t>
            </a:r>
            <a:r>
              <a:rPr lang="en-US" dirty="0" err="1" smtClean="0"/>
              <a:t>Biofilters</a:t>
            </a:r>
            <a:r>
              <a:rPr lang="en-US" dirty="0" smtClean="0"/>
              <a:t> and Wetlands)</a:t>
            </a:r>
          </a:p>
          <a:p>
            <a:pPr lvl="1"/>
            <a:r>
              <a:rPr lang="en-US" dirty="0" smtClean="0"/>
              <a:t>Summer sorter: Garfield Kwan</a:t>
            </a:r>
          </a:p>
          <a:p>
            <a:pPr lvl="1"/>
            <a:r>
              <a:rPr lang="en-US" dirty="0" smtClean="0"/>
              <a:t>ESYS Senior Thesis - Dianna </a:t>
            </a:r>
            <a:r>
              <a:rPr lang="en-US" dirty="0" err="1" smtClean="0"/>
              <a:t>Kraikittikun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sz="3400" b="1" i="1" dirty="0" smtClean="0"/>
              <a:t>Can animals improve the efficiency of </a:t>
            </a:r>
            <a:r>
              <a:rPr lang="en-US" sz="3400" b="1" i="1" dirty="0" err="1" smtClean="0"/>
              <a:t>bioretention</a:t>
            </a:r>
            <a:r>
              <a:rPr lang="en-US" sz="3400" b="1" i="1" dirty="0" smtClean="0"/>
              <a:t> systems?</a:t>
            </a:r>
          </a:p>
          <a:p>
            <a:pPr marL="0" indent="0">
              <a:buNone/>
            </a:pPr>
            <a:r>
              <a:rPr lang="en-US" sz="2000" dirty="0" smtClean="0"/>
              <a:t>	</a:t>
            </a:r>
            <a:r>
              <a:rPr lang="en-US" sz="2300" dirty="0" smtClean="0"/>
              <a:t>(Review Manuscript In Prep: </a:t>
            </a:r>
            <a:r>
              <a:rPr lang="en-US" sz="2300" dirty="0" err="1" smtClean="0"/>
              <a:t>Mehring</a:t>
            </a:r>
            <a:r>
              <a:rPr lang="en-US" sz="2300" dirty="0" smtClean="0"/>
              <a:t> and Levin, Frontiers in Ecology and the Environment)</a:t>
            </a:r>
          </a:p>
          <a:p>
            <a:pPr marL="0" indent="0">
              <a:buNone/>
            </a:pPr>
            <a:endParaRPr lang="en-US" sz="2600" b="1" dirty="0"/>
          </a:p>
          <a:p>
            <a:pPr marL="0" indent="0">
              <a:buNone/>
            </a:pPr>
            <a:r>
              <a:rPr lang="en-US" sz="2800" b="1" dirty="0" smtClean="0"/>
              <a:t>Animal mediation of phosphate availability: </a:t>
            </a:r>
          </a:p>
          <a:p>
            <a:pPr marL="0" indent="0">
              <a:buNone/>
            </a:pPr>
            <a:r>
              <a:rPr lang="en-US" sz="2600" b="1" dirty="0" smtClean="0"/>
              <a:t> </a:t>
            </a:r>
            <a:r>
              <a:rPr lang="en-US" sz="2600" dirty="0" smtClean="0"/>
              <a:t>Lab Experiment: Dec-Jan2014</a:t>
            </a:r>
          </a:p>
          <a:p>
            <a:pPr marL="0" indent="0">
              <a:buNone/>
            </a:pPr>
            <a:r>
              <a:rPr lang="en-US" sz="2600" dirty="0" smtClean="0"/>
              <a:t>	Fe + P ;  </a:t>
            </a:r>
          </a:p>
          <a:p>
            <a:pPr marL="0" indent="0">
              <a:buNone/>
            </a:pPr>
            <a:r>
              <a:rPr lang="en-US" sz="2600" dirty="0"/>
              <a:t>	</a:t>
            </a:r>
            <a:r>
              <a:rPr lang="en-US" sz="2600" dirty="0" smtClean="0"/>
              <a:t>Earthworms, Millipedes, Earthworms + Millipedes</a:t>
            </a:r>
          </a:p>
          <a:p>
            <a:pPr marL="0" indent="0">
              <a:buNone/>
            </a:pPr>
            <a:r>
              <a:rPr lang="en-US" sz="2600" dirty="0" smtClean="0"/>
              <a:t>	Fe reducing microbes (</a:t>
            </a:r>
            <a:r>
              <a:rPr lang="en-US" sz="2600" i="1" dirty="0" err="1" smtClean="0"/>
              <a:t>Geobacter</a:t>
            </a:r>
            <a:r>
              <a:rPr lang="en-US" sz="2600" dirty="0" smtClean="0"/>
              <a:t>, </a:t>
            </a:r>
            <a:r>
              <a:rPr lang="en-US" sz="2600" i="1" dirty="0" err="1" smtClean="0"/>
              <a:t>Shewanella</a:t>
            </a:r>
            <a:r>
              <a:rPr lang="en-US" sz="2600" dirty="0" smtClean="0"/>
              <a:t>)</a:t>
            </a:r>
          </a:p>
          <a:p>
            <a:pPr marL="0" indent="0">
              <a:buNone/>
            </a:pPr>
            <a:endParaRPr lang="en-US" sz="2600" dirty="0" smtClean="0"/>
          </a:p>
          <a:p>
            <a:pPr marL="0" indent="0">
              <a:buNone/>
            </a:pPr>
            <a:r>
              <a:rPr lang="en-US" sz="2800" b="1" dirty="0" smtClean="0"/>
              <a:t>New Field Work:  </a:t>
            </a:r>
            <a:r>
              <a:rPr lang="en-US" sz="2800" b="1" dirty="0" err="1" smtClean="0"/>
              <a:t>Monash</a:t>
            </a:r>
            <a:r>
              <a:rPr lang="en-US" sz="2800" b="1" dirty="0" smtClean="0"/>
              <a:t>/Melbourne Australia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 smtClean="0"/>
              <a:t>Biofilter</a:t>
            </a:r>
            <a:r>
              <a:rPr lang="en-US" dirty="0" smtClean="0"/>
              <a:t> </a:t>
            </a:r>
            <a:r>
              <a:rPr lang="en-US" dirty="0" err="1" smtClean="0"/>
              <a:t>chronosequence</a:t>
            </a:r>
            <a:r>
              <a:rPr lang="en-US" dirty="0" smtClean="0"/>
              <a:t>: </a:t>
            </a:r>
            <a:r>
              <a:rPr lang="en-US" dirty="0" err="1" smtClean="0"/>
              <a:t>Infaunal</a:t>
            </a:r>
            <a:r>
              <a:rPr lang="en-US" dirty="0" smtClean="0"/>
              <a:t> Succession  </a:t>
            </a: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dirty="0" err="1" smtClean="0"/>
              <a:t>Biofilter</a:t>
            </a:r>
            <a:r>
              <a:rPr lang="en-US" dirty="0" smtClean="0"/>
              <a:t> harvesting: </a:t>
            </a:r>
            <a:r>
              <a:rPr lang="en-US" dirty="0" err="1" smtClean="0"/>
              <a:t>Infaunal</a:t>
            </a:r>
            <a:r>
              <a:rPr lang="en-US" dirty="0" smtClean="0"/>
              <a:t> Consequences (Belinda </a:t>
            </a:r>
            <a:r>
              <a:rPr lang="en-US" dirty="0" err="1" smtClean="0"/>
              <a:t>Hatt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 smtClean="0"/>
              <a:t>Chironomid</a:t>
            </a:r>
            <a:r>
              <a:rPr lang="en-US" dirty="0" smtClean="0"/>
              <a:t> release of greenhouse gasses: Treatment Wetlands (P. Cook)</a:t>
            </a:r>
          </a:p>
        </p:txBody>
      </p:sp>
      <p:pic>
        <p:nvPicPr>
          <p:cNvPr id="4" name="Picture 3" descr="PIRE-Logo_FINAL.jp2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7049" y="144034"/>
            <a:ext cx="1147029" cy="11470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671"/>
            <a:ext cx="1341477" cy="1383967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6818997"/>
              </p:ext>
            </p:extLst>
          </p:nvPr>
        </p:nvGraphicFramePr>
        <p:xfrm>
          <a:off x="-24182" y="1867646"/>
          <a:ext cx="1027482" cy="2281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Document" r:id="rId5" imgW="1092200" imgH="2425700" progId="Word.Document.12">
                  <p:embed/>
                </p:oleObj>
              </mc:Choice>
              <mc:Fallback>
                <p:oleObj name="Document" r:id="rId5" imgW="1092200" imgH="2425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24182" y="1867646"/>
                        <a:ext cx="1027482" cy="22819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7176" y="5917825"/>
            <a:ext cx="2628900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016500"/>
            <a:ext cx="901700" cy="1701800"/>
          </a:xfrm>
          <a:prstGeom prst="rect">
            <a:avLst/>
          </a:prstGeom>
        </p:spPr>
      </p:pic>
      <p:pic>
        <p:nvPicPr>
          <p:cNvPr id="9" name="Picture 8" descr="Screen Shot 2014-01-24 at 8.48.44 A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914" y="3296069"/>
            <a:ext cx="980865" cy="1516184"/>
          </a:xfrm>
          <a:prstGeom prst="rect">
            <a:avLst/>
          </a:prstGeom>
        </p:spPr>
      </p:pic>
      <p:pic>
        <p:nvPicPr>
          <p:cNvPr id="10" name="Picture 9" descr="Screen Shot 2014-01-24 at 8.47.59 A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082" y="3279934"/>
            <a:ext cx="992832" cy="15161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05530" y="5917825"/>
            <a:ext cx="1060824" cy="7346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97176" y="3296068"/>
            <a:ext cx="1178089" cy="86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478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Levin-Lab </a:t>
            </a:r>
            <a:r>
              <a:rPr lang="en-US" dirty="0" err="1" smtClean="0"/>
              <a:t>Biofilter</a:t>
            </a:r>
            <a:r>
              <a:rPr lang="en-US" dirty="0" smtClean="0"/>
              <a:t>/Wetland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2900" b="1" dirty="0" smtClean="0"/>
              <a:t>What are the dominant soil taxa and their lifestyles in </a:t>
            </a:r>
            <a:r>
              <a:rPr lang="en-US" sz="2900" b="1" dirty="0" err="1" smtClean="0"/>
              <a:t>biofilters</a:t>
            </a:r>
            <a:r>
              <a:rPr lang="en-US" sz="2900" b="1" dirty="0" smtClean="0"/>
              <a:t>? Treatment wetlands?</a:t>
            </a:r>
          </a:p>
          <a:p>
            <a:pPr marL="0" indent="0">
              <a:buNone/>
            </a:pPr>
            <a:endParaRPr lang="en-US" sz="2900" b="1" dirty="0" smtClean="0"/>
          </a:p>
          <a:p>
            <a:r>
              <a:rPr lang="en-US" sz="2900" b="1" dirty="0" smtClean="0"/>
              <a:t>What factors influence faunal availability?</a:t>
            </a:r>
          </a:p>
          <a:p>
            <a:pPr marL="0" indent="0">
              <a:buNone/>
            </a:pPr>
            <a:r>
              <a:rPr lang="en-US" sz="2400" i="1" dirty="0" smtClean="0"/>
              <a:t>Age and size? Plant sp. &amp; properties? Soil root and detrital organic matter?</a:t>
            </a:r>
          </a:p>
          <a:p>
            <a:endParaRPr lang="en-US" sz="2900" b="1" i="1" dirty="0" smtClean="0"/>
          </a:p>
          <a:p>
            <a:r>
              <a:rPr lang="en-US" sz="2900" b="1" dirty="0" smtClean="0"/>
              <a:t>What roles do animals play in water purification?</a:t>
            </a:r>
            <a:r>
              <a:rPr lang="en-US" sz="2400" dirty="0"/>
              <a:t>	</a:t>
            </a:r>
            <a:endParaRPr lang="en-US" sz="2400" dirty="0" smtClean="0"/>
          </a:p>
          <a:p>
            <a:r>
              <a:rPr lang="en-US" sz="2400" dirty="0"/>
              <a:t>	</a:t>
            </a:r>
            <a:r>
              <a:rPr lang="en-US" sz="2400" dirty="0" smtClean="0"/>
              <a:t>Vertical drainage: reduce clogging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Contaminant retention –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Direct reduction (or spread of pathogens)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Enhanced </a:t>
            </a:r>
            <a:r>
              <a:rPr lang="en-US" sz="2400" dirty="0" err="1" smtClean="0"/>
              <a:t>denitrification</a:t>
            </a:r>
            <a:r>
              <a:rPr lang="en-US" sz="2400" dirty="0" smtClean="0"/>
              <a:t> (in guts or via </a:t>
            </a:r>
            <a:r>
              <a:rPr lang="en-US" sz="2400" dirty="0" err="1" smtClean="0"/>
              <a:t>bioirrigation</a:t>
            </a:r>
            <a:r>
              <a:rPr lang="en-US" sz="2400" dirty="0" smtClean="0"/>
              <a:t>)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Enhance NO3 leaching, P mobilization, metal mobility </a:t>
            </a:r>
          </a:p>
          <a:p>
            <a:r>
              <a:rPr lang="en-US" sz="2400" dirty="0" smtClean="0"/>
              <a:t>		Metal accumulation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Indirect effects on plant growth, metal uptake etc.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Nutrient </a:t>
            </a:r>
            <a:r>
              <a:rPr lang="en-US" sz="2400" dirty="0" err="1"/>
              <a:t>r</a:t>
            </a:r>
            <a:r>
              <a:rPr lang="en-US" sz="2400" dirty="0" err="1" smtClean="0"/>
              <a:t>emineralization</a:t>
            </a:r>
            <a:endParaRPr lang="en-US" sz="2400" dirty="0" smtClean="0"/>
          </a:p>
          <a:p>
            <a:r>
              <a:rPr lang="en-US" sz="2400" dirty="0"/>
              <a:t>	</a:t>
            </a:r>
            <a:r>
              <a:rPr lang="en-US" sz="2400" dirty="0" smtClean="0"/>
              <a:t>Greenhouse gas emissions (CH4, N20) – through effects on soils and guts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6093" y="3211155"/>
            <a:ext cx="1690835" cy="1170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6093" y="4382059"/>
            <a:ext cx="1690835" cy="124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884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97"/>
            <a:ext cx="4921624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UPP 2013 – </a:t>
            </a:r>
            <a:r>
              <a:rPr lang="en-US" sz="3200" dirty="0" err="1" smtClean="0"/>
              <a:t>Biofilter</a:t>
            </a:r>
            <a:r>
              <a:rPr lang="en-US" sz="3200" dirty="0" smtClean="0"/>
              <a:t> Fauna</a:t>
            </a:r>
            <a:endParaRPr lang="en-US" sz="3200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4750028"/>
              </p:ext>
            </p:extLst>
          </p:nvPr>
        </p:nvGraphicFramePr>
        <p:xfrm>
          <a:off x="0" y="1356100"/>
          <a:ext cx="4029822" cy="1303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1443179"/>
              </p:ext>
            </p:extLst>
          </p:nvPr>
        </p:nvGraphicFramePr>
        <p:xfrm>
          <a:off x="4921624" y="735946"/>
          <a:ext cx="4213412" cy="5584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47" y="3395473"/>
            <a:ext cx="2431546" cy="324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247" y="1171434"/>
            <a:ext cx="2342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number of species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75556" y="360757"/>
            <a:ext cx="2357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Oligochaetes</a:t>
            </a:r>
            <a:r>
              <a:rPr lang="en-US" dirty="0" smtClean="0"/>
              <a:t> dominate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378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132618" cy="1609580"/>
          </a:xfrm>
        </p:spPr>
        <p:txBody>
          <a:bodyPr>
            <a:normAutofit/>
          </a:bodyPr>
          <a:lstStyle/>
          <a:p>
            <a:r>
              <a:rPr lang="en-US" sz="3600" b="1" dirty="0"/>
              <a:t>What are the dominant soil taxa and their lifestyles in </a:t>
            </a:r>
            <a:r>
              <a:rPr lang="en-US" sz="3600" b="1" dirty="0" err="1"/>
              <a:t>biofilters</a:t>
            </a:r>
            <a:r>
              <a:rPr lang="en-US" sz="3600" b="1" dirty="0" smtClean="0"/>
              <a:t>?</a:t>
            </a:r>
            <a:endParaRPr lang="en-US" sz="3600" b="1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8921910"/>
              </p:ext>
            </p:extLst>
          </p:nvPr>
        </p:nvGraphicFramePr>
        <p:xfrm>
          <a:off x="165099" y="1510145"/>
          <a:ext cx="8840356" cy="5347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098" name="Picture 2" descr="http://www.senckenberg.de/popup_images/joerg_roembke_enchytraeidae_12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436" y="1609580"/>
            <a:ext cx="2202873" cy="146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naturephoto-cz.com/photos/krasensky/collembola-_MG_1240na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436" y="3202647"/>
            <a:ext cx="2202873" cy="146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874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132618" cy="1609580"/>
          </a:xfrm>
        </p:spPr>
        <p:txBody>
          <a:bodyPr>
            <a:normAutofit/>
          </a:bodyPr>
          <a:lstStyle/>
          <a:p>
            <a:r>
              <a:rPr lang="en-US" sz="3200" b="1" dirty="0"/>
              <a:t>What are the dominant soil taxa and their lifestyles in </a:t>
            </a:r>
            <a:r>
              <a:rPr lang="en-US" sz="3200" b="1" dirty="0" err="1"/>
              <a:t>biofilters</a:t>
            </a:r>
            <a:r>
              <a:rPr lang="en-US" sz="3200" b="1" dirty="0" smtClean="0"/>
              <a:t>?</a:t>
            </a:r>
            <a:endParaRPr lang="en-US" sz="32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94" y="1609580"/>
            <a:ext cx="7205513" cy="4896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93212" y="2121254"/>
            <a:ext cx="2486340" cy="1200329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Total densities (</a:t>
            </a:r>
            <a:r>
              <a:rPr lang="en-US" dirty="0" err="1" smtClean="0"/>
              <a:t>ind</a:t>
            </a:r>
            <a:r>
              <a:rPr lang="en-US" dirty="0" smtClean="0"/>
              <a:t>/m</a:t>
            </a:r>
            <a:r>
              <a:rPr lang="en-US" baseline="30000" dirty="0" smtClean="0"/>
              <a:t>2</a:t>
            </a:r>
            <a:r>
              <a:rPr lang="en-US" dirty="0" smtClean="0"/>
              <a:t>):</a:t>
            </a:r>
          </a:p>
          <a:p>
            <a:r>
              <a:rPr lang="en-US" dirty="0" smtClean="0"/>
              <a:t>Wicks – 33,486</a:t>
            </a:r>
          </a:p>
          <a:p>
            <a:r>
              <a:rPr lang="en-US" dirty="0" smtClean="0"/>
              <a:t>Lynbrook Estate – 5,942 </a:t>
            </a:r>
            <a:br>
              <a:rPr lang="en-US" dirty="0" smtClean="0"/>
            </a:br>
            <a:r>
              <a:rPr lang="en-US" dirty="0"/>
              <a:t>H</a:t>
            </a:r>
            <a:r>
              <a:rPr lang="en-US" dirty="0" smtClean="0"/>
              <a:t>ereford Road – 9,664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128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1" y="10069"/>
            <a:ext cx="8132618" cy="1144926"/>
          </a:xfrm>
        </p:spPr>
        <p:txBody>
          <a:bodyPr>
            <a:normAutofit/>
          </a:bodyPr>
          <a:lstStyle/>
          <a:p>
            <a:r>
              <a:rPr lang="en-US" sz="3200" b="1" dirty="0"/>
              <a:t>What are the dominant soil taxa and their lifestyles in </a:t>
            </a:r>
            <a:r>
              <a:rPr lang="en-US" sz="3200" b="1" dirty="0" smtClean="0"/>
              <a:t>treatment wetlands?</a:t>
            </a:r>
            <a:endParaRPr lang="en-US" sz="3200" b="1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9672019"/>
              </p:ext>
            </p:extLst>
          </p:nvPr>
        </p:nvGraphicFramePr>
        <p:xfrm>
          <a:off x="209551" y="1451827"/>
          <a:ext cx="6565323" cy="4426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09551" y="1190217"/>
            <a:ext cx="5874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Macrofauna</a:t>
            </a:r>
            <a:r>
              <a:rPr lang="en-US" sz="2800" dirty="0" smtClean="0"/>
              <a:t> Individuals m</a:t>
            </a:r>
            <a:r>
              <a:rPr lang="en-US" sz="2800" baseline="30000" dirty="0" smtClean="0"/>
              <a:t>-2</a:t>
            </a:r>
            <a:r>
              <a:rPr lang="en-US" sz="2800" dirty="0" smtClean="0"/>
              <a:t> (cores)</a:t>
            </a:r>
            <a:endParaRPr lang="en-US" sz="2800" baseline="30000" dirty="0"/>
          </a:p>
        </p:txBody>
      </p:sp>
      <p:pic>
        <p:nvPicPr>
          <p:cNvPr id="8" name="Picture 2" descr="http://www.senckenberg.de/popup_images/joerg_roembke_enchytraeidae_12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880" y="1154995"/>
            <a:ext cx="2202873" cy="146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riseformflyfishing.com/Site/images/hatches/chironomid_fever_bloodwor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876" y="2730682"/>
            <a:ext cx="2202873" cy="209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sea-way.org/blog/Caddisfly_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880" y="4965733"/>
            <a:ext cx="2202871" cy="165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9551" y="5878354"/>
            <a:ext cx="6313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Total </a:t>
            </a:r>
            <a:r>
              <a:rPr lang="en-US" dirty="0" err="1" smtClean="0"/>
              <a:t>macrofaunal</a:t>
            </a:r>
            <a:r>
              <a:rPr lang="en-US" dirty="0" smtClean="0"/>
              <a:t>  densities (</a:t>
            </a:r>
            <a:r>
              <a:rPr lang="en-US" dirty="0" err="1" smtClean="0"/>
              <a:t>ind</a:t>
            </a:r>
            <a:r>
              <a:rPr lang="en-US" dirty="0" smtClean="0"/>
              <a:t> /m2): </a:t>
            </a:r>
          </a:p>
          <a:p>
            <a:r>
              <a:rPr lang="en-US" dirty="0" err="1" smtClean="0"/>
              <a:t>Edithvale</a:t>
            </a:r>
            <a:r>
              <a:rPr lang="en-US" dirty="0" smtClean="0"/>
              <a:t> – 19,047; Royal Garden 28,011; Hampton Park – 42, 271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717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854"/>
            <a:ext cx="9144000" cy="1108363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Wetland animals </a:t>
            </a:r>
            <a:r>
              <a:rPr lang="en-US" sz="3200" b="1" dirty="0" smtClean="0"/>
              <a:t>in sweep nets that were </a:t>
            </a:r>
            <a:br>
              <a:rPr lang="en-US" sz="3200" b="1" dirty="0" smtClean="0"/>
            </a:br>
            <a:r>
              <a:rPr lang="en-US" sz="3200" b="1" dirty="0" smtClean="0"/>
              <a:t>not </a:t>
            </a:r>
            <a:r>
              <a:rPr lang="en-US" sz="3200" b="1" dirty="0" smtClean="0"/>
              <a:t>detected in cores</a:t>
            </a:r>
            <a:endParaRPr lang="en-US" sz="3200" b="1" dirty="0"/>
          </a:p>
        </p:txBody>
      </p:sp>
      <p:pic>
        <p:nvPicPr>
          <p:cNvPr id="8194" name="Picture 2" descr="File:Hesperocorixa.castanea.-.lindse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443" y="1086187"/>
            <a:ext cx="3048181" cy="203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File:Gambusia affinis ma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44" y="3476460"/>
            <a:ext cx="5268303" cy="304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File:Wyeomyia smithii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882" y="3476460"/>
            <a:ext cx="3252639" cy="304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06695" y="3119895"/>
            <a:ext cx="3301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Corixidae</a:t>
            </a:r>
            <a:r>
              <a:rPr lang="en-US" dirty="0" smtClean="0"/>
              <a:t> (water boatman)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72544" y="6488668"/>
            <a:ext cx="5268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 smtClean="0"/>
              <a:t>Gambusia</a:t>
            </a:r>
            <a:r>
              <a:rPr lang="en-US" dirty="0" smtClean="0"/>
              <a:t> sp. (</a:t>
            </a:r>
            <a:r>
              <a:rPr lang="en-US" dirty="0" err="1" smtClean="0"/>
              <a:t>mosquitofish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576882" y="6456402"/>
            <a:ext cx="3252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mosquito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151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802"/>
            <a:ext cx="8132618" cy="160958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What are the dominant soil taxa and their lifestyles in </a:t>
            </a:r>
            <a:r>
              <a:rPr lang="en-US" b="1" dirty="0" smtClean="0"/>
              <a:t>treatment wetlands?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09548" y="6248400"/>
            <a:ext cx="5429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Meiofauna</a:t>
            </a:r>
            <a:r>
              <a:rPr lang="en-US" sz="2800" dirty="0" smtClean="0"/>
              <a:t> individuals m</a:t>
            </a:r>
            <a:r>
              <a:rPr lang="en-US" sz="2800" baseline="30000" dirty="0" smtClean="0"/>
              <a:t>-2</a:t>
            </a:r>
            <a:r>
              <a:rPr lang="en-US" sz="2800" dirty="0" smtClean="0"/>
              <a:t> (cores)</a:t>
            </a:r>
            <a:endParaRPr lang="en-US" sz="2800" baseline="30000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0914593"/>
              </p:ext>
            </p:extLst>
          </p:nvPr>
        </p:nvGraphicFramePr>
        <p:xfrm>
          <a:off x="96983" y="2057400"/>
          <a:ext cx="7032480" cy="3983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8" descr="http://upload.wikimedia.org/wikipedia/commons/2/28/Soybean_cyst_nematode_and_egg_SE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436" y="1448562"/>
            <a:ext cx="2174054" cy="178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ile:Ostraco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437" y="3352800"/>
            <a:ext cx="2174054" cy="161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ile:Cyclop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437" y="5096609"/>
            <a:ext cx="2174053" cy="163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0173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</TotalTime>
  <Words>339</Words>
  <Application>Microsoft Macintosh PowerPoint</Application>
  <PresentationFormat>On-screen Show (4:3)</PresentationFormat>
  <Paragraphs>82</Paragraphs>
  <Slides>10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Office Theme</vt:lpstr>
      <vt:lpstr>Document</vt:lpstr>
      <vt:lpstr>PowerPoint Presentation</vt:lpstr>
      <vt:lpstr>LEVIN LAB PIRE ACTIVITIES Mehring/Levin/Kraikittikun</vt:lpstr>
      <vt:lpstr>Levin-Lab Biofilter/Wetland Questions</vt:lpstr>
      <vt:lpstr>UPP 2013 – Biofilter Fauna</vt:lpstr>
      <vt:lpstr>What are the dominant soil taxa and their lifestyles in biofilters?</vt:lpstr>
      <vt:lpstr>What are the dominant soil taxa and their lifestyles in biofilters?</vt:lpstr>
      <vt:lpstr>What are the dominant soil taxa and their lifestyles in treatment wetlands?</vt:lpstr>
      <vt:lpstr>Wetland animals in sweep nets that were  not detected in cores</vt:lpstr>
      <vt:lpstr>What are the dominant soil taxa and their lifestyles in treatment wetlands?</vt:lpstr>
      <vt:lpstr>Factors influencing faunal abundance in biofilters</vt:lpstr>
    </vt:vector>
  </TitlesOfParts>
  <Company>SIO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Levin</dc:creator>
  <cp:lastModifiedBy>Lisa Levin</cp:lastModifiedBy>
  <cp:revision>39</cp:revision>
  <dcterms:created xsi:type="dcterms:W3CDTF">2014-01-23T05:43:53Z</dcterms:created>
  <dcterms:modified xsi:type="dcterms:W3CDTF">2014-01-25T14:46:10Z</dcterms:modified>
</cp:coreProperties>
</file>