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4"/>
  </p:notesMasterIdLst>
  <p:sldIdLst>
    <p:sldId id="260" r:id="rId3"/>
    <p:sldId id="290" r:id="rId4"/>
    <p:sldId id="276" r:id="rId5"/>
    <p:sldId id="291" r:id="rId6"/>
    <p:sldId id="292" r:id="rId7"/>
    <p:sldId id="295" r:id="rId8"/>
    <p:sldId id="297" r:id="rId9"/>
    <p:sldId id="299" r:id="rId10"/>
    <p:sldId id="298" r:id="rId11"/>
    <p:sldId id="296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CEB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4" d="100"/>
          <a:sy n="54" d="100"/>
        </p:scale>
        <p:origin x="-1530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2B8BD-EC9F-44D4-992C-87344D53F84C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D95A9-3A11-4DDD-AB93-31058A7F0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46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23EBD-5951-445C-B159-93B80CB988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947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DE056-493D-4F86-B157-226BAC378C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541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0BD32-7901-4CAC-848E-916E7EFE3B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28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030CD0-DFD0-4561-8ED2-0BC3B5D6165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636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23EBD-5951-445C-B159-93B80CB988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69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EF7F0-B67D-4795-BEF7-A62EDA2BD2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968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D4B4C-2280-49D6-8A71-0A0938D5C85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722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896F2-C770-46F2-A7C7-E341DBCA23A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2269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79B04-B056-42F5-BFCB-E063CB80C1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3437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89409-5BEA-4F2C-B5B0-B2DA0D3A414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4608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06E3E-40A0-4F67-B4A1-471C8DBF24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924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EF7F0-B67D-4795-BEF7-A62EDA2BD2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693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AAE15-764D-4275-A4FB-B4BD51A12F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4138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8853A-F8B3-4C8F-894F-D122CCA4CA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768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DE056-493D-4F86-B157-226BAC378C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6128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0BD32-7901-4CAC-848E-916E7EFE3B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0055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030CD0-DFD0-4561-8ED2-0BC3B5D6165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506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D4B4C-2280-49D6-8A71-0A0938D5C85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051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896F2-C770-46F2-A7C7-E341DBCA23A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91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79B04-B056-42F5-BFCB-E063CB80C1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359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89409-5BEA-4F2C-B5B0-B2DA0D3A414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610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06E3E-40A0-4F67-B4A1-471C8DBF24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315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AAE15-764D-4275-A4FB-B4BD51A12F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342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8853A-F8B3-4C8F-894F-D122CCA4CA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41FB"/>
            </a:gs>
            <a:gs pos="100000">
              <a:srgbClr val="0000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01CE20-37E5-40E7-99A5-2C5EAA3F8C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796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41FB"/>
            </a:gs>
            <a:gs pos="100000">
              <a:srgbClr val="0000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01CE20-37E5-40E7-99A5-2C5EAA3F8C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727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0"/>
            <a:ext cx="8686800" cy="2003425"/>
          </a:xfrm>
          <a:solidFill>
            <a:srgbClr val="0000FF">
              <a:alpha val="20000"/>
            </a:srgbClr>
          </a:solidFill>
        </p:spPr>
        <p:txBody>
          <a:bodyPr/>
          <a:lstStyle/>
          <a:p>
            <a:r>
              <a:rPr lang="en-US" sz="3600" dirty="0"/>
              <a:t>OC Fletcher </a:t>
            </a:r>
            <a:r>
              <a:rPr lang="en-US" sz="3600" dirty="0" smtClean="0"/>
              <a:t>Basin – Legacy Campus Project: Alternative MS4 Compliance</a:t>
            </a:r>
            <a:endParaRPr lang="en-US" sz="3600" dirty="0">
              <a:solidFill>
                <a:srgbClr val="0000FF"/>
              </a:solidFill>
              <a:effectDag name="">
                <a:cont type="tree" name="">
                  <a:effect ref="fillLine"/>
                  <a:outerShdw dist="38100" dir="13500000" algn="br">
                    <a:srgbClr val="5555FF"/>
                  </a:outerShdw>
                </a:cont>
                <a:cont type="tree" name="">
                  <a:effect ref="fillLine"/>
                  <a:outerShdw dist="38100" dir="2700000" algn="tl">
                    <a:srgbClr val="000099"/>
                  </a:outerShdw>
                </a:cont>
                <a:effect ref="fillLine"/>
              </a:effectDag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048000"/>
            <a:ext cx="8305800" cy="2743200"/>
          </a:xfrm>
          <a:solidFill>
            <a:srgbClr val="0000FF">
              <a:alpha val="60001"/>
            </a:srgbClr>
          </a:solidFill>
        </p:spPr>
        <p:txBody>
          <a:bodyPr/>
          <a:lstStyle/>
          <a:p>
            <a:pPr lvl="1" algn="l">
              <a:lnSpc>
                <a:spcPct val="80000"/>
              </a:lnSpc>
            </a:pPr>
            <a:r>
              <a:rPr lang="en-US" sz="2400" b="1" dirty="0" smtClean="0"/>
              <a:t>	Matt </a:t>
            </a:r>
            <a:r>
              <a:rPr lang="en-US" sz="2400" b="1" dirty="0"/>
              <a:t>A. </a:t>
            </a:r>
            <a:r>
              <a:rPr lang="en-US" sz="2400" b="1" dirty="0" smtClean="0"/>
              <a:t>Yeager 	Yeager Environmental </a:t>
            </a:r>
          </a:p>
          <a:p>
            <a:pPr lvl="1" algn="l">
              <a:lnSpc>
                <a:spcPct val="80000"/>
              </a:lnSpc>
            </a:pPr>
            <a:r>
              <a:rPr lang="en-US" sz="2400" b="1" dirty="0" smtClean="0"/>
              <a:t>	Mark Grey 		CICWQ</a:t>
            </a:r>
          </a:p>
          <a:p>
            <a:pPr lvl="1" algn="l">
              <a:lnSpc>
                <a:spcPct val="80000"/>
              </a:lnSpc>
            </a:pPr>
            <a:r>
              <a:rPr lang="en-US" sz="2400" b="1" dirty="0" smtClean="0"/>
              <a:t>	Chris Crompton 	County of Orange</a:t>
            </a:r>
            <a:endParaRPr lang="en-US" sz="2000" b="1" dirty="0"/>
          </a:p>
          <a:p>
            <a:endParaRPr lang="en-US" sz="2400" b="1" dirty="0"/>
          </a:p>
          <a:p>
            <a:r>
              <a:rPr lang="en-US" sz="2800" b="1" dirty="0" smtClean="0"/>
              <a:t>2014 </a:t>
            </a:r>
            <a:r>
              <a:rPr lang="en-US" sz="2800" b="1" dirty="0"/>
              <a:t>UCI WATER PIRE RETREAT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January 25, 2014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5562600"/>
            <a:ext cx="1104900" cy="10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7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/>
              <a:t>Alternative Compliance Case Study Example:</a:t>
            </a:r>
            <a:br>
              <a:rPr lang="en-US" sz="2800" b="1" dirty="0" smtClean="0"/>
            </a:br>
            <a:r>
              <a:rPr lang="en-US" sz="2800" b="1" dirty="0" smtClean="0"/>
              <a:t>Fletcher Basin Watershed</a:t>
            </a:r>
            <a:endParaRPr lang="en-US" sz="2800" b="1" dirty="0"/>
          </a:p>
        </p:txBody>
      </p:sp>
      <p:pic>
        <p:nvPicPr>
          <p:cNvPr id="819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4725" y="1600200"/>
            <a:ext cx="7194550" cy="4525963"/>
          </a:xfrm>
        </p:spPr>
      </p:pic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638369" cy="62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4938"/>
            <a:ext cx="8229600" cy="1143000"/>
          </a:xfrm>
        </p:spPr>
        <p:txBody>
          <a:bodyPr/>
          <a:lstStyle/>
          <a:p>
            <a:r>
              <a:rPr lang="en-US" sz="3600" dirty="0"/>
              <a:t>Link to PIRE Project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4953000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/>
              <a:t>Economic evaluation process-models for benefits other than those related to water supply augmentation or water quality compliance (recreation benefit, habitat benefit, </a:t>
            </a:r>
            <a:r>
              <a:rPr lang="en-US" sz="2400" b="1" dirty="0" smtClean="0"/>
              <a:t>open space, property </a:t>
            </a:r>
            <a:r>
              <a:rPr lang="en-US" sz="2400" b="1" dirty="0"/>
              <a:t>value benefit, etc</a:t>
            </a:r>
            <a:r>
              <a:rPr lang="en-US" sz="2400" b="1" dirty="0" smtClean="0"/>
              <a:t>.) 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/>
              <a:t>Overall review of available evaluation methods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/>
              <a:t>How to </a:t>
            </a:r>
            <a:r>
              <a:rPr lang="en-US" sz="2400" b="1" dirty="0" smtClean="0"/>
              <a:t>coordinate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/>
              <a:t>Commitments—Scope of Work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/>
              <a:t>Who</a:t>
            </a:r>
            <a:r>
              <a:rPr lang="en-US" sz="2400" b="1" dirty="0"/>
              <a:t>, where, when?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019800"/>
            <a:ext cx="638369" cy="6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171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200" dirty="0"/>
              <a:t>Project Drivers for LID BMP Alternative Compliance Model Program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221163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en-US" sz="2800" b="1" dirty="0"/>
              <a:t>MS4 Permit (retention requirement for 85</a:t>
            </a:r>
            <a:r>
              <a:rPr lang="en-US" sz="2800" b="1" baseline="30000" dirty="0"/>
              <a:t>th</a:t>
            </a:r>
            <a:r>
              <a:rPr lang="en-US" sz="2800" b="1" dirty="0"/>
              <a:t> percentile storm event</a:t>
            </a:r>
            <a:r>
              <a:rPr lang="en-US" sz="2800" b="1" dirty="0" smtClean="0"/>
              <a:t>)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en-US" sz="2800" b="1" dirty="0"/>
              <a:t>LID </a:t>
            </a:r>
            <a:r>
              <a:rPr lang="en-US" sz="2800" b="1" dirty="0" smtClean="0"/>
              <a:t>emphasis—NRDC and USEPA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en-US" sz="2800" b="1" dirty="0" smtClean="0"/>
              <a:t>Drought resilience-water </a:t>
            </a:r>
            <a:r>
              <a:rPr lang="en-US" sz="2800" b="1" dirty="0"/>
              <a:t>supply </a:t>
            </a:r>
            <a:r>
              <a:rPr lang="en-US" sz="2800" b="1" dirty="0" smtClean="0"/>
              <a:t>augmentation</a:t>
            </a:r>
            <a:endParaRPr lang="en-US" sz="2800" b="1" dirty="0"/>
          </a:p>
          <a:p>
            <a:pPr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en-US" sz="2800" b="1" dirty="0"/>
              <a:t>Sustainable </a:t>
            </a:r>
            <a:r>
              <a:rPr lang="en-US" sz="2800" b="1" dirty="0" smtClean="0"/>
              <a:t>land use planning/Integrated </a:t>
            </a:r>
            <a:r>
              <a:rPr lang="en-US" sz="2800" b="1" dirty="0"/>
              <a:t>water resource planning</a:t>
            </a:r>
          </a:p>
          <a:p>
            <a:pPr lvl="1"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endParaRPr lang="en-US" sz="2800" b="1" dirty="0"/>
          </a:p>
          <a:p>
            <a:endParaRPr lang="en-US" dirty="0"/>
          </a:p>
        </p:txBody>
      </p:sp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019800"/>
            <a:ext cx="638369" cy="6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560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/>
          <a:lstStyle/>
          <a:p>
            <a:r>
              <a:rPr lang="en-US" sz="3600" dirty="0"/>
              <a:t>Orange County Background Work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4953000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800" b="1" dirty="0"/>
              <a:t>Model </a:t>
            </a:r>
            <a:r>
              <a:rPr lang="en-US" sz="2800" b="1" dirty="0" smtClean="0"/>
              <a:t>Water Quality Management Plan-WQMP</a:t>
            </a:r>
            <a:endParaRPr lang="en-US" sz="2800" b="1" dirty="0"/>
          </a:p>
          <a:p>
            <a:pPr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800" b="1" dirty="0" smtClean="0"/>
              <a:t>Technical Guidance Document </a:t>
            </a:r>
            <a:r>
              <a:rPr lang="en-US" sz="2800" b="1" dirty="0"/>
              <a:t>and Model WQMP preparation </a:t>
            </a:r>
            <a:r>
              <a:rPr lang="en-US" sz="2800" b="1" dirty="0" smtClean="0"/>
              <a:t>tools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800" b="1" dirty="0" smtClean="0"/>
              <a:t>Coyote Creek WHIMP (Opportunity Analysis)</a:t>
            </a:r>
            <a:endParaRPr lang="en-US" sz="2800" b="1" dirty="0">
              <a:solidFill>
                <a:srgbClr val="FFFF00"/>
              </a:solidFill>
            </a:endParaRPr>
          </a:p>
          <a:p>
            <a:pPr>
              <a:spcBef>
                <a:spcPct val="4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800" b="1" dirty="0"/>
              <a:t>LID BMP Capital and O&amp;M Economics </a:t>
            </a:r>
            <a:r>
              <a:rPr lang="en-US" sz="2800" b="1" dirty="0" smtClean="0"/>
              <a:t>Case Studies</a:t>
            </a:r>
          </a:p>
          <a:p>
            <a:pPr lvl="1">
              <a:spcBef>
                <a:spcPct val="4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/>
              <a:t>On-site LID BMP Installation and </a:t>
            </a:r>
            <a:r>
              <a:rPr lang="en-US" sz="2400" b="1" dirty="0" smtClean="0"/>
              <a:t>O&amp;M Costs—Inform BMP feasibility and selection process; Understand cost range of LID program implementation</a:t>
            </a:r>
            <a:endParaRPr lang="en-US" sz="2400" b="1" dirty="0"/>
          </a:p>
          <a:p>
            <a:pPr lvl="1">
              <a:spcBef>
                <a:spcPct val="4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019800"/>
            <a:ext cx="638369" cy="6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714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r>
              <a:rPr lang="en-US" sz="3600" dirty="0"/>
              <a:t>Current </a:t>
            </a:r>
            <a:r>
              <a:rPr lang="en-US" sz="3600" dirty="0" smtClean="0"/>
              <a:t>Project Approach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800" b="1" dirty="0" smtClean="0"/>
              <a:t>Case </a:t>
            </a:r>
            <a:r>
              <a:rPr lang="en-US" sz="2800" b="1" dirty="0"/>
              <a:t>study analysis of Alternative Compliance Program </a:t>
            </a:r>
            <a:r>
              <a:rPr lang="en-US" sz="2800" b="1" dirty="0" smtClean="0"/>
              <a:t>Elements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Fletcher </a:t>
            </a:r>
            <a:r>
              <a:rPr lang="en-US" sz="2400" b="1" dirty="0">
                <a:solidFill>
                  <a:srgbClr val="FFFF00"/>
                </a:solidFill>
              </a:rPr>
              <a:t>Basin Watershed and Regional Basin </a:t>
            </a:r>
            <a:r>
              <a:rPr lang="en-US" sz="2400" b="1" dirty="0" smtClean="0">
                <a:solidFill>
                  <a:srgbClr val="FFFF00"/>
                </a:solidFill>
              </a:rPr>
              <a:t>Retrofit </a:t>
            </a:r>
            <a:endParaRPr lang="en-US" sz="2400" b="1" dirty="0">
              <a:solidFill>
                <a:srgbClr val="FFFF00"/>
              </a:solidFill>
            </a:endParaRPr>
          </a:p>
          <a:p>
            <a:pPr lvl="1"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Campus </a:t>
            </a:r>
            <a:r>
              <a:rPr lang="en-US" sz="2400" b="1" dirty="0">
                <a:solidFill>
                  <a:srgbClr val="FFFF00"/>
                </a:solidFill>
              </a:rPr>
              <a:t>Legacy Specific Plan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800" b="1" dirty="0" smtClean="0"/>
              <a:t>One step from </a:t>
            </a:r>
            <a:r>
              <a:rPr lang="en-US" sz="2800" b="1" dirty="0" smtClean="0"/>
              <a:t>implementation in Fletcher Basin—construction </a:t>
            </a:r>
            <a:r>
              <a:rPr lang="en-US" sz="2800" b="1" dirty="0" smtClean="0"/>
              <a:t>underway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019800"/>
            <a:ext cx="638369" cy="6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7628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636"/>
            <a:ext cx="8229600" cy="1032164"/>
          </a:xfrm>
        </p:spPr>
        <p:txBody>
          <a:bodyPr/>
          <a:lstStyle/>
          <a:p>
            <a:r>
              <a:rPr lang="en-US" sz="3600" dirty="0"/>
              <a:t>Project Description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534400" cy="5181600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800" b="1" dirty="0" smtClean="0"/>
              <a:t>Develop LID BMP implementation </a:t>
            </a:r>
            <a:r>
              <a:rPr lang="en-US" sz="2800" b="1" dirty="0"/>
              <a:t>c</a:t>
            </a:r>
            <a:r>
              <a:rPr lang="en-US" sz="2800" b="1" dirty="0" smtClean="0"/>
              <a:t>ase studies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800" b="1" dirty="0" smtClean="0"/>
              <a:t>Fletcher Basin</a:t>
            </a:r>
          </a:p>
          <a:p>
            <a:pPr lvl="1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Watershed </a:t>
            </a:r>
            <a:r>
              <a:rPr lang="en-US" sz="2400" b="1" dirty="0">
                <a:solidFill>
                  <a:srgbClr val="FFFF00"/>
                </a:solidFill>
              </a:rPr>
              <a:t>and Regional Basin Retrofit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lvl="1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Distributed on-site LID implementation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800" b="1" dirty="0" smtClean="0"/>
              <a:t>Campus </a:t>
            </a:r>
            <a:r>
              <a:rPr lang="en-US" sz="2800" b="1" dirty="0"/>
              <a:t>Legacy Specific </a:t>
            </a:r>
            <a:r>
              <a:rPr lang="en-US" sz="2800" b="1" dirty="0" smtClean="0"/>
              <a:t>Plan</a:t>
            </a:r>
          </a:p>
          <a:p>
            <a:pPr lvl="1"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Develop several BMP implementation scenarios with infiltration at different scales within the project, including riparian corridor restoration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800" b="1" dirty="0" smtClean="0"/>
              <a:t>Now </a:t>
            </a:r>
            <a:r>
              <a:rPr lang="en-US" sz="2800" b="1" dirty="0"/>
              <a:t>Regional in Scope with San Diego, SMC, and possibly </a:t>
            </a:r>
            <a:r>
              <a:rPr lang="en-US" sz="2800" b="1" dirty="0" smtClean="0"/>
              <a:t>SWRCB—ongoing coordination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019800"/>
            <a:ext cx="638369" cy="6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924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4938"/>
            <a:ext cx="8229600" cy="1143000"/>
          </a:xfrm>
        </p:spPr>
        <p:txBody>
          <a:bodyPr/>
          <a:lstStyle/>
          <a:p>
            <a:r>
              <a:rPr lang="en-US" sz="3600" dirty="0"/>
              <a:t>Project </a:t>
            </a:r>
            <a:r>
              <a:rPr lang="en-US" sz="3600" dirty="0" smtClean="0"/>
              <a:t>Objectives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257800"/>
          </a:xfrm>
        </p:spPr>
        <p:txBody>
          <a:bodyPr/>
          <a:lstStyle/>
          <a:p>
            <a:pPr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/>
              <a:t>Develop a model </a:t>
            </a:r>
            <a:r>
              <a:rPr lang="en-US" sz="2400" b="1" dirty="0" smtClean="0"/>
              <a:t>alternative compliance implementation project</a:t>
            </a:r>
          </a:p>
          <a:p>
            <a:pPr lvl="1"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FF00"/>
                </a:solidFill>
              </a:rPr>
              <a:t>Administration and Agency roles</a:t>
            </a:r>
            <a:endParaRPr lang="en-US" sz="2000" b="1" dirty="0" smtClean="0"/>
          </a:p>
          <a:p>
            <a:pPr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/>
              <a:t>Determine </a:t>
            </a:r>
            <a:r>
              <a:rPr lang="en-US" sz="2400" b="1" dirty="0"/>
              <a:t>equivalency of on-site retention; water retention value-currency for equivalency-water quality credits-water supply </a:t>
            </a:r>
            <a:r>
              <a:rPr lang="en-US" sz="2400" b="1" dirty="0" smtClean="0"/>
              <a:t>credits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/>
              <a:t>Use environmental benefit estimates in value determination (wide range of benefits depending on type of LID BMP used; more than 20 in the LID </a:t>
            </a:r>
            <a:r>
              <a:rPr lang="en-US" sz="2400" b="1" dirty="0" smtClean="0"/>
              <a:t>literature)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/>
              <a:t>Establish </a:t>
            </a:r>
            <a:r>
              <a:rPr lang="en-US" sz="2400" b="1" dirty="0"/>
              <a:t>appropriate methods for </a:t>
            </a:r>
            <a:r>
              <a:rPr lang="en-US" sz="2400" b="1" dirty="0" smtClean="0"/>
              <a:t>calculation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2400" b="1" dirty="0"/>
              <a:t>Establish benefit </a:t>
            </a:r>
            <a:r>
              <a:rPr lang="en-US" sz="2400" b="1" dirty="0" smtClean="0"/>
              <a:t>priorities</a:t>
            </a:r>
            <a:endParaRPr lang="en-US" sz="2400" b="1" dirty="0"/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US" sz="2400" dirty="0"/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019800"/>
            <a:ext cx="638369" cy="6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271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Conceptual Model for Valuing Stormwater Retention LID BMPs</a:t>
            </a:r>
            <a:endParaRPr lang="en-US" sz="3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066800" y="1828800"/>
            <a:ext cx="6995661" cy="4026932"/>
            <a:chOff x="1066800" y="1828800"/>
            <a:chExt cx="6995661" cy="4026932"/>
          </a:xfrm>
        </p:grpSpPr>
        <p:sp>
          <p:nvSpPr>
            <p:cNvPr id="5" name="Flowchart: Process 4"/>
            <p:cNvSpPr/>
            <p:nvPr/>
          </p:nvSpPr>
          <p:spPr bwMode="auto">
            <a:xfrm>
              <a:off x="3733800" y="3276600"/>
              <a:ext cx="1676400" cy="1676400"/>
            </a:xfrm>
            <a:prstGeom prst="flowChartProcess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B050"/>
                  </a:solidFill>
                  <a:latin typeface="Arial" charset="0"/>
                </a:rPr>
                <a:t>Water Unit </a:t>
              </a:r>
              <a:r>
                <a:rPr lang="en-US" sz="2000" b="1" u="sng" dirty="0" smtClean="0">
                  <a:solidFill>
                    <a:srgbClr val="00B050"/>
                  </a:solidFill>
                  <a:latin typeface="Arial" charset="0"/>
                </a:rPr>
                <a:t>Value $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 smtClean="0">
                <a:solidFill>
                  <a:schemeClr val="accent2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chemeClr val="tx1"/>
                  </a:solidFill>
                  <a:latin typeface="Arial" charset="0"/>
                </a:rPr>
                <a:t>Infiltration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chemeClr val="tx1"/>
                  </a:solidFill>
                  <a:latin typeface="Arial" charset="0"/>
                </a:rPr>
                <a:t>BMP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1200" y="1828800"/>
              <a:ext cx="1322798" cy="58477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r>
                <a:rPr lang="en-US" sz="3200" b="1" u="sng" dirty="0" smtClean="0">
                  <a:solidFill>
                    <a:schemeClr val="bg1"/>
                  </a:solidFill>
                </a:rPr>
                <a:t>Costs</a:t>
              </a:r>
              <a:endParaRPr lang="en-US" sz="32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7400" y="1828800"/>
              <a:ext cx="1800493" cy="58477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r>
                <a:rPr lang="en-US" sz="3200" b="1" u="sng" dirty="0" smtClean="0">
                  <a:solidFill>
                    <a:schemeClr val="bg1"/>
                  </a:solidFill>
                </a:rPr>
                <a:t>Benefits</a:t>
              </a:r>
              <a:endParaRPr lang="en-US" sz="32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5000" y="2667000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Installation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3276600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Property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6800" y="4038600"/>
              <a:ext cx="15824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Operation &amp;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Maintenance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86991" y="5257800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Replacement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1200" y="2667000"/>
              <a:ext cx="1650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Water Supply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3276600"/>
              <a:ext cx="1663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Water Quality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8400" y="4953000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Open Space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200" y="5486400"/>
              <a:ext cx="1800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Property Value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2200" y="4038600"/>
              <a:ext cx="1890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Flood &amp; Stream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Protection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276600" y="2971800"/>
              <a:ext cx="3810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2362200" y="3505200"/>
              <a:ext cx="11430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2514600" y="4343400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3276600" y="5105400"/>
              <a:ext cx="3810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10800000" flipV="1">
              <a:off x="5410200" y="2895600"/>
              <a:ext cx="4572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10800000" flipV="1">
              <a:off x="5638800" y="3505200"/>
              <a:ext cx="5334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10800000">
              <a:off x="5562600" y="43434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10800000">
              <a:off x="5562600" y="4724400"/>
              <a:ext cx="6096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5410200" y="5105400"/>
              <a:ext cx="4572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8" name="Picture 37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019800"/>
            <a:ext cx="638369" cy="62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Conceptual Model for Valuing Stormwater Retention LID BMPs</a:t>
            </a:r>
            <a:endParaRPr lang="en-US" sz="3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066800" y="1828800"/>
            <a:ext cx="7367558" cy="4026932"/>
            <a:chOff x="1066800" y="1828800"/>
            <a:chExt cx="7367558" cy="4026932"/>
          </a:xfrm>
        </p:grpSpPr>
        <p:sp>
          <p:nvSpPr>
            <p:cNvPr id="5" name="Flowchart: Process 4"/>
            <p:cNvSpPr/>
            <p:nvPr/>
          </p:nvSpPr>
          <p:spPr bwMode="auto">
            <a:xfrm>
              <a:off x="3733800" y="3276600"/>
              <a:ext cx="1676400" cy="1828800"/>
            </a:xfrm>
            <a:prstGeom prst="flowChartProcess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B050"/>
                  </a:solidFill>
                  <a:latin typeface="Arial" charset="0"/>
                </a:rPr>
                <a:t>Water Unit </a:t>
              </a:r>
              <a:r>
                <a:rPr lang="en-US" sz="2000" b="1" u="sng" dirty="0" smtClean="0">
                  <a:solidFill>
                    <a:srgbClr val="00B050"/>
                  </a:solidFill>
                  <a:latin typeface="Arial" charset="0"/>
                </a:rPr>
                <a:t>Value $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 smtClean="0">
                <a:solidFill>
                  <a:schemeClr val="accent2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70C0"/>
                  </a:solidFill>
                  <a:latin typeface="Arial" charset="0"/>
                </a:rPr>
                <a:t>Harvest and Use BMP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1200" y="1828800"/>
              <a:ext cx="1322798" cy="58477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r>
                <a:rPr lang="en-US" sz="3200" b="1" u="sng" dirty="0" smtClean="0">
                  <a:solidFill>
                    <a:schemeClr val="bg1"/>
                  </a:solidFill>
                </a:rPr>
                <a:t>Costs</a:t>
              </a:r>
              <a:endParaRPr lang="en-US" sz="32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7400" y="1828800"/>
              <a:ext cx="1800493" cy="58477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r>
                <a:rPr lang="en-US" sz="3200" b="1" u="sng" dirty="0" smtClean="0">
                  <a:solidFill>
                    <a:schemeClr val="bg1"/>
                  </a:solidFill>
                </a:rPr>
                <a:t>Benefits</a:t>
              </a:r>
              <a:endParaRPr lang="en-US" sz="32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5000" y="2667000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Installation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3276600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trike="dblStrike" dirty="0" smtClean="0">
                  <a:solidFill>
                    <a:schemeClr val="bg1"/>
                  </a:solidFill>
                </a:rPr>
                <a:t>Property</a:t>
              </a:r>
              <a:endParaRPr lang="en-US" b="1" strike="dblStrike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6800" y="4038600"/>
              <a:ext cx="15824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Operation &amp;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Maintenance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86991" y="5257800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Replacement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1200" y="2590800"/>
              <a:ext cx="1650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Water Supply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3276600"/>
              <a:ext cx="1663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Water Quality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4876800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trike="dblStrike" dirty="0" smtClean="0">
                  <a:solidFill>
                    <a:schemeClr val="bg1"/>
                  </a:solidFill>
                </a:rPr>
                <a:t>Open Space</a:t>
              </a:r>
              <a:endParaRPr lang="en-US" b="1" strike="dblStrike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3600" y="5486400"/>
              <a:ext cx="1800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trike="dblStrike" dirty="0" smtClean="0">
                  <a:solidFill>
                    <a:schemeClr val="bg1"/>
                  </a:solidFill>
                </a:rPr>
                <a:t>Property Value</a:t>
              </a:r>
              <a:endParaRPr lang="en-US" b="1" strike="dblStrike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2200" y="4038600"/>
              <a:ext cx="2262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Flood &amp; </a:t>
              </a:r>
              <a:r>
                <a:rPr lang="en-US" b="1" dirty="0" err="1" smtClean="0">
                  <a:solidFill>
                    <a:schemeClr val="bg1"/>
                  </a:solidFill>
                </a:rPr>
                <a:t>Hydromod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Protection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276600" y="2971800"/>
              <a:ext cx="3810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2362200" y="3505200"/>
              <a:ext cx="11430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2514600" y="4343400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3276600" y="5105400"/>
              <a:ext cx="3810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10800000" flipV="1">
              <a:off x="5410200" y="2895600"/>
              <a:ext cx="4572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10800000" flipV="1">
              <a:off x="5638800" y="3505200"/>
              <a:ext cx="5334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10800000">
              <a:off x="5562600" y="43434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>
              <a:stCxn id="14" idx="1"/>
            </p:cNvCxnSpPr>
            <p:nvPr/>
          </p:nvCxnSpPr>
          <p:spPr bwMode="auto">
            <a:xfrm rot="10800000">
              <a:off x="5562600" y="4724400"/>
              <a:ext cx="609600" cy="3370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5410200" y="5105400"/>
              <a:ext cx="4572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" name="Picture 25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019800"/>
            <a:ext cx="638369" cy="62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Case Study Concept Used to Test Model Approach: Fletcher Basin</a:t>
            </a:r>
            <a:endParaRPr lang="en-US" sz="3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762000" y="1828800"/>
            <a:ext cx="7916014" cy="3874532"/>
            <a:chOff x="762000" y="1828800"/>
            <a:chExt cx="7916014" cy="3874532"/>
          </a:xfrm>
        </p:grpSpPr>
        <p:sp>
          <p:nvSpPr>
            <p:cNvPr id="5" name="Flowchart: Process 4"/>
            <p:cNvSpPr/>
            <p:nvPr/>
          </p:nvSpPr>
          <p:spPr bwMode="auto">
            <a:xfrm>
              <a:off x="3505200" y="2514600"/>
              <a:ext cx="1905000" cy="2971800"/>
            </a:xfrm>
            <a:prstGeom prst="flowChartProcess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B050"/>
                  </a:solidFill>
                  <a:latin typeface="Arial" charset="0"/>
                </a:rPr>
                <a:t>Water Unit </a:t>
              </a:r>
              <a:r>
                <a:rPr lang="en-US" sz="2000" b="1" u="sng" dirty="0" smtClean="0">
                  <a:solidFill>
                    <a:srgbClr val="00B050"/>
                  </a:solidFill>
                  <a:latin typeface="Arial" charset="0"/>
                </a:rPr>
                <a:t>Value $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 smtClean="0">
                <a:solidFill>
                  <a:schemeClr val="accent2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rPr>
                <a:t>Regional</a:t>
              </a:r>
              <a:r>
                <a:rPr kumimoji="0" lang="en-US" sz="2000" b="1" i="0" u="none" strike="noStrike" cap="none" normalizeH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rPr>
                <a:t> Detention Basin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rPr>
                <a:t>-v-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rPr>
                <a:t>Decentralized 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chemeClr val="accent2"/>
                  </a:solidFill>
                  <a:latin typeface="Arial" charset="0"/>
                </a:rPr>
                <a:t>LID BMPs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1828800"/>
              <a:ext cx="1322798" cy="58477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r>
                <a:rPr lang="en-US" sz="3200" b="1" u="sng" dirty="0" smtClean="0">
                  <a:solidFill>
                    <a:schemeClr val="bg1"/>
                  </a:solidFill>
                </a:rPr>
                <a:t>Costs</a:t>
              </a:r>
              <a:endParaRPr lang="en-US" sz="32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7400" y="1828800"/>
              <a:ext cx="1800493" cy="58477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r>
                <a:rPr lang="en-US" sz="3200" b="1" u="sng" dirty="0" smtClean="0">
                  <a:solidFill>
                    <a:schemeClr val="bg1"/>
                  </a:solidFill>
                </a:rPr>
                <a:t>Benefits</a:t>
              </a:r>
              <a:endParaRPr lang="en-US" sz="32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00200" y="2590800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Installation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3200400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Property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" y="3962400"/>
              <a:ext cx="15824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Operation &amp;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Maintenance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82191" y="5181600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Replacement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1200" y="2590800"/>
              <a:ext cx="1650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Water Supply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3276600"/>
              <a:ext cx="1663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Water Quality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4724400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Open Space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3600" y="5334000"/>
              <a:ext cx="1800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Property Value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2200" y="3886200"/>
              <a:ext cx="25058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Flood and </a:t>
              </a:r>
              <a:r>
                <a:rPr lang="en-US" b="1" dirty="0" err="1" smtClean="0">
                  <a:solidFill>
                    <a:schemeClr val="bg1"/>
                  </a:solidFill>
                </a:rPr>
                <a:t>Hydromod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Protection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048000" y="2971800"/>
              <a:ext cx="3810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2133600" y="3505200"/>
              <a:ext cx="11430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2286000" y="4343400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3048000" y="5105400"/>
              <a:ext cx="3810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10800000" flipV="1">
              <a:off x="5410200" y="2895600"/>
              <a:ext cx="4572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10800000" flipV="1">
              <a:off x="5638800" y="3505200"/>
              <a:ext cx="5334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10800000">
              <a:off x="5562600" y="41910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10800000">
              <a:off x="5562600" y="4724400"/>
              <a:ext cx="609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5410200" y="5105400"/>
              <a:ext cx="4572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" name="Picture 25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019800"/>
            <a:ext cx="638369" cy="62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421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2_Default Design</vt:lpstr>
      <vt:lpstr>OC Fletcher Basin – Legacy Campus Project: Alternative MS4 Compliance</vt:lpstr>
      <vt:lpstr>Project Drivers for LID BMP Alternative Compliance Model Program</vt:lpstr>
      <vt:lpstr>Orange County Background Work</vt:lpstr>
      <vt:lpstr>Current Project Approach</vt:lpstr>
      <vt:lpstr>Project Description</vt:lpstr>
      <vt:lpstr>Project Objectives</vt:lpstr>
      <vt:lpstr>Conceptual Model for Valuing Stormwater Retention LID BMPs</vt:lpstr>
      <vt:lpstr>Conceptual Model for Valuing Stormwater Retention LID BMPs</vt:lpstr>
      <vt:lpstr>Case Study Concept Used to Test Model Approach: Fletcher Basin</vt:lpstr>
      <vt:lpstr>Alternative Compliance Case Study Example: Fletcher Basin Watershed</vt:lpstr>
      <vt:lpstr>Link to PIRE Project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Mark Grey</cp:lastModifiedBy>
  <cp:revision>123</cp:revision>
  <dcterms:created xsi:type="dcterms:W3CDTF">2012-05-05T23:00:48Z</dcterms:created>
  <dcterms:modified xsi:type="dcterms:W3CDTF">2014-01-25T02:25:46Z</dcterms:modified>
</cp:coreProperties>
</file>