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68" r:id="rId11"/>
    <p:sldId id="266" r:id="rId12"/>
    <p:sldId id="270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5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3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4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0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3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0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8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4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620B-689E-4BED-9CD4-A1158A5721E8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399C9-3B24-4063-813D-29CB791FB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637"/>
            <a:ext cx="9144000" cy="803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Post-doctoral Research Status Report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282" y="72031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Andrew </a:t>
            </a:r>
            <a:r>
              <a:rPr lang="en-US" dirty="0" err="1" smtClean="0">
                <a:solidFill>
                  <a:schemeClr val="bg1"/>
                </a:solidFill>
              </a:rPr>
              <a:t>Mehring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05240"/>
            <a:ext cx="8134541" cy="524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collembola.org/images/uk/michaelson/Podura-aquatica-20100709-Jonathan-Michaelson-UK-Berkshire-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 b="21063"/>
          <a:stretch/>
        </p:blipFill>
        <p:spPr bwMode="auto">
          <a:xfrm>
            <a:off x="5899196" y="1371600"/>
            <a:ext cx="262571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hotomacrography.net/forum/userpix/1041_Semi_transparent_worm_2_MACRO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96" y="2743200"/>
            <a:ext cx="2625718" cy="20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d/dc/Narceus_american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7507"/>
          <a:stretch/>
        </p:blipFill>
        <p:spPr bwMode="auto">
          <a:xfrm>
            <a:off x="5888423" y="4937760"/>
            <a:ext cx="262571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2.gstatic.com/images?q=tbn:ANd9GcSh9JnH1q77O59BGhUgFqSp0ts7RalYGxIgKkdHIHTHGjx-A-k0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09" y="119149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inhs.uiuc.edu/~sjtaylor/cave/cave_ol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2" y="2514600"/>
            <a:ext cx="2521527" cy="21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7552459" cy="556260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15 wetlands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constructed/urban wetland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agricultural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waste stabilization or golf course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Measurements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Repeated seasonally (4x per year)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Captures seasonal changes in </a:t>
            </a:r>
            <a:r>
              <a:rPr lang="en-US" dirty="0" err="1" smtClean="0">
                <a:solidFill>
                  <a:schemeClr val="bg1"/>
                </a:solidFill>
              </a:rPr>
              <a:t>chironomid</a:t>
            </a:r>
            <a:r>
              <a:rPr lang="en-US" dirty="0" smtClean="0">
                <a:solidFill>
                  <a:schemeClr val="bg1"/>
                </a:solidFill>
              </a:rPr>
              <a:t> biomass</a:t>
            </a:r>
            <a:r>
              <a:rPr lang="en-US" dirty="0" smtClean="0">
                <a:solidFill>
                  <a:schemeClr val="bg1"/>
                </a:solidFill>
              </a:rPr>
              <a:t>, temperature, nutrient inputs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1. Wetlands – </a:t>
            </a:r>
            <a:r>
              <a:rPr lang="en-US" sz="4000" b="1" dirty="0" err="1">
                <a:solidFill>
                  <a:srgbClr val="FFC000"/>
                </a:solidFill>
              </a:rPr>
              <a:t>C</a:t>
            </a:r>
            <a:r>
              <a:rPr lang="en-US" sz="4000" b="1" dirty="0" err="1" smtClean="0">
                <a:solidFill>
                  <a:srgbClr val="FFC000"/>
                </a:solidFill>
              </a:rPr>
              <a:t>hironomids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oligochaetes</a:t>
            </a:r>
            <a:r>
              <a:rPr lang="en-US" sz="4000" b="1" dirty="0" smtClean="0">
                <a:solidFill>
                  <a:srgbClr val="FFC000"/>
                </a:solidFill>
              </a:rPr>
              <a:t> and GHG emissions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2. </a:t>
            </a:r>
            <a:r>
              <a:rPr lang="en-US" sz="4000" b="1" dirty="0" err="1" smtClean="0">
                <a:solidFill>
                  <a:srgbClr val="FFC000"/>
                </a:solidFill>
              </a:rPr>
              <a:t>Biofilters</a:t>
            </a:r>
            <a:r>
              <a:rPr lang="en-US" sz="4000" b="1" dirty="0" smtClean="0">
                <a:solidFill>
                  <a:srgbClr val="FFC000"/>
                </a:solidFill>
              </a:rPr>
              <a:t> – animal community development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4610819" y="1376362"/>
            <a:ext cx="4314120" cy="152400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Higher animal diversity in </a:t>
            </a:r>
            <a:r>
              <a:rPr lang="en-US" dirty="0" err="1" smtClean="0">
                <a:solidFill>
                  <a:schemeClr val="bg1"/>
                </a:solidFill>
              </a:rPr>
              <a:t>biofilters</a:t>
            </a:r>
            <a:r>
              <a:rPr lang="en-US" dirty="0" smtClean="0">
                <a:solidFill>
                  <a:schemeClr val="bg1"/>
                </a:solidFill>
              </a:rPr>
              <a:t>, compared to nearby gardens and lawns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640079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bg1"/>
                </a:solidFill>
              </a:rPr>
              <a:t>Kazemi</a:t>
            </a:r>
            <a:r>
              <a:rPr lang="en-US" b="1" dirty="0" smtClean="0">
                <a:solidFill>
                  <a:schemeClr val="bg1"/>
                </a:solidFill>
              </a:rPr>
              <a:t> et al 2009  – </a:t>
            </a:r>
            <a:r>
              <a:rPr lang="en-US" b="1" i="1" dirty="0" smtClean="0">
                <a:solidFill>
                  <a:schemeClr val="bg1"/>
                </a:solidFill>
              </a:rPr>
              <a:t>Ecological Engineering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58" y="2819400"/>
            <a:ext cx="475224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8" y="1376362"/>
            <a:ext cx="4114800" cy="32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901545" cy="5562600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 </a:t>
            </a:r>
            <a:r>
              <a:rPr lang="en-US" b="1" dirty="0" err="1" smtClean="0">
                <a:solidFill>
                  <a:schemeClr val="bg1"/>
                </a:solidFill>
              </a:rPr>
              <a:t>biofilters</a:t>
            </a:r>
            <a:r>
              <a:rPr lang="en-US" b="1" dirty="0" smtClean="0">
                <a:solidFill>
                  <a:schemeClr val="bg1"/>
                </a:solidFill>
              </a:rPr>
              <a:t> as a </a:t>
            </a:r>
            <a:r>
              <a:rPr lang="en-US" b="1" dirty="0" err="1" smtClean="0">
                <a:solidFill>
                  <a:schemeClr val="bg1"/>
                </a:solidFill>
              </a:rPr>
              <a:t>chronosequence</a:t>
            </a:r>
            <a:endParaRPr lang="en-US" b="1" dirty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10 in Melbourne, 10 in </a:t>
            </a:r>
            <a:r>
              <a:rPr lang="en-US" b="1" dirty="0" smtClean="0">
                <a:solidFill>
                  <a:schemeClr val="bg1"/>
                </a:solidFill>
              </a:rPr>
              <a:t>Brisbane </a:t>
            </a:r>
            <a:r>
              <a:rPr lang="en-US" dirty="0" smtClean="0">
                <a:solidFill>
                  <a:schemeClr val="bg1"/>
                </a:solidFill>
              </a:rPr>
              <a:t>(potentially)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Sort invertebrate abundance</a:t>
            </a:r>
            <a:r>
              <a:rPr lang="en-US" b="1" dirty="0" smtClean="0">
                <a:solidFill>
                  <a:schemeClr val="bg1"/>
                </a:solidFill>
              </a:rPr>
              <a:t>, biomass, and community structure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Also: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canopy cover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distance to adjacent green spaces</a:t>
            </a:r>
            <a:endParaRPr lang="en-US" dirty="0" smtClean="0">
              <a:solidFill>
                <a:schemeClr val="bg1"/>
              </a:solidFill>
            </a:endParaRP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Soil C, N, P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Soil </a:t>
            </a:r>
            <a:r>
              <a:rPr lang="en-US" b="1" dirty="0" smtClean="0">
                <a:solidFill>
                  <a:schemeClr val="bg1"/>
                </a:solidFill>
              </a:rPr>
              <a:t>moisture, veg cover</a:t>
            </a:r>
            <a:endParaRPr lang="en-US" b="1" dirty="0" smtClean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2. </a:t>
            </a:r>
            <a:r>
              <a:rPr lang="en-US" sz="4000" b="1" dirty="0" err="1" smtClean="0">
                <a:solidFill>
                  <a:srgbClr val="FFC000"/>
                </a:solidFill>
              </a:rPr>
              <a:t>Biofilters</a:t>
            </a:r>
            <a:r>
              <a:rPr lang="en-US" sz="4000" b="1" dirty="0" smtClean="0">
                <a:solidFill>
                  <a:srgbClr val="FFC000"/>
                </a:solidFill>
              </a:rPr>
              <a:t> – </a:t>
            </a:r>
            <a:r>
              <a:rPr lang="en-US" sz="4000" b="1" dirty="0" smtClean="0">
                <a:solidFill>
                  <a:srgbClr val="FFC000"/>
                </a:solidFill>
              </a:rPr>
              <a:t>animal community </a:t>
            </a:r>
            <a:r>
              <a:rPr lang="en-US" sz="4000" b="1" dirty="0" smtClean="0">
                <a:solidFill>
                  <a:srgbClr val="FFC000"/>
                </a:solidFill>
              </a:rPr>
              <a:t>development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4" name="Picture 4" descr="http://farm6.staticflickr.com/5297/5523826765_54bf51c68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60" y="3006436"/>
            <a:ext cx="228501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h4.ggpht.com/_YS7D4A3EeLc/ShYuhZaEn6I/AAAAAAAANYo/fkja04SI9a8/s1600/9Z8O4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60" y="4617612"/>
            <a:ext cx="2285012" cy="11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dupic.net/Images/Other_Inverts/earthworm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7" b="32893"/>
          <a:stretch/>
        </p:blipFill>
        <p:spPr bwMode="auto">
          <a:xfrm>
            <a:off x="6652560" y="5870357"/>
            <a:ext cx="2285012" cy="68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762001"/>
            <a:ext cx="8901545" cy="601979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Using </a:t>
            </a:r>
            <a:r>
              <a:rPr lang="en-US" sz="2800" b="1" dirty="0" err="1" smtClean="0">
                <a:solidFill>
                  <a:schemeClr val="bg1"/>
                </a:solidFill>
              </a:rPr>
              <a:t>Monash</a:t>
            </a:r>
            <a:r>
              <a:rPr lang="en-US" sz="2800" b="1" dirty="0" smtClean="0">
                <a:solidFill>
                  <a:schemeClr val="bg1"/>
                </a:solidFill>
              </a:rPr>
              <a:t> columns, examine effects of earthworms on N dynamics, plant growth, infiltration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"/>
            <a:ext cx="913014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3. </a:t>
            </a:r>
            <a:r>
              <a:rPr lang="en-US" sz="4000" b="1" dirty="0" err="1" smtClean="0">
                <a:solidFill>
                  <a:srgbClr val="FFC000"/>
                </a:solidFill>
              </a:rPr>
              <a:t>Biofilters</a:t>
            </a:r>
            <a:r>
              <a:rPr lang="en-US" sz="4000" b="1" dirty="0" smtClean="0">
                <a:solidFill>
                  <a:srgbClr val="FFC000"/>
                </a:solidFill>
              </a:rPr>
              <a:t> – column study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52600"/>
            <a:ext cx="704901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x.inhs.illinois.edu/files/8613/3961/7806/burr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45" y="1752600"/>
            <a:ext cx="2116400" cy="50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4114800" cy="5714999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Phosphate (PO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3-</a:t>
            </a:r>
            <a:r>
              <a:rPr lang="en-US" dirty="0" smtClean="0">
                <a:solidFill>
                  <a:schemeClr val="bg1"/>
                </a:solidFill>
              </a:rPr>
              <a:t>) more mobile in submerged zone?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Anoxia releases PO</a:t>
            </a:r>
            <a:r>
              <a:rPr lang="en-US" sz="2800" baseline="-25000" dirty="0" smtClean="0">
                <a:solidFill>
                  <a:schemeClr val="bg1"/>
                </a:solidFill>
              </a:rPr>
              <a:t>4</a:t>
            </a:r>
            <a:r>
              <a:rPr lang="en-US" sz="2800" baseline="30000" dirty="0" smtClean="0">
                <a:solidFill>
                  <a:schemeClr val="bg1"/>
                </a:solidFill>
              </a:rPr>
              <a:t>3-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 startAt="2"/>
            </a:pPr>
            <a:r>
              <a:rPr lang="en-US" dirty="0" smtClean="0">
                <a:solidFill>
                  <a:schemeClr val="bg1"/>
                </a:solidFill>
              </a:rPr>
              <a:t>Iron (Fe) and aluminum (Al) strongly bind PO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3-</a:t>
            </a:r>
            <a:endParaRPr lang="en-US" dirty="0" smtClean="0">
              <a:solidFill>
                <a:schemeClr val="bg1"/>
              </a:solidFill>
            </a:endParaRPr>
          </a:p>
          <a:p>
            <a:pPr marL="514350" indent="-514350" algn="l">
              <a:buAutoNum type="arabicPeriod" startAt="2"/>
            </a:pPr>
            <a:r>
              <a:rPr lang="en-US" dirty="0" smtClean="0">
                <a:solidFill>
                  <a:schemeClr val="bg1"/>
                </a:solidFill>
              </a:rPr>
              <a:t>Skye Sand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coated with Fe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binds (PO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3-</a:t>
            </a:r>
            <a:r>
              <a:rPr lang="en-US" dirty="0" smtClean="0">
                <a:solidFill>
                  <a:schemeClr val="bg1"/>
                </a:solidFill>
              </a:rPr>
              <a:t>) in upper layers</a:t>
            </a:r>
          </a:p>
        </p:txBody>
      </p:sp>
      <p:pic>
        <p:nvPicPr>
          <p:cNvPr id="16" name="Picture 2" descr="http://static.panoramio.com/photos/large/10138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98" y="914400"/>
            <a:ext cx="3171902" cy="2286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29400" y="2743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3175">
                  <a:solidFill>
                    <a:schemeClr val="bg1"/>
                  </a:solidFill>
                </a:ln>
              </a:rPr>
              <a:t>Skye sand</a:t>
            </a:r>
            <a:endParaRPr lang="en-US" sz="2800" b="1" dirty="0">
              <a:ln w="3175">
                <a:solidFill>
                  <a:schemeClr val="bg1"/>
                </a:solidFill>
              </a:ln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013" r="45434" b="2072"/>
          <a:stretch/>
        </p:blipFill>
        <p:spPr bwMode="auto">
          <a:xfrm>
            <a:off x="4419600" y="1219200"/>
            <a:ext cx="1280160" cy="55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lbow Connector 6"/>
          <p:cNvCxnSpPr/>
          <p:nvPr/>
        </p:nvCxnSpPr>
        <p:spPr>
          <a:xfrm rot="10800000" flipV="1">
            <a:off x="5410200" y="3352800"/>
            <a:ext cx="1524000" cy="457200"/>
          </a:xfrm>
          <a:prstGeom prst="bentConnector3">
            <a:avLst>
              <a:gd name="adj1" fmla="val 0"/>
            </a:avLst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C000"/>
                </a:solidFill>
              </a:rPr>
              <a:t>Microcosm study 2013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4572000" cy="5714999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Anoxia allows Iron reduction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Ferric (Fe</a:t>
            </a:r>
            <a:r>
              <a:rPr lang="en-US" baseline="30000" dirty="0" smtClean="0">
                <a:solidFill>
                  <a:schemeClr val="bg1"/>
                </a:solidFill>
              </a:rPr>
              <a:t>3+</a:t>
            </a:r>
            <a:r>
              <a:rPr lang="en-US" dirty="0" smtClean="0">
                <a:solidFill>
                  <a:schemeClr val="bg1"/>
                </a:solidFill>
              </a:rPr>
              <a:t>) iron → Ferrous (Fe</a:t>
            </a:r>
            <a:r>
              <a:rPr lang="en-US" baseline="30000" dirty="0" smtClean="0">
                <a:solidFill>
                  <a:schemeClr val="bg1"/>
                </a:solidFill>
              </a:rPr>
              <a:t>2+</a:t>
            </a:r>
            <a:r>
              <a:rPr lang="en-US" dirty="0" smtClean="0">
                <a:solidFill>
                  <a:schemeClr val="bg1"/>
                </a:solidFill>
              </a:rPr>
              <a:t>) iron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1000" y="1066801"/>
            <a:ext cx="4800600" cy="4572000"/>
            <a:chOff x="4953000" y="1586615"/>
            <a:chExt cx="4038600" cy="389368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39"/>
            <a:stretch/>
          </p:blipFill>
          <p:spPr bwMode="auto">
            <a:xfrm>
              <a:off x="4953000" y="1586615"/>
              <a:ext cx="4038600" cy="367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16" b="220"/>
            <a:stretch/>
          </p:blipFill>
          <p:spPr bwMode="auto">
            <a:xfrm>
              <a:off x="4953000" y="5257800"/>
              <a:ext cx="4038600" cy="22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419600" y="563880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bg1"/>
                </a:solidFill>
              </a:rPr>
              <a:t>Skoog</a:t>
            </a:r>
            <a:r>
              <a:rPr lang="en-US" b="1" dirty="0" smtClean="0">
                <a:solidFill>
                  <a:schemeClr val="bg1"/>
                </a:solidFill>
              </a:rPr>
              <a:t> and Arias-Esquivel 2009 – </a:t>
            </a:r>
            <a:r>
              <a:rPr lang="en-US" b="1" i="1" dirty="0" smtClean="0">
                <a:solidFill>
                  <a:schemeClr val="bg1"/>
                </a:solidFill>
              </a:rPr>
              <a:t>Sci. Tot. </a:t>
            </a:r>
            <a:r>
              <a:rPr lang="en-US" b="1" i="1" dirty="0" err="1" smtClean="0">
                <a:solidFill>
                  <a:schemeClr val="bg1"/>
                </a:solidFill>
              </a:rPr>
              <a:t>Env</a:t>
            </a:r>
            <a:r>
              <a:rPr lang="en-US" b="1" i="1" dirty="0" smtClean="0">
                <a:solidFill>
                  <a:schemeClr val="bg1"/>
                </a:solidFill>
              </a:rPr>
              <a:t>.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9199" r="45434" b="1916"/>
          <a:stretch/>
        </p:blipFill>
        <p:spPr bwMode="auto">
          <a:xfrm>
            <a:off x="3241736" y="3291840"/>
            <a:ext cx="875269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edupic.net/Images/Other_Inverts/earthworm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7" b="32893"/>
          <a:stretch/>
        </p:blipFill>
        <p:spPr bwMode="auto">
          <a:xfrm>
            <a:off x="381200" y="3886200"/>
            <a:ext cx="275388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uckettpages.com/wp-content/uploads/six-inch-millipe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8" b="27713"/>
          <a:stretch/>
        </p:blipFill>
        <p:spPr bwMode="auto">
          <a:xfrm>
            <a:off x="381199" y="4794945"/>
            <a:ext cx="2753888" cy="4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85800" y="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C000"/>
                </a:solidFill>
              </a:rPr>
              <a:t>Microcosm study 2013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4572000" cy="5714999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Soil treatments                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control                                             P                                                      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+ Iron oxide</a:t>
            </a:r>
          </a:p>
          <a:p>
            <a:pPr algn="l"/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 algn="l">
              <a:buFont typeface="+mj-lt"/>
              <a:buAutoNum type="arabicPeriod" startAt="2"/>
            </a:pPr>
            <a:r>
              <a:rPr lang="en-US" b="1" dirty="0" smtClean="0">
                <a:solidFill>
                  <a:schemeClr val="bg1"/>
                </a:solidFill>
              </a:rPr>
              <a:t>Fe reducers              </a:t>
            </a:r>
            <a:r>
              <a:rPr lang="en-US" sz="2400" i="1" dirty="0" err="1" smtClean="0">
                <a:solidFill>
                  <a:schemeClr val="bg1">
                    <a:lumMod val="75000"/>
                  </a:schemeClr>
                </a:solidFill>
              </a:rPr>
              <a:t>Shewanella</a:t>
            </a:r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75000"/>
                  </a:schemeClr>
                </a:solidFill>
              </a:rPr>
              <a:t>oneidensis</a:t>
            </a:r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75000"/>
                  </a:schemeClr>
                </a:solidFill>
              </a:rPr>
              <a:t>Geobacter</a:t>
            </a:r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75000"/>
                  </a:schemeClr>
                </a:solidFill>
              </a:rPr>
              <a:t>metallireducens</a:t>
            </a:r>
            <a:endParaRPr lang="en-US" sz="24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sz="10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 algn="l">
              <a:buFont typeface="+mj-lt"/>
              <a:buAutoNum type="arabicPeriod" startAt="3"/>
            </a:pPr>
            <a:r>
              <a:rPr lang="en-US" b="1" dirty="0" smtClean="0">
                <a:solidFill>
                  <a:schemeClr val="bg1"/>
                </a:solidFill>
              </a:rPr>
              <a:t>Animals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earthworms                          millipedes                                    both                                       neither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C000"/>
                </a:solidFill>
              </a:rPr>
              <a:t>Microcosm study 2013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7501" r="19035"/>
          <a:stretch/>
        </p:blipFill>
        <p:spPr>
          <a:xfrm>
            <a:off x="4247483" y="1066800"/>
            <a:ext cx="4882662" cy="577041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593" b="11535"/>
          <a:stretch/>
        </p:blipFill>
        <p:spPr bwMode="auto">
          <a:xfrm>
            <a:off x="6818086" y="4953000"/>
            <a:ext cx="233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99"/>
          <a:stretch/>
        </p:blipFill>
        <p:spPr bwMode="auto">
          <a:xfrm>
            <a:off x="4247483" y="4953001"/>
            <a:ext cx="249035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4018883" cy="5714999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Incubation period finished and animals weighed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Soils homogenized and ready to ship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C000"/>
                </a:solidFill>
              </a:rPr>
              <a:t>Microcosm study 2013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7501" r="19035"/>
          <a:stretch/>
        </p:blipFill>
        <p:spPr>
          <a:xfrm>
            <a:off x="4247483" y="1066800"/>
            <a:ext cx="4882662" cy="577041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593" b="11535"/>
          <a:stretch/>
        </p:blipFill>
        <p:spPr bwMode="auto">
          <a:xfrm>
            <a:off x="6818086" y="4953000"/>
            <a:ext cx="233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99"/>
          <a:stretch/>
        </p:blipFill>
        <p:spPr bwMode="auto">
          <a:xfrm>
            <a:off x="4247483" y="4953001"/>
            <a:ext cx="249035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4032501" cy="5562600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Sediment-feeding invertebrates enhance N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O emissions         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</a:rPr>
              <a:t>Stief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 et al 2009 </a:t>
            </a:r>
            <a:r>
              <a:rPr lang="en-US" sz="1800" b="1" i="1" dirty="0" smtClean="0">
                <a:solidFill>
                  <a:schemeClr val="bg1">
                    <a:lumMod val="75000"/>
                  </a:schemeClr>
                </a:solidFill>
              </a:rPr>
              <a:t>PNAS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Wetlands – </a:t>
            </a:r>
            <a:r>
              <a:rPr lang="en-US" sz="4000" b="1" dirty="0" err="1" smtClean="0">
                <a:solidFill>
                  <a:srgbClr val="FFC000"/>
                </a:solidFill>
              </a:rPr>
              <a:t>chironomids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oligochaetes</a:t>
            </a:r>
            <a:r>
              <a:rPr lang="en-US" sz="4000" b="1" dirty="0" smtClean="0">
                <a:solidFill>
                  <a:srgbClr val="FFC000"/>
                </a:solidFill>
              </a:rPr>
              <a:t> and GHG emissions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101" y="1378527"/>
            <a:ext cx="4869044" cy="533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64054"/>
            <a:ext cx="2667000" cy="364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901545" cy="5562600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N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O emissions also enhanced by nutrient loading (NO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-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Wetlands – </a:t>
            </a:r>
            <a:r>
              <a:rPr lang="en-US" sz="4000" b="1" dirty="0" err="1" smtClean="0">
                <a:solidFill>
                  <a:srgbClr val="FFC000"/>
                </a:solidFill>
              </a:rPr>
              <a:t>chironomids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oligochaetes</a:t>
            </a:r>
            <a:r>
              <a:rPr lang="en-US" sz="4000" b="1" dirty="0" smtClean="0">
                <a:solidFill>
                  <a:srgbClr val="FFC000"/>
                </a:solidFill>
              </a:rPr>
              <a:t> and GHG emissions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aquatechnex.files.wordpress.com/2012/10/lake-lorene-aug-2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9712"/>
            <a:ext cx="7172325" cy="50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901545" cy="556260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15 wetlands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 constructed/urban wetland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 agricultural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 </a:t>
            </a:r>
            <a:r>
              <a:rPr lang="en-US" dirty="0" smtClean="0">
                <a:solidFill>
                  <a:schemeClr val="bg1"/>
                </a:solidFill>
              </a:rPr>
              <a:t>waste stabilization or golf course</a:t>
            </a:r>
            <a:endParaRPr lang="en-US" dirty="0" smtClean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Measurements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O, CH</a:t>
            </a:r>
            <a:r>
              <a:rPr lang="en-US" baseline="-25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 emissions (response)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From each core: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Chironomid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oligochaete</a:t>
            </a:r>
            <a:r>
              <a:rPr lang="en-US" dirty="0" smtClean="0">
                <a:solidFill>
                  <a:schemeClr val="tx1"/>
                </a:solidFill>
              </a:rPr>
              <a:t>, etc. abundance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Turbidity, temperature, 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chlorophyll a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Stable isotopes </a:t>
            </a:r>
            <a:r>
              <a:rPr lang="en-US" baseline="30000" dirty="0" smtClean="0">
                <a:solidFill>
                  <a:schemeClr val="tx1"/>
                </a:solidFill>
              </a:rPr>
              <a:t>13</a:t>
            </a:r>
            <a:r>
              <a:rPr lang="en-US" dirty="0" smtClean="0">
                <a:solidFill>
                  <a:schemeClr val="tx1"/>
                </a:solidFill>
              </a:rPr>
              <a:t>C and </a:t>
            </a:r>
            <a:r>
              <a:rPr lang="en-US" baseline="30000" dirty="0" smtClean="0">
                <a:solidFill>
                  <a:schemeClr val="tx1"/>
                </a:solidFill>
              </a:rPr>
              <a:t>15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endParaRPr lang="en-US" b="1" dirty="0" smtClean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1. Wetlands – </a:t>
            </a:r>
            <a:r>
              <a:rPr lang="en-US" sz="4000" b="1" dirty="0" err="1">
                <a:solidFill>
                  <a:srgbClr val="FFC000"/>
                </a:solidFill>
              </a:rPr>
              <a:t>C</a:t>
            </a:r>
            <a:r>
              <a:rPr lang="en-US" sz="4000" b="1" dirty="0" err="1" smtClean="0">
                <a:solidFill>
                  <a:srgbClr val="FFC000"/>
                </a:solidFill>
              </a:rPr>
              <a:t>hironomids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oligochaetes</a:t>
            </a:r>
            <a:r>
              <a:rPr lang="en-US" sz="4000" b="1" dirty="0" smtClean="0">
                <a:solidFill>
                  <a:srgbClr val="FFC000"/>
                </a:solidFill>
              </a:rPr>
              <a:t> and GHG emissions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Sh9JnH1q77O59BGhUgFqSp0ts7RalYGxIgKkdHIHTHGjx-A-k0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09" y="119149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hs.uiuc.edu/~sjtaylor/cave/cave_ol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2" y="2514600"/>
            <a:ext cx="2521527" cy="21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901545" cy="556260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15 wetlands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 constructed/urban wetland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 agricultural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waste stabilization or golf course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Measurements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O, </a:t>
            </a:r>
            <a:r>
              <a:rPr lang="en-US" dirty="0" smtClean="0">
                <a:solidFill>
                  <a:srgbClr val="FFFF00"/>
                </a:solidFill>
              </a:rPr>
              <a:t>CH</a:t>
            </a:r>
            <a:r>
              <a:rPr lang="en-US" baseline="-25000" dirty="0" smtClean="0">
                <a:solidFill>
                  <a:srgbClr val="FFFF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,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emissions </a:t>
            </a:r>
            <a:r>
              <a:rPr lang="en-US" dirty="0">
                <a:solidFill>
                  <a:schemeClr val="bg1"/>
                </a:solidFill>
              </a:rPr>
              <a:t>(response)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From each core: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00"/>
                </a:solidFill>
              </a:rPr>
              <a:t>Chironomid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oligochaete</a:t>
            </a:r>
            <a:r>
              <a:rPr lang="en-US" dirty="0" smtClean="0">
                <a:solidFill>
                  <a:srgbClr val="FFFF00"/>
                </a:solidFill>
              </a:rPr>
              <a:t> abundance</a:t>
            </a:r>
            <a:endParaRPr lang="en-US" dirty="0">
              <a:solidFill>
                <a:srgbClr val="FFFF00"/>
              </a:solidFill>
            </a:endParaRP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], turbidity, temperature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Stable </a:t>
            </a:r>
            <a:r>
              <a:rPr lang="en-US" dirty="0">
                <a:solidFill>
                  <a:schemeClr val="bg1"/>
                </a:solidFill>
              </a:rPr>
              <a:t>isotopes </a:t>
            </a:r>
            <a:r>
              <a:rPr lang="en-US" baseline="30000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C, </a:t>
            </a:r>
            <a:r>
              <a:rPr lang="en-US" baseline="300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N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Ecosystem metabolism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30145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1. Wetlands – </a:t>
            </a:r>
            <a:r>
              <a:rPr lang="en-US" sz="4000" b="1" dirty="0" err="1">
                <a:solidFill>
                  <a:srgbClr val="FFC000"/>
                </a:solidFill>
              </a:rPr>
              <a:t>C</a:t>
            </a:r>
            <a:r>
              <a:rPr lang="en-US" sz="4000" b="1" dirty="0" err="1" smtClean="0">
                <a:solidFill>
                  <a:srgbClr val="FFC000"/>
                </a:solidFill>
              </a:rPr>
              <a:t>hironomids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oligochaetes</a:t>
            </a:r>
            <a:r>
              <a:rPr lang="en-US" sz="4000" b="1" dirty="0" smtClean="0">
                <a:solidFill>
                  <a:srgbClr val="FFC000"/>
                </a:solidFill>
              </a:rPr>
              <a:t> and GHG emissions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encrypted-tbn2.gstatic.com/images?q=tbn:ANd9GcSh9JnH1q77O59BGhUgFqSp0ts7RalYGxIgKkdHIHTHGjx-A-k0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09" y="119149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inhs.uiuc.edu/~sjtaylor/cave/cave_ol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2" y="2514600"/>
            <a:ext cx="2521527" cy="21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401</Words>
  <Application>Microsoft Office PowerPoint</Application>
  <PresentationFormat>On-screen Show (4:3)</PresentationFormat>
  <Paragraphs>78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Post-doctoral Research Status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Mehring</dc:creator>
  <cp:lastModifiedBy>Andrew Mehring</cp:lastModifiedBy>
  <cp:revision>55</cp:revision>
  <dcterms:created xsi:type="dcterms:W3CDTF">2014-01-25T09:46:13Z</dcterms:created>
  <dcterms:modified xsi:type="dcterms:W3CDTF">2014-01-25T23:58:46Z</dcterms:modified>
</cp:coreProperties>
</file>