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56" r:id="rId3"/>
    <p:sldId id="262" r:id="rId4"/>
    <p:sldId id="264" r:id="rId5"/>
    <p:sldId id="265" r:id="rId6"/>
    <p:sldId id="257" r:id="rId7"/>
    <p:sldId id="258" r:id="rId8"/>
    <p:sldId id="259" r:id="rId9"/>
    <p:sldId id="261" r:id="rId10"/>
    <p:sldId id="266" r:id="rId11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4CC7-475B-7541-9E47-A8AD9C52CD01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8516-2A2E-A340-83C4-C5BED9B1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2603"/>
            <a:ext cx="8229600" cy="4525963"/>
          </a:xfrm>
        </p:spPr>
        <p:txBody>
          <a:bodyPr/>
          <a:lstStyle/>
          <a:p>
            <a:r>
              <a:rPr lang="en-US" dirty="0" smtClean="0"/>
              <a:t>Estimated Costs: $1,367,936</a:t>
            </a:r>
            <a:endParaRPr lang="en-US" dirty="0" smtClean="0"/>
          </a:p>
          <a:p>
            <a:r>
              <a:rPr lang="en-US" dirty="0" smtClean="0"/>
              <a:t>UCI Matching funds</a:t>
            </a:r>
          </a:p>
          <a:p>
            <a:pPr lvl="1"/>
            <a:r>
              <a:rPr lang="en-US" dirty="0" smtClean="0"/>
              <a:t>CEE $</a:t>
            </a:r>
            <a:r>
              <a:rPr lang="en-US" dirty="0" smtClean="0"/>
              <a:t>30,000 (UPP Down Under)</a:t>
            </a:r>
          </a:p>
          <a:p>
            <a:pPr lvl="1"/>
            <a:r>
              <a:rPr lang="en-US" dirty="0" smtClean="0"/>
              <a:t>Graduate Division: $112,486</a:t>
            </a:r>
            <a:r>
              <a:rPr lang="en-US" dirty="0" smtClean="0"/>
              <a:t>  (Grad support)</a:t>
            </a:r>
          </a:p>
          <a:p>
            <a:r>
              <a:rPr lang="en-US" dirty="0" smtClean="0"/>
              <a:t>2014 Allocation from NSF:  $1,153,058</a:t>
            </a:r>
          </a:p>
          <a:p>
            <a:r>
              <a:rPr lang="en-US" dirty="0" smtClean="0"/>
              <a:t>2013 Carryover: $82,027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Current projection:</a:t>
            </a:r>
            <a:r>
              <a:rPr lang="en-US" dirty="0" smtClean="0"/>
              <a:t> </a:t>
            </a:r>
            <a:r>
              <a:rPr lang="en-US" b="1" dirty="0" smtClean="0"/>
              <a:t>$</a:t>
            </a:r>
            <a:r>
              <a:rPr lang="en-US" b="1" dirty="0" smtClean="0"/>
              <a:t>9,635 (probably more)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1138" y="1270619"/>
            <a:ext cx="31154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30,000 foot view</a:t>
            </a:r>
            <a:endParaRPr lang="en-US" sz="3200" b="1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UCI Water PIRE Budget (2014)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85" y="1600200"/>
            <a:ext cx="6828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Conventional budget projection breakdown for 2014:</a:t>
            </a:r>
            <a:endParaRPr lang="en-US" sz="2400" i="1" dirty="0"/>
          </a:p>
        </p:txBody>
      </p:sp>
      <p:pic>
        <p:nvPicPr>
          <p:cNvPr id="7" name="Picture 6" descr="Screen Shot 2014-01-24 at 10.26.2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47" y="2358606"/>
            <a:ext cx="8725506" cy="38991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9247" y="5690324"/>
            <a:ext cx="8477553" cy="1709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9247" y="4273848"/>
            <a:ext cx="8477553" cy="1709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9247" y="3663298"/>
            <a:ext cx="8477553" cy="1709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3923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UCI Graduate Students: $</a:t>
            </a:r>
            <a:r>
              <a:rPr lang="en-US" u="sng" dirty="0" smtClean="0"/>
              <a:t>389,050</a:t>
            </a:r>
            <a:r>
              <a:rPr lang="en-US" dirty="0" smtClean="0"/>
              <a:t> (+$112,486 match from Graduate </a:t>
            </a:r>
            <a:r>
              <a:rPr lang="en-US" smtClean="0"/>
              <a:t>Division</a:t>
            </a:r>
            <a:r>
              <a:rPr lang="en-US" smtClean="0"/>
              <a:t>)=$501,536</a:t>
            </a:r>
          </a:p>
          <a:p>
            <a:r>
              <a:rPr lang="en-US" dirty="0" smtClean="0"/>
              <a:t>Subcontracts (UCLA, UCSD, SCCWRP, SmartStart): $</a:t>
            </a:r>
            <a:r>
              <a:rPr lang="en-US" u="sng" dirty="0" smtClean="0"/>
              <a:t>366,118</a:t>
            </a:r>
            <a:endParaRPr lang="en-US" dirty="0" smtClean="0"/>
          </a:p>
          <a:p>
            <a:r>
              <a:rPr lang="en-US" dirty="0" smtClean="0"/>
              <a:t>Professional Staff Salary (</a:t>
            </a:r>
            <a:r>
              <a:rPr lang="en-US" dirty="0" err="1" smtClean="0"/>
              <a:t>Rippy</a:t>
            </a:r>
            <a:r>
              <a:rPr lang="en-US" dirty="0" smtClean="0"/>
              <a:t> and </a:t>
            </a:r>
            <a:r>
              <a:rPr lang="en-US" dirty="0" err="1" smtClean="0"/>
              <a:t>Stuvick</a:t>
            </a:r>
            <a:r>
              <a:rPr lang="en-US" dirty="0"/>
              <a:t>)</a:t>
            </a:r>
            <a:r>
              <a:rPr lang="en-US" dirty="0" smtClean="0"/>
              <a:t>: $</a:t>
            </a:r>
            <a:r>
              <a:rPr lang="en-US" u="sng" dirty="0" smtClean="0"/>
              <a:t>143,266</a:t>
            </a:r>
            <a:endParaRPr lang="en-US" dirty="0" smtClean="0"/>
          </a:p>
          <a:p>
            <a:r>
              <a:rPr lang="en-US" dirty="0" smtClean="0"/>
              <a:t>UPP Down Under (Crude Estimate): $</a:t>
            </a:r>
            <a:r>
              <a:rPr lang="en-US" u="sng" dirty="0" smtClean="0"/>
              <a:t>118,965</a:t>
            </a:r>
            <a:r>
              <a:rPr lang="en-US" dirty="0" smtClean="0"/>
              <a:t> (+$30,000 match from CEE)</a:t>
            </a:r>
          </a:p>
          <a:p>
            <a:r>
              <a:rPr lang="en-US" dirty="0" smtClean="0"/>
              <a:t>Faculty Summer Salaries: $</a:t>
            </a:r>
            <a:r>
              <a:rPr lang="en-US" u="sng" dirty="0" smtClean="0"/>
              <a:t>139,297</a:t>
            </a:r>
          </a:p>
          <a:p>
            <a:r>
              <a:rPr lang="en-US" dirty="0" smtClean="0"/>
              <a:t>Graduate Student Research Support In Australia: $</a:t>
            </a:r>
            <a:r>
              <a:rPr lang="en-US" u="sng" dirty="0" smtClean="0"/>
              <a:t>117,250</a:t>
            </a:r>
          </a:p>
          <a:p>
            <a:r>
              <a:rPr lang="en-US" dirty="0" smtClean="0"/>
              <a:t>Post-Doc/Staff Research Support in Australia: $</a:t>
            </a:r>
            <a:r>
              <a:rPr lang="en-US" u="sng" dirty="0" smtClean="0"/>
              <a:t>33,990</a:t>
            </a:r>
            <a:r>
              <a:rPr lang="en-US" dirty="0" smtClean="0"/>
              <a:t> + ?? Two trips per year for </a:t>
            </a:r>
            <a:r>
              <a:rPr lang="en-US" dirty="0" err="1" smtClean="0"/>
              <a:t>Rippy</a:t>
            </a:r>
            <a:r>
              <a:rPr lang="en-US" dirty="0" smtClean="0"/>
              <a:t>, </a:t>
            </a:r>
            <a:r>
              <a:rPr lang="en-US" dirty="0" err="1" smtClean="0"/>
              <a:t>Stuvick</a:t>
            </a:r>
            <a:r>
              <a:rPr lang="en-US" dirty="0" smtClean="0"/>
              <a:t>, </a:t>
            </a:r>
            <a:r>
              <a:rPr lang="en-US" dirty="0" err="1" smtClean="0"/>
              <a:t>Mehring</a:t>
            </a:r>
            <a:r>
              <a:rPr lang="en-US" dirty="0" smtClean="0"/>
              <a:t>, Winfrey   (one trip for UPP Down Under, one trip for research)</a:t>
            </a:r>
            <a:endParaRPr lang="en-US" u="sng" dirty="0" smtClean="0"/>
          </a:p>
          <a:p>
            <a:r>
              <a:rPr lang="en-US" dirty="0" smtClean="0"/>
              <a:t>K-12 Module Development/Teacher Workshops: $</a:t>
            </a:r>
            <a:r>
              <a:rPr lang="en-US" u="sng" dirty="0" smtClean="0"/>
              <a:t>30,000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05830" y="1270619"/>
            <a:ext cx="43419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Expenditure breakdown</a:t>
            </a:r>
            <a:endParaRPr lang="en-US" sz="3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8692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UCI Graduate Students</a:t>
            </a:r>
          </a:p>
          <a:p>
            <a:pPr lvl="2"/>
            <a:r>
              <a:rPr lang="en-US" dirty="0" smtClean="0"/>
              <a:t>NSF PIRE: $276,564; UCI Grad Div: $112,486 (including O/H savings); Total Cost: $</a:t>
            </a:r>
            <a:r>
              <a:rPr lang="en-US" u="sng" dirty="0" smtClean="0"/>
              <a:t>389,050</a:t>
            </a:r>
            <a:endParaRPr lang="en-US" dirty="0" smtClean="0"/>
          </a:p>
          <a:p>
            <a:pPr lvl="3"/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Askarizadeh</a:t>
            </a:r>
            <a:r>
              <a:rPr lang="en-US" dirty="0" smtClean="0"/>
              <a:t> (Layer 4):  Full Year (pre-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Morvarid</a:t>
            </a:r>
            <a:r>
              <a:rPr lang="en-US" dirty="0" smtClean="0"/>
              <a:t> </a:t>
            </a:r>
            <a:r>
              <a:rPr lang="en-US" dirty="0" err="1" smtClean="0"/>
              <a:t>Azizian</a:t>
            </a:r>
            <a:r>
              <a:rPr lang="en-US" dirty="0" smtClean="0"/>
              <a:t> (Layer 1): Full Year (pre-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Kimberly Duong (Layer 3): Partial Year (pre-</a:t>
            </a:r>
            <a:r>
              <a:rPr lang="en-US" dirty="0" err="1" smtClean="0"/>
              <a:t>qual</a:t>
            </a:r>
            <a:r>
              <a:rPr lang="en-US" dirty="0" smtClean="0"/>
              <a:t>; pre-prelim)</a:t>
            </a:r>
          </a:p>
          <a:p>
            <a:pPr lvl="3"/>
            <a:r>
              <a:rPr lang="en-US" dirty="0" smtClean="0"/>
              <a:t>Eric Huang (Layer 2): Full Year (post-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Alireza</a:t>
            </a:r>
            <a:r>
              <a:rPr lang="en-US" dirty="0" smtClean="0"/>
              <a:t> </a:t>
            </a:r>
            <a:r>
              <a:rPr lang="en-US" dirty="0" err="1" smtClean="0"/>
              <a:t>Kalantari</a:t>
            </a:r>
            <a:r>
              <a:rPr lang="en-US" dirty="0" smtClean="0"/>
              <a:t> (Layer 1):  Partial Year (post-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Keah</a:t>
            </a:r>
            <a:r>
              <a:rPr lang="en-US" dirty="0" smtClean="0"/>
              <a:t> Ying Lim (Layer 2):  Full Year (post-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Kathleen Low (Cross-Cutting):  Full Year (pre-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Aliakbar</a:t>
            </a:r>
            <a:r>
              <a:rPr lang="en-US" dirty="0" smtClean="0"/>
              <a:t> </a:t>
            </a:r>
            <a:r>
              <a:rPr lang="en-US" dirty="0" err="1" smtClean="0"/>
              <a:t>Mehran</a:t>
            </a:r>
            <a:r>
              <a:rPr lang="en-US" dirty="0" smtClean="0"/>
              <a:t> (Layer 4): Full Year (post-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Alice Robinson (Layer 3): Full Year (pre-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Robert Stein (Layer 4): 1 quarter (post-post-post-post </a:t>
            </a:r>
            <a:r>
              <a:rPr lang="en-US" dirty="0" err="1" smtClean="0"/>
              <a:t>qual</a:t>
            </a:r>
            <a:r>
              <a:rPr lang="en-US" dirty="0" smtClean="0"/>
              <a:t>)</a:t>
            </a:r>
          </a:p>
          <a:p>
            <a:pPr lvl="3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0949" y="5912892"/>
            <a:ext cx="8095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Layer 1 (2 students); Layer 2 (2 students); Layer 3 (2 students);  Layer 4 (3 students); Crosscutting (1 student)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091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UCI Post-docs/Staff</a:t>
            </a:r>
          </a:p>
          <a:p>
            <a:pPr lvl="2"/>
            <a:r>
              <a:rPr lang="en-US" dirty="0" smtClean="0"/>
              <a:t>Dr. Megan </a:t>
            </a:r>
            <a:r>
              <a:rPr lang="en-US" dirty="0" err="1" smtClean="0"/>
              <a:t>Rippy</a:t>
            </a:r>
            <a:r>
              <a:rPr lang="en-US" dirty="0" smtClean="0"/>
              <a:t>: $78,781 </a:t>
            </a:r>
          </a:p>
          <a:p>
            <a:pPr lvl="2"/>
            <a:r>
              <a:rPr lang="en-US" dirty="0" smtClean="0"/>
              <a:t>Ms. Lindsey </a:t>
            </a:r>
            <a:r>
              <a:rPr lang="en-US" dirty="0" err="1" smtClean="0"/>
              <a:t>Stuvick</a:t>
            </a:r>
            <a:r>
              <a:rPr lang="en-US" dirty="0" smtClean="0"/>
              <a:t>: $64,486</a:t>
            </a:r>
          </a:p>
          <a:p>
            <a:pPr lvl="2"/>
            <a:r>
              <a:rPr lang="en-US" dirty="0" smtClean="0"/>
              <a:t>James Beam:  (50% time on the PIRE, supported by matching funds from UCI’s Office of Research and </a:t>
            </a:r>
            <a:r>
              <a:rPr lang="en-US" dirty="0" err="1" smtClean="0"/>
              <a:t>HSSoE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Total Cost: $</a:t>
            </a:r>
            <a:r>
              <a:rPr lang="en-US" u="sng" dirty="0" smtClean="0"/>
              <a:t>143,266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Subcontracts</a:t>
            </a:r>
          </a:p>
          <a:p>
            <a:pPr lvl="2">
              <a:buNone/>
            </a:pPr>
            <a:r>
              <a:rPr lang="en-US" dirty="0" smtClean="0"/>
              <a:t>UCLA: $114,816 </a:t>
            </a:r>
          </a:p>
          <a:p>
            <a:pPr lvl="2">
              <a:buNone/>
            </a:pPr>
            <a:r>
              <a:rPr lang="en-US" dirty="0" smtClean="0"/>
              <a:t>UCSD: $149,859 </a:t>
            </a:r>
          </a:p>
          <a:p>
            <a:pPr lvl="2">
              <a:buNone/>
            </a:pPr>
            <a:r>
              <a:rPr lang="en-US" dirty="0" smtClean="0"/>
              <a:t>SCCWRP: $43,902 (+ carryover of $12,271) </a:t>
            </a:r>
          </a:p>
          <a:p>
            <a:pPr lvl="2">
              <a:buNone/>
            </a:pPr>
            <a:r>
              <a:rPr lang="en-US" dirty="0" smtClean="0"/>
              <a:t>Smart Start: $45,270</a:t>
            </a:r>
          </a:p>
          <a:p>
            <a:pPr lvl="2">
              <a:buNone/>
            </a:pPr>
            <a:r>
              <a:rPr lang="en-US" dirty="0" smtClean="0"/>
              <a:t>Total Cost: $</a:t>
            </a:r>
            <a:r>
              <a:rPr lang="en-US" u="sng" dirty="0" smtClean="0"/>
              <a:t>366,118 (</a:t>
            </a:r>
            <a:r>
              <a:rPr lang="en-US" u="sng" dirty="0" err="1" smtClean="0"/>
              <a:t>w</a:t>
            </a:r>
            <a:r>
              <a:rPr lang="en-US" u="sng" dirty="0" smtClean="0"/>
              <a:t>/ O/H)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19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UPP Down Under (Estimate)</a:t>
            </a:r>
          </a:p>
          <a:p>
            <a:pPr lvl="2"/>
            <a:r>
              <a:rPr lang="en-US" dirty="0" smtClean="0"/>
              <a:t>Airline Tickets:  $2500 </a:t>
            </a:r>
            <a:r>
              <a:rPr lang="en-US" dirty="0" err="1" smtClean="0"/>
              <a:t>x</a:t>
            </a:r>
            <a:r>
              <a:rPr lang="en-US" dirty="0" smtClean="0"/>
              <a:t> 12 students=$30,000 (CEE Contribution)</a:t>
            </a:r>
          </a:p>
          <a:p>
            <a:pPr lvl="2"/>
            <a:r>
              <a:rPr lang="en-US" dirty="0" smtClean="0"/>
              <a:t>Room and Board (Trinity College):  $1500x12=$18,000-&gt; $27,810 (</a:t>
            </a:r>
            <a:r>
              <a:rPr lang="en-US" dirty="0" err="1" smtClean="0"/>
              <a:t>w</a:t>
            </a:r>
            <a:r>
              <a:rPr lang="en-US" dirty="0" smtClean="0"/>
              <a:t>/ O/H)</a:t>
            </a:r>
          </a:p>
          <a:p>
            <a:pPr lvl="2"/>
            <a:r>
              <a:rPr lang="en-US" dirty="0" smtClean="0"/>
              <a:t>Field Costs (</a:t>
            </a:r>
            <a:r>
              <a:rPr lang="en-US" dirty="0" err="1" smtClean="0"/>
              <a:t>UoM</a:t>
            </a:r>
            <a:r>
              <a:rPr lang="en-US" dirty="0" smtClean="0"/>
              <a:t>): $2000x12=$24,000</a:t>
            </a:r>
            <a:r>
              <a:rPr lang="en-US" dirty="0" smtClean="0">
                <a:sym typeface="Wingdings"/>
              </a:rPr>
              <a:t> $37,080 (</a:t>
            </a:r>
            <a:r>
              <a:rPr lang="en-US" dirty="0" err="1" smtClean="0">
                <a:sym typeface="Wingdings"/>
              </a:rPr>
              <a:t>w</a:t>
            </a:r>
            <a:r>
              <a:rPr lang="en-US" dirty="0" smtClean="0">
                <a:sym typeface="Wingdings"/>
              </a:rPr>
              <a:t>/ O/H)</a:t>
            </a:r>
            <a:endParaRPr lang="en-US" dirty="0" smtClean="0"/>
          </a:p>
          <a:p>
            <a:pPr lvl="2"/>
            <a:r>
              <a:rPr lang="en-US" dirty="0" smtClean="0"/>
              <a:t>Participating faculty and post-docs:</a:t>
            </a:r>
          </a:p>
          <a:p>
            <a:pPr lvl="3"/>
            <a:r>
              <a:rPr lang="en-US" dirty="0" smtClean="0"/>
              <a:t>$3500/week/participant </a:t>
            </a:r>
            <a:r>
              <a:rPr lang="en-US" dirty="0" err="1" smtClean="0"/>
              <a:t>x</a:t>
            </a:r>
            <a:r>
              <a:rPr lang="en-US" dirty="0" smtClean="0"/>
              <a:t> 10 = $35,000 -&gt; $54,075(w/ O/H)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937739"/>
            <a:ext cx="37471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dirty="0" smtClean="0"/>
              <a:t>Jean-Daniel </a:t>
            </a:r>
            <a:r>
              <a:rPr lang="en-US" dirty="0" err="1" smtClean="0"/>
              <a:t>Saphores</a:t>
            </a:r>
            <a:endParaRPr lang="en-US" dirty="0" smtClean="0"/>
          </a:p>
          <a:p>
            <a:pPr lvl="3"/>
            <a:r>
              <a:rPr lang="en-US" dirty="0" smtClean="0"/>
              <a:t>David Feldman</a:t>
            </a:r>
          </a:p>
          <a:p>
            <a:pPr lvl="3"/>
            <a:r>
              <a:rPr lang="en-US" dirty="0" smtClean="0"/>
              <a:t>+/- Amir </a:t>
            </a:r>
            <a:r>
              <a:rPr lang="en-US" dirty="0" err="1" smtClean="0"/>
              <a:t>AghaKouchak</a:t>
            </a:r>
            <a:endParaRPr lang="en-US" dirty="0" smtClean="0"/>
          </a:p>
          <a:p>
            <a:pPr lvl="3"/>
            <a:r>
              <a:rPr lang="en-US" dirty="0" smtClean="0"/>
              <a:t>+/- Rich Ambrose</a:t>
            </a:r>
          </a:p>
          <a:p>
            <a:pPr lvl="3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773674" y="5022144"/>
            <a:ext cx="3474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dirty="0" smtClean="0"/>
              <a:t>Sunny Jiang</a:t>
            </a:r>
          </a:p>
          <a:p>
            <a:pPr lvl="3"/>
            <a:r>
              <a:rPr lang="en-US" dirty="0" smtClean="0"/>
              <a:t>Megan </a:t>
            </a:r>
            <a:r>
              <a:rPr lang="en-US" dirty="0" err="1" smtClean="0"/>
              <a:t>Rippy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Lisa Levin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7826" y="5022144"/>
            <a:ext cx="3533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dirty="0" smtClean="0"/>
              <a:t>Andrew </a:t>
            </a:r>
            <a:r>
              <a:rPr lang="en-US" dirty="0" err="1" smtClean="0"/>
              <a:t>Mehring</a:t>
            </a:r>
            <a:endParaRPr lang="en-US" dirty="0" smtClean="0"/>
          </a:p>
          <a:p>
            <a:pPr lvl="3"/>
            <a:r>
              <a:rPr lang="en-US" dirty="0" smtClean="0"/>
              <a:t>Brandon Winfrey</a:t>
            </a:r>
          </a:p>
          <a:p>
            <a:pPr lvl="3"/>
            <a:r>
              <a:rPr lang="en-US" dirty="0" smtClean="0"/>
              <a:t>Lindsey </a:t>
            </a:r>
            <a:r>
              <a:rPr lang="en-US" dirty="0" err="1" smtClean="0"/>
              <a:t>Stuvick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Graduate Research in Australia</a:t>
            </a:r>
          </a:p>
          <a:p>
            <a:pPr lvl="2"/>
            <a:r>
              <a:rPr lang="en-US" dirty="0" smtClean="0"/>
              <a:t>Crash house near </a:t>
            </a:r>
            <a:r>
              <a:rPr lang="en-US" dirty="0" err="1" smtClean="0"/>
              <a:t>UoM</a:t>
            </a:r>
            <a:r>
              <a:rPr lang="en-US" dirty="0" smtClean="0"/>
              <a:t> (Feb 1 through Sept 30): $40,000 (</a:t>
            </a:r>
            <a:r>
              <a:rPr lang="en-US" dirty="0" err="1" smtClean="0"/>
              <a:t>w</a:t>
            </a:r>
            <a:r>
              <a:rPr lang="en-US" dirty="0" smtClean="0"/>
              <a:t>/ O/H) ($5K/month, $166/night, $42 </a:t>
            </a:r>
            <a:r>
              <a:rPr lang="en-US" dirty="0"/>
              <a:t>-</a:t>
            </a:r>
            <a:r>
              <a:rPr lang="en-US" dirty="0" smtClean="0"/>
              <a:t> $56/person/night )</a:t>
            </a:r>
          </a:p>
          <a:p>
            <a:pPr lvl="2"/>
            <a:r>
              <a:rPr lang="en-US" dirty="0" smtClean="0"/>
              <a:t> Allocation: $5000 (research) + $3000 (r/b)+$2000 (</a:t>
            </a:r>
            <a:r>
              <a:rPr lang="en-US" dirty="0" err="1" smtClean="0"/>
              <a:t>tix</a:t>
            </a:r>
            <a:r>
              <a:rPr lang="en-US" dirty="0" smtClean="0"/>
              <a:t>)=$10,000 -&gt;$15,450/person/trip (</a:t>
            </a:r>
            <a:r>
              <a:rPr lang="en-US" dirty="0" err="1" smtClean="0"/>
              <a:t>w</a:t>
            </a:r>
            <a:r>
              <a:rPr lang="en-US" dirty="0" smtClean="0"/>
              <a:t>/ O/H)</a:t>
            </a:r>
          </a:p>
          <a:p>
            <a:pPr lvl="3"/>
            <a:r>
              <a:rPr lang="en-US" dirty="0" smtClean="0"/>
              <a:t>Alice Robinson (in Melbourne until March)</a:t>
            </a:r>
          </a:p>
          <a:p>
            <a:pPr lvl="3"/>
            <a:r>
              <a:rPr lang="en-US" dirty="0" smtClean="0"/>
              <a:t>Eric Huang (returned October 2013)</a:t>
            </a:r>
          </a:p>
          <a:p>
            <a:pPr lvl="3"/>
            <a:r>
              <a:rPr lang="en-US" dirty="0" err="1" smtClean="0"/>
              <a:t>Keah</a:t>
            </a:r>
            <a:r>
              <a:rPr lang="en-US" dirty="0" smtClean="0"/>
              <a:t>-Ying Lim (returned August, 2013)</a:t>
            </a:r>
          </a:p>
          <a:p>
            <a:pPr lvl="3"/>
            <a:r>
              <a:rPr lang="en-US" dirty="0" err="1" smtClean="0"/>
              <a:t>Morvarid</a:t>
            </a:r>
            <a:r>
              <a:rPr lang="en-US" dirty="0" smtClean="0"/>
              <a:t> </a:t>
            </a:r>
            <a:r>
              <a:rPr lang="en-US" dirty="0" err="1" smtClean="0"/>
              <a:t>Azizian</a:t>
            </a:r>
            <a:r>
              <a:rPr lang="en-US" dirty="0" smtClean="0"/>
              <a:t> (leave July?)</a:t>
            </a:r>
          </a:p>
          <a:p>
            <a:pPr lvl="3"/>
            <a:r>
              <a:rPr lang="en-US" dirty="0" smtClean="0"/>
              <a:t>Kathleen Low (Leave March/April?)</a:t>
            </a:r>
          </a:p>
          <a:p>
            <a:pPr lvl="2"/>
            <a:r>
              <a:rPr lang="en-US" dirty="0" smtClean="0"/>
              <a:t>Total Estimated Cost: $15,450 </a:t>
            </a:r>
            <a:r>
              <a:rPr lang="en-US" dirty="0" err="1" smtClean="0"/>
              <a:t>x</a:t>
            </a:r>
            <a:r>
              <a:rPr lang="en-US" dirty="0" smtClean="0"/>
              <a:t> 5+$40,000=$117,250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Post-doc/Staff/Faculty Research in Australia</a:t>
            </a:r>
          </a:p>
          <a:p>
            <a:pPr lvl="2"/>
            <a:r>
              <a:rPr lang="en-US" dirty="0" smtClean="0"/>
              <a:t>Crash house near </a:t>
            </a:r>
            <a:r>
              <a:rPr lang="en-US" dirty="0" err="1" smtClean="0"/>
              <a:t>UoM</a:t>
            </a:r>
            <a:r>
              <a:rPr lang="en-US" dirty="0" smtClean="0"/>
              <a:t> (not budgeted here)</a:t>
            </a:r>
          </a:p>
          <a:p>
            <a:pPr lvl="2"/>
            <a:r>
              <a:rPr lang="en-US" dirty="0" smtClean="0"/>
              <a:t> $2500 (</a:t>
            </a:r>
            <a:r>
              <a:rPr lang="en-US" dirty="0" err="1" smtClean="0"/>
              <a:t>tix</a:t>
            </a:r>
            <a:r>
              <a:rPr lang="en-US" dirty="0" smtClean="0"/>
              <a:t>) + $1400 (r/b) + $500 (transport)=$4,400 &gt;$6,798/person/trip (w/ O/H)</a:t>
            </a:r>
          </a:p>
          <a:p>
            <a:pPr lvl="3"/>
            <a:r>
              <a:rPr lang="en-US" dirty="0" smtClean="0"/>
              <a:t>Megan </a:t>
            </a:r>
            <a:r>
              <a:rPr lang="en-US" dirty="0" err="1" smtClean="0"/>
              <a:t>Rippy</a:t>
            </a:r>
            <a:r>
              <a:rPr lang="en-US" dirty="0" smtClean="0"/>
              <a:t> (x1)</a:t>
            </a:r>
          </a:p>
          <a:p>
            <a:pPr lvl="3"/>
            <a:r>
              <a:rPr lang="en-US" dirty="0" smtClean="0"/>
              <a:t>Andrew </a:t>
            </a:r>
            <a:r>
              <a:rPr lang="en-US" dirty="0" err="1" smtClean="0"/>
              <a:t>Mehring</a:t>
            </a:r>
            <a:r>
              <a:rPr lang="en-US" dirty="0" smtClean="0"/>
              <a:t> (x1)</a:t>
            </a:r>
          </a:p>
          <a:p>
            <a:pPr lvl="3"/>
            <a:r>
              <a:rPr lang="en-US" dirty="0" smtClean="0"/>
              <a:t>Brandon Winfrey (x1)</a:t>
            </a:r>
          </a:p>
          <a:p>
            <a:pPr lvl="3"/>
            <a:r>
              <a:rPr lang="en-US" dirty="0" smtClean="0"/>
              <a:t>Lindsey </a:t>
            </a:r>
            <a:r>
              <a:rPr lang="en-US" dirty="0" err="1" smtClean="0"/>
              <a:t>Stuvick</a:t>
            </a:r>
            <a:r>
              <a:rPr lang="en-US" dirty="0" smtClean="0"/>
              <a:t> (x1)</a:t>
            </a:r>
          </a:p>
          <a:p>
            <a:pPr lvl="3"/>
            <a:r>
              <a:rPr lang="en-US" dirty="0" smtClean="0"/>
              <a:t>Diego </a:t>
            </a:r>
            <a:r>
              <a:rPr lang="en-US" dirty="0" err="1" smtClean="0"/>
              <a:t>Rosso</a:t>
            </a:r>
            <a:r>
              <a:rPr lang="en-US" dirty="0" smtClean="0"/>
              <a:t> (x1)</a:t>
            </a:r>
          </a:p>
          <a:p>
            <a:pPr lvl="2"/>
            <a:r>
              <a:rPr lang="en-US" dirty="0" smtClean="0"/>
              <a:t>Total Estimated Cost: $6,798 x 5 = $33,990 (w/ O/H)</a:t>
            </a:r>
          </a:p>
          <a:p>
            <a:pPr lvl="3"/>
            <a:r>
              <a:rPr lang="en-US" i="1" dirty="0" smtClean="0"/>
              <a:t>NOT INCLUDING RESEARCH COSTS!!</a:t>
            </a:r>
          </a:p>
          <a:p>
            <a:pPr lvl="3"/>
            <a:r>
              <a:rPr lang="en-US" i="1" dirty="0" smtClean="0"/>
              <a:t>Only $1400 budgeted for </a:t>
            </a:r>
            <a:r>
              <a:rPr lang="en-US" i="1" dirty="0" err="1" smtClean="0"/>
              <a:t>r/b</a:t>
            </a:r>
            <a:r>
              <a:rPr lang="en-US" i="1" dirty="0" smtClean="0"/>
              <a:t> per person, could be much larger depending on length of stay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392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UCI Water PIRE Budget (2014)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Salary</a:t>
            </a:r>
          </a:p>
          <a:p>
            <a:pPr lvl="1"/>
            <a:r>
              <a:rPr lang="en-US" dirty="0" smtClean="0"/>
              <a:t>S. Grant: 2 months (P.I.)</a:t>
            </a:r>
          </a:p>
          <a:p>
            <a:pPr lvl="1"/>
            <a:r>
              <a:rPr lang="en-US" dirty="0" smtClean="0"/>
              <a:t>S. Jiang: 1 month (UPP Down Under + Layer 2)</a:t>
            </a:r>
          </a:p>
          <a:p>
            <a:pPr lvl="1"/>
            <a:r>
              <a:rPr lang="en-US" dirty="0" smtClean="0"/>
              <a:t>J. </a:t>
            </a:r>
            <a:r>
              <a:rPr lang="en-US" dirty="0" err="1" smtClean="0"/>
              <a:t>Saphores</a:t>
            </a:r>
            <a:r>
              <a:rPr lang="en-US" dirty="0" smtClean="0"/>
              <a:t>: 2 weeks (Layer 3)</a:t>
            </a:r>
          </a:p>
          <a:p>
            <a:pPr lvl="1"/>
            <a:r>
              <a:rPr lang="en-US" dirty="0" smtClean="0"/>
              <a:t>D. Feldman: 2 weeks (PIRE Textbook)</a:t>
            </a:r>
          </a:p>
          <a:p>
            <a:pPr lvl="1"/>
            <a:r>
              <a:rPr lang="en-US" dirty="0" smtClean="0"/>
              <a:t>B. Sanders: 2 weeks (Layer 4)</a:t>
            </a:r>
          </a:p>
          <a:p>
            <a:pPr lvl="1"/>
            <a:r>
              <a:rPr lang="en-US" dirty="0" smtClean="0"/>
              <a:t>A. </a:t>
            </a:r>
            <a:r>
              <a:rPr lang="en-US" dirty="0" err="1" smtClean="0"/>
              <a:t>AgaKouchak</a:t>
            </a:r>
            <a:r>
              <a:rPr lang="en-US" dirty="0" smtClean="0"/>
              <a:t>: 2 weeks (Outreach)</a:t>
            </a:r>
          </a:p>
          <a:p>
            <a:pPr lvl="1"/>
            <a:r>
              <a:rPr lang="en-US" dirty="0" smtClean="0"/>
              <a:t>Total: $80,000 -&gt; $139,297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1013</Words>
  <Application>Microsoft Macintosh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UCI Water PIRE Budget (2014)</vt:lpstr>
      <vt:lpstr>UCI Water PIRE Budget (2014)</vt:lpstr>
      <vt:lpstr>UCI Water PIRE Budget (2014)</vt:lpstr>
      <vt:lpstr>UCI Water PIRE Budget (2014)</vt:lpstr>
      <vt:lpstr>UCI Water PIRE Budget (2014)</vt:lpstr>
      <vt:lpstr>UCI Water PIRE Budget (2014)</vt:lpstr>
      <vt:lpstr>UCI Water PIRE Budget (2014)</vt:lpstr>
      <vt:lpstr>UCI Water PIRE Budget (2014)</vt:lpstr>
      <vt:lpstr>UCI Water PIRE Budget (2014)</vt:lpstr>
      <vt:lpstr>Slide 10</vt:lpstr>
    </vt:vector>
  </TitlesOfParts>
  <Company>University of California Irvine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UCI Water PIRE Budget (2014)</dc:title>
  <dc:creator>Stanley Grant</dc:creator>
  <cp:lastModifiedBy>Stanley Grant</cp:lastModifiedBy>
  <cp:revision>14</cp:revision>
  <cp:lastPrinted>2014-01-25T02:54:29Z</cp:lastPrinted>
  <dcterms:created xsi:type="dcterms:W3CDTF">2014-01-25T09:48:03Z</dcterms:created>
  <dcterms:modified xsi:type="dcterms:W3CDTF">2014-01-25T09:51:40Z</dcterms:modified>
</cp:coreProperties>
</file>