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72" r:id="rId2"/>
    <p:sldId id="274" r:id="rId3"/>
    <p:sldId id="277" r:id="rId4"/>
    <p:sldId id="278" r:id="rId5"/>
    <p:sldId id="275" r:id="rId6"/>
    <p:sldId id="276" r:id="rId7"/>
    <p:sldId id="279" r:id="rId8"/>
    <p:sldId id="273" r:id="rId9"/>
    <p:sldId id="267" r:id="rId10"/>
    <p:sldId id="268" r:id="rId11"/>
    <p:sldId id="269" r:id="rId12"/>
    <p:sldId id="270" r:id="rId13"/>
    <p:sldId id="271" r:id="rId14"/>
    <p:sldId id="280" r:id="rId15"/>
    <p:sldId id="281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10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7ACC-279A-954C-B785-6DB5C633649C}" type="datetimeFigureOut">
              <a:rPr lang="en-US" smtClean="0"/>
              <a:pPr/>
              <a:t>1/25/14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1402-B7CD-5048-83B0-58B005779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7ACC-279A-954C-B785-6DB5C633649C}" type="datetimeFigureOut">
              <a:rPr lang="en-US" smtClean="0"/>
              <a:pPr/>
              <a:t>1/25/14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1402-B7CD-5048-83B0-58B005779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7ACC-279A-954C-B785-6DB5C633649C}" type="datetimeFigureOut">
              <a:rPr lang="en-US" smtClean="0"/>
              <a:pPr/>
              <a:t>1/25/14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1402-B7CD-5048-83B0-58B005779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7ACC-279A-954C-B785-6DB5C633649C}" type="datetimeFigureOut">
              <a:rPr lang="en-US" smtClean="0"/>
              <a:pPr/>
              <a:t>1/25/14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1402-B7CD-5048-83B0-58B005779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7ACC-279A-954C-B785-6DB5C633649C}" type="datetimeFigureOut">
              <a:rPr lang="en-US" smtClean="0"/>
              <a:pPr/>
              <a:t>1/25/14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1402-B7CD-5048-83B0-58B005779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7ACC-279A-954C-B785-6DB5C633649C}" type="datetimeFigureOut">
              <a:rPr lang="en-US" smtClean="0"/>
              <a:pPr/>
              <a:t>1/25/14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1402-B7CD-5048-83B0-58B005779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7ACC-279A-954C-B785-6DB5C633649C}" type="datetimeFigureOut">
              <a:rPr lang="en-US" smtClean="0"/>
              <a:pPr/>
              <a:t>1/25/14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1402-B7CD-5048-83B0-58B005779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7ACC-279A-954C-B785-6DB5C633649C}" type="datetimeFigureOut">
              <a:rPr lang="en-US" smtClean="0"/>
              <a:pPr/>
              <a:t>1/25/14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1402-B7CD-5048-83B0-58B005779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7ACC-279A-954C-B785-6DB5C633649C}" type="datetimeFigureOut">
              <a:rPr lang="en-US" smtClean="0"/>
              <a:pPr/>
              <a:t>1/25/14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1402-B7CD-5048-83B0-58B005779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7ACC-279A-954C-B785-6DB5C633649C}" type="datetimeFigureOut">
              <a:rPr lang="en-US" smtClean="0"/>
              <a:pPr/>
              <a:t>1/25/14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1402-B7CD-5048-83B0-58B005779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7ACC-279A-954C-B785-6DB5C633649C}" type="datetimeFigureOut">
              <a:rPr lang="en-US" smtClean="0"/>
              <a:pPr/>
              <a:t>1/25/14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1402-B7CD-5048-83B0-58B005779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67ACC-279A-954C-B785-6DB5C633649C}" type="datetimeFigureOut">
              <a:rPr lang="en-US" smtClean="0"/>
              <a:pPr/>
              <a:t>1/25/14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F1402-B7CD-5048-83B0-58B005779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PP_Down_Under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8573" y="335028"/>
            <a:ext cx="8348227" cy="623540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573" y="0"/>
            <a:ext cx="8229600" cy="1143000"/>
          </a:xfrm>
          <a:effectLst>
            <a:glow rad="76200">
              <a:srgbClr val="FFFF00">
                <a:alpha val="75000"/>
              </a:srgbClr>
            </a:glow>
          </a:effectLst>
        </p:spPr>
        <p:txBody>
          <a:bodyPr>
            <a:normAutofit/>
          </a:bodyPr>
          <a:lstStyle/>
          <a:p>
            <a:r>
              <a:rPr lang="en-US" dirty="0" smtClean="0"/>
              <a:t>Undergraduate PIRE Program</a:t>
            </a:r>
            <a:endParaRPr lang="en-US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creen Shot 2013-07-06 at 11.17.1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808" y="812618"/>
            <a:ext cx="6236133" cy="5245464"/>
          </a:xfrm>
          <a:prstGeom prst="rect">
            <a:avLst/>
          </a:prstGeom>
        </p:spPr>
      </p:pic>
      <p:pic>
        <p:nvPicPr>
          <p:cNvPr id="76" name="Picture 75" descr="Screen Shot 2013-07-08 at 9.22.49 PM.png"/>
          <p:cNvPicPr>
            <a:picLocks noChangeAspect="1"/>
          </p:cNvPicPr>
          <p:nvPr/>
        </p:nvPicPr>
        <p:blipFill>
          <a:blip r:embed="rId3"/>
          <a:srcRect t="9980"/>
          <a:stretch>
            <a:fillRect/>
          </a:stretch>
        </p:blipFill>
        <p:spPr>
          <a:xfrm>
            <a:off x="1142810" y="3695246"/>
            <a:ext cx="2540190" cy="2630748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306170" y="2811400"/>
            <a:ext cx="63005" cy="5562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7183966" y="2487086"/>
            <a:ext cx="312906" cy="307777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A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7269691" y="2773890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6392330" y="2474385"/>
            <a:ext cx="404089" cy="307777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A1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6520391" y="276118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5566830" y="3024719"/>
            <a:ext cx="404089" cy="307777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A3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5694891" y="3311523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5016497" y="3608918"/>
            <a:ext cx="394183" cy="307777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B3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5144558" y="3895722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5050364" y="4688418"/>
            <a:ext cx="394183" cy="307777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B1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5178425" y="4975222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5253564" y="5640919"/>
            <a:ext cx="304415" cy="307777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B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5330825" y="5919256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1629830" y="5797551"/>
            <a:ext cx="443889" cy="307777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M1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189562" y="5518153"/>
            <a:ext cx="443889" cy="307777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M2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1537759" y="5876922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1588559" y="5622922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1858430" y="5340350"/>
            <a:ext cx="443889" cy="307777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M3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749426" y="542818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1485899" y="5077886"/>
            <a:ext cx="443889" cy="307777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M4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1893359" y="5191123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2163234" y="4925484"/>
            <a:ext cx="443889" cy="307777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M5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2062692" y="5030256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3069167" y="4273550"/>
            <a:ext cx="443889" cy="307777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M6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2968626" y="436138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781300" y="4019551"/>
            <a:ext cx="443889" cy="307777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M7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3180293" y="413278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2916768" y="3790952"/>
            <a:ext cx="443889" cy="307777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M8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3324227" y="390418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/>
          <p:cNvSpPr txBox="1"/>
          <p:nvPr/>
        </p:nvSpPr>
        <p:spPr>
          <a:xfrm>
            <a:off x="2307164" y="903818"/>
            <a:ext cx="324315" cy="307777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O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2397125" y="1190622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1138767" y="3682999"/>
            <a:ext cx="2535766" cy="262466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>
            <a:glow rad="381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" name="Picture 101" descr="Screen Shot 2013-07-08 at 9.43.03 PM.png"/>
          <p:cNvPicPr>
            <a:picLocks noChangeAspect="1"/>
          </p:cNvPicPr>
          <p:nvPr/>
        </p:nvPicPr>
        <p:blipFill>
          <a:blip r:embed="rId4"/>
          <a:srcRect t="6846" b="15405"/>
          <a:stretch>
            <a:fillRect/>
          </a:stretch>
        </p:blipFill>
        <p:spPr>
          <a:xfrm>
            <a:off x="4654387" y="701222"/>
            <a:ext cx="1856571" cy="1619496"/>
          </a:xfrm>
          <a:prstGeom prst="rect">
            <a:avLst/>
          </a:prstGeom>
        </p:spPr>
      </p:pic>
      <p:sp>
        <p:nvSpPr>
          <p:cNvPr id="103" name="TextBox 102"/>
          <p:cNvSpPr txBox="1"/>
          <p:nvPr/>
        </p:nvSpPr>
        <p:spPr>
          <a:xfrm>
            <a:off x="5088465" y="1763185"/>
            <a:ext cx="573544" cy="307777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MD5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5009092" y="171978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5278965" y="1543052"/>
            <a:ext cx="573544" cy="307777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MD4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5178425" y="1550456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5477931" y="1348318"/>
            <a:ext cx="573544" cy="307777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MD3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5394323" y="1338790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/>
          <p:cNvSpPr txBox="1"/>
          <p:nvPr/>
        </p:nvSpPr>
        <p:spPr>
          <a:xfrm>
            <a:off x="5672664" y="1132418"/>
            <a:ext cx="573544" cy="307777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MD2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5572124" y="1139822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5833531" y="933451"/>
            <a:ext cx="573544" cy="307777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MD1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5758392" y="911222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/>
          <p:cNvSpPr txBox="1"/>
          <p:nvPr/>
        </p:nvSpPr>
        <p:spPr>
          <a:xfrm>
            <a:off x="1803400" y="254000"/>
            <a:ext cx="5553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Site #2: Hampton Park Treatment Wetland (July 4, 2013)</a:t>
            </a:r>
            <a:endParaRPr lang="en-US" b="1" i="1" dirty="0"/>
          </a:p>
        </p:txBody>
      </p:sp>
      <p:sp>
        <p:nvSpPr>
          <p:cNvPr id="97" name="Rectangle 96"/>
          <p:cNvSpPr/>
          <p:nvPr/>
        </p:nvSpPr>
        <p:spPr>
          <a:xfrm>
            <a:off x="3581400" y="2641600"/>
            <a:ext cx="622300" cy="6731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>
            <a:glow rad="381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4356100" y="3098800"/>
            <a:ext cx="698500" cy="7874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>
            <a:glow rad="381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60900" y="698500"/>
            <a:ext cx="1828800" cy="16637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>
            <a:glow rad="381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ight Arrow 118"/>
          <p:cNvSpPr/>
          <p:nvPr/>
        </p:nvSpPr>
        <p:spPr>
          <a:xfrm rot="19333317">
            <a:off x="4025902" y="2133601"/>
            <a:ext cx="558800" cy="317500"/>
          </a:xfrm>
          <a:prstGeom prst="rightArrow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bg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/>
          <p:cNvSpPr/>
          <p:nvPr/>
        </p:nvSpPr>
        <p:spPr>
          <a:xfrm rot="8255489">
            <a:off x="3771901" y="4000500"/>
            <a:ext cx="558800" cy="317500"/>
          </a:xfrm>
          <a:prstGeom prst="rightArrow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bg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4106333" y="2341024"/>
            <a:ext cx="3187700" cy="1219200"/>
          </a:xfrm>
          <a:custGeom>
            <a:avLst/>
            <a:gdLst>
              <a:gd name="connsiteX0" fmla="*/ 3086100 w 3187700"/>
              <a:gd name="connsiteY0" fmla="*/ 241300 h 1219200"/>
              <a:gd name="connsiteX1" fmla="*/ 2921000 w 3187700"/>
              <a:gd name="connsiteY1" fmla="*/ 266700 h 1219200"/>
              <a:gd name="connsiteX2" fmla="*/ 2641600 w 3187700"/>
              <a:gd name="connsiteY2" fmla="*/ 266700 h 1219200"/>
              <a:gd name="connsiteX3" fmla="*/ 2527300 w 3187700"/>
              <a:gd name="connsiteY3" fmla="*/ 203200 h 1219200"/>
              <a:gd name="connsiteX4" fmla="*/ 2235200 w 3187700"/>
              <a:gd name="connsiteY4" fmla="*/ 279400 h 1219200"/>
              <a:gd name="connsiteX5" fmla="*/ 2006600 w 3187700"/>
              <a:gd name="connsiteY5" fmla="*/ 228600 h 1219200"/>
              <a:gd name="connsiteX6" fmla="*/ 1778000 w 3187700"/>
              <a:gd name="connsiteY6" fmla="*/ 177800 h 1219200"/>
              <a:gd name="connsiteX7" fmla="*/ 1625600 w 3187700"/>
              <a:gd name="connsiteY7" fmla="*/ 177800 h 1219200"/>
              <a:gd name="connsiteX8" fmla="*/ 1397000 w 3187700"/>
              <a:gd name="connsiteY8" fmla="*/ 177800 h 1219200"/>
              <a:gd name="connsiteX9" fmla="*/ 1282700 w 3187700"/>
              <a:gd name="connsiteY9" fmla="*/ 177800 h 1219200"/>
              <a:gd name="connsiteX10" fmla="*/ 1092200 w 3187700"/>
              <a:gd name="connsiteY10" fmla="*/ 152400 h 1219200"/>
              <a:gd name="connsiteX11" fmla="*/ 838200 w 3187700"/>
              <a:gd name="connsiteY11" fmla="*/ 101600 h 1219200"/>
              <a:gd name="connsiteX12" fmla="*/ 673100 w 3187700"/>
              <a:gd name="connsiteY12" fmla="*/ 88900 h 1219200"/>
              <a:gd name="connsiteX13" fmla="*/ 520700 w 3187700"/>
              <a:gd name="connsiteY13" fmla="*/ 88900 h 1219200"/>
              <a:gd name="connsiteX14" fmla="*/ 406400 w 3187700"/>
              <a:gd name="connsiteY14" fmla="*/ 76200 h 1219200"/>
              <a:gd name="connsiteX15" fmla="*/ 241300 w 3187700"/>
              <a:gd name="connsiteY15" fmla="*/ 0 h 1219200"/>
              <a:gd name="connsiteX16" fmla="*/ 101600 w 3187700"/>
              <a:gd name="connsiteY16" fmla="*/ 25400 h 1219200"/>
              <a:gd name="connsiteX17" fmla="*/ 0 w 3187700"/>
              <a:gd name="connsiteY17" fmla="*/ 203200 h 1219200"/>
              <a:gd name="connsiteX18" fmla="*/ 12700 w 3187700"/>
              <a:gd name="connsiteY18" fmla="*/ 406400 h 1219200"/>
              <a:gd name="connsiteX19" fmla="*/ 50800 w 3187700"/>
              <a:gd name="connsiteY19" fmla="*/ 520700 h 1219200"/>
              <a:gd name="connsiteX20" fmla="*/ 63500 w 3187700"/>
              <a:gd name="connsiteY20" fmla="*/ 622300 h 1219200"/>
              <a:gd name="connsiteX21" fmla="*/ 88900 w 3187700"/>
              <a:gd name="connsiteY21" fmla="*/ 838200 h 1219200"/>
              <a:gd name="connsiteX22" fmla="*/ 152400 w 3187700"/>
              <a:gd name="connsiteY22" fmla="*/ 952500 h 1219200"/>
              <a:gd name="connsiteX23" fmla="*/ 419100 w 3187700"/>
              <a:gd name="connsiteY23" fmla="*/ 977900 h 1219200"/>
              <a:gd name="connsiteX24" fmla="*/ 927100 w 3187700"/>
              <a:gd name="connsiteY24" fmla="*/ 977900 h 1219200"/>
              <a:gd name="connsiteX25" fmla="*/ 1282700 w 3187700"/>
              <a:gd name="connsiteY25" fmla="*/ 1016000 h 1219200"/>
              <a:gd name="connsiteX26" fmla="*/ 1663700 w 3187700"/>
              <a:gd name="connsiteY26" fmla="*/ 1066800 h 1219200"/>
              <a:gd name="connsiteX27" fmla="*/ 2044700 w 3187700"/>
              <a:gd name="connsiteY27" fmla="*/ 1130300 h 1219200"/>
              <a:gd name="connsiteX28" fmla="*/ 2247900 w 3187700"/>
              <a:gd name="connsiteY28" fmla="*/ 1181100 h 1219200"/>
              <a:gd name="connsiteX29" fmla="*/ 2425700 w 3187700"/>
              <a:gd name="connsiteY29" fmla="*/ 1219200 h 1219200"/>
              <a:gd name="connsiteX30" fmla="*/ 2654300 w 3187700"/>
              <a:gd name="connsiteY30" fmla="*/ 1193800 h 1219200"/>
              <a:gd name="connsiteX31" fmla="*/ 2743200 w 3187700"/>
              <a:gd name="connsiteY31" fmla="*/ 1168400 h 1219200"/>
              <a:gd name="connsiteX32" fmla="*/ 2857500 w 3187700"/>
              <a:gd name="connsiteY32" fmla="*/ 1143000 h 1219200"/>
              <a:gd name="connsiteX33" fmla="*/ 2984500 w 3187700"/>
              <a:gd name="connsiteY33" fmla="*/ 1143000 h 1219200"/>
              <a:gd name="connsiteX34" fmla="*/ 3098800 w 3187700"/>
              <a:gd name="connsiteY34" fmla="*/ 1143000 h 1219200"/>
              <a:gd name="connsiteX35" fmla="*/ 3136900 w 3187700"/>
              <a:gd name="connsiteY35" fmla="*/ 1079500 h 1219200"/>
              <a:gd name="connsiteX36" fmla="*/ 3187700 w 3187700"/>
              <a:gd name="connsiteY36" fmla="*/ 876300 h 1219200"/>
              <a:gd name="connsiteX37" fmla="*/ 3149600 w 3187700"/>
              <a:gd name="connsiteY37" fmla="*/ 762000 h 1219200"/>
              <a:gd name="connsiteX0" fmla="*/ 3086100 w 3187700"/>
              <a:gd name="connsiteY0" fmla="*/ 241300 h 1219200"/>
              <a:gd name="connsiteX1" fmla="*/ 2921000 w 3187700"/>
              <a:gd name="connsiteY1" fmla="*/ 266700 h 1219200"/>
              <a:gd name="connsiteX2" fmla="*/ 2641600 w 3187700"/>
              <a:gd name="connsiteY2" fmla="*/ 266700 h 1219200"/>
              <a:gd name="connsiteX3" fmla="*/ 2527300 w 3187700"/>
              <a:gd name="connsiteY3" fmla="*/ 203200 h 1219200"/>
              <a:gd name="connsiteX4" fmla="*/ 2235200 w 3187700"/>
              <a:gd name="connsiteY4" fmla="*/ 279400 h 1219200"/>
              <a:gd name="connsiteX5" fmla="*/ 2006600 w 3187700"/>
              <a:gd name="connsiteY5" fmla="*/ 228600 h 1219200"/>
              <a:gd name="connsiteX6" fmla="*/ 1778000 w 3187700"/>
              <a:gd name="connsiteY6" fmla="*/ 177800 h 1219200"/>
              <a:gd name="connsiteX7" fmla="*/ 1625600 w 3187700"/>
              <a:gd name="connsiteY7" fmla="*/ 177800 h 1219200"/>
              <a:gd name="connsiteX8" fmla="*/ 1397000 w 3187700"/>
              <a:gd name="connsiteY8" fmla="*/ 177800 h 1219200"/>
              <a:gd name="connsiteX9" fmla="*/ 1282700 w 3187700"/>
              <a:gd name="connsiteY9" fmla="*/ 177800 h 1219200"/>
              <a:gd name="connsiteX10" fmla="*/ 1092200 w 3187700"/>
              <a:gd name="connsiteY10" fmla="*/ 152400 h 1219200"/>
              <a:gd name="connsiteX11" fmla="*/ 838200 w 3187700"/>
              <a:gd name="connsiteY11" fmla="*/ 101600 h 1219200"/>
              <a:gd name="connsiteX12" fmla="*/ 673100 w 3187700"/>
              <a:gd name="connsiteY12" fmla="*/ 88900 h 1219200"/>
              <a:gd name="connsiteX13" fmla="*/ 520700 w 3187700"/>
              <a:gd name="connsiteY13" fmla="*/ 88900 h 1219200"/>
              <a:gd name="connsiteX14" fmla="*/ 406400 w 3187700"/>
              <a:gd name="connsiteY14" fmla="*/ 76200 h 1219200"/>
              <a:gd name="connsiteX15" fmla="*/ 241300 w 3187700"/>
              <a:gd name="connsiteY15" fmla="*/ 0 h 1219200"/>
              <a:gd name="connsiteX16" fmla="*/ 101600 w 3187700"/>
              <a:gd name="connsiteY16" fmla="*/ 25400 h 1219200"/>
              <a:gd name="connsiteX17" fmla="*/ 0 w 3187700"/>
              <a:gd name="connsiteY17" fmla="*/ 203200 h 1219200"/>
              <a:gd name="connsiteX18" fmla="*/ 12700 w 3187700"/>
              <a:gd name="connsiteY18" fmla="*/ 406400 h 1219200"/>
              <a:gd name="connsiteX19" fmla="*/ 50800 w 3187700"/>
              <a:gd name="connsiteY19" fmla="*/ 520700 h 1219200"/>
              <a:gd name="connsiteX20" fmla="*/ 63500 w 3187700"/>
              <a:gd name="connsiteY20" fmla="*/ 622300 h 1219200"/>
              <a:gd name="connsiteX21" fmla="*/ 88900 w 3187700"/>
              <a:gd name="connsiteY21" fmla="*/ 838200 h 1219200"/>
              <a:gd name="connsiteX22" fmla="*/ 152400 w 3187700"/>
              <a:gd name="connsiteY22" fmla="*/ 952500 h 1219200"/>
              <a:gd name="connsiteX23" fmla="*/ 419100 w 3187700"/>
              <a:gd name="connsiteY23" fmla="*/ 977900 h 1219200"/>
              <a:gd name="connsiteX24" fmla="*/ 927100 w 3187700"/>
              <a:gd name="connsiteY24" fmla="*/ 977900 h 1219200"/>
              <a:gd name="connsiteX25" fmla="*/ 1282700 w 3187700"/>
              <a:gd name="connsiteY25" fmla="*/ 1016000 h 1219200"/>
              <a:gd name="connsiteX26" fmla="*/ 1663700 w 3187700"/>
              <a:gd name="connsiteY26" fmla="*/ 1066800 h 1219200"/>
              <a:gd name="connsiteX27" fmla="*/ 2044700 w 3187700"/>
              <a:gd name="connsiteY27" fmla="*/ 1130300 h 1219200"/>
              <a:gd name="connsiteX28" fmla="*/ 2247900 w 3187700"/>
              <a:gd name="connsiteY28" fmla="*/ 1181100 h 1219200"/>
              <a:gd name="connsiteX29" fmla="*/ 2425700 w 3187700"/>
              <a:gd name="connsiteY29" fmla="*/ 1219200 h 1219200"/>
              <a:gd name="connsiteX30" fmla="*/ 2654300 w 3187700"/>
              <a:gd name="connsiteY30" fmla="*/ 1193800 h 1219200"/>
              <a:gd name="connsiteX31" fmla="*/ 2743200 w 3187700"/>
              <a:gd name="connsiteY31" fmla="*/ 1168400 h 1219200"/>
              <a:gd name="connsiteX32" fmla="*/ 2857500 w 3187700"/>
              <a:gd name="connsiteY32" fmla="*/ 1143000 h 1219200"/>
              <a:gd name="connsiteX33" fmla="*/ 2984500 w 3187700"/>
              <a:gd name="connsiteY33" fmla="*/ 1143000 h 1219200"/>
              <a:gd name="connsiteX34" fmla="*/ 3098800 w 3187700"/>
              <a:gd name="connsiteY34" fmla="*/ 1143000 h 1219200"/>
              <a:gd name="connsiteX35" fmla="*/ 3136900 w 3187700"/>
              <a:gd name="connsiteY35" fmla="*/ 1079500 h 1219200"/>
              <a:gd name="connsiteX36" fmla="*/ 3187700 w 3187700"/>
              <a:gd name="connsiteY36" fmla="*/ 876300 h 1219200"/>
              <a:gd name="connsiteX37" fmla="*/ 3149600 w 3187700"/>
              <a:gd name="connsiteY37" fmla="*/ 203200 h 1219200"/>
              <a:gd name="connsiteX0" fmla="*/ 3086100 w 3187700"/>
              <a:gd name="connsiteY0" fmla="*/ 241300 h 1219200"/>
              <a:gd name="connsiteX1" fmla="*/ 2921000 w 3187700"/>
              <a:gd name="connsiteY1" fmla="*/ 266700 h 1219200"/>
              <a:gd name="connsiteX2" fmla="*/ 2641600 w 3187700"/>
              <a:gd name="connsiteY2" fmla="*/ 266700 h 1219200"/>
              <a:gd name="connsiteX3" fmla="*/ 2527300 w 3187700"/>
              <a:gd name="connsiteY3" fmla="*/ 203200 h 1219200"/>
              <a:gd name="connsiteX4" fmla="*/ 2235200 w 3187700"/>
              <a:gd name="connsiteY4" fmla="*/ 279400 h 1219200"/>
              <a:gd name="connsiteX5" fmla="*/ 2006600 w 3187700"/>
              <a:gd name="connsiteY5" fmla="*/ 228600 h 1219200"/>
              <a:gd name="connsiteX6" fmla="*/ 1778000 w 3187700"/>
              <a:gd name="connsiteY6" fmla="*/ 177800 h 1219200"/>
              <a:gd name="connsiteX7" fmla="*/ 1625600 w 3187700"/>
              <a:gd name="connsiteY7" fmla="*/ 177800 h 1219200"/>
              <a:gd name="connsiteX8" fmla="*/ 1397000 w 3187700"/>
              <a:gd name="connsiteY8" fmla="*/ 177800 h 1219200"/>
              <a:gd name="connsiteX9" fmla="*/ 1282700 w 3187700"/>
              <a:gd name="connsiteY9" fmla="*/ 177800 h 1219200"/>
              <a:gd name="connsiteX10" fmla="*/ 1092200 w 3187700"/>
              <a:gd name="connsiteY10" fmla="*/ 152400 h 1219200"/>
              <a:gd name="connsiteX11" fmla="*/ 838200 w 3187700"/>
              <a:gd name="connsiteY11" fmla="*/ 101600 h 1219200"/>
              <a:gd name="connsiteX12" fmla="*/ 673100 w 3187700"/>
              <a:gd name="connsiteY12" fmla="*/ 88900 h 1219200"/>
              <a:gd name="connsiteX13" fmla="*/ 520700 w 3187700"/>
              <a:gd name="connsiteY13" fmla="*/ 88900 h 1219200"/>
              <a:gd name="connsiteX14" fmla="*/ 406400 w 3187700"/>
              <a:gd name="connsiteY14" fmla="*/ 76200 h 1219200"/>
              <a:gd name="connsiteX15" fmla="*/ 241300 w 3187700"/>
              <a:gd name="connsiteY15" fmla="*/ 0 h 1219200"/>
              <a:gd name="connsiteX16" fmla="*/ 101600 w 3187700"/>
              <a:gd name="connsiteY16" fmla="*/ 25400 h 1219200"/>
              <a:gd name="connsiteX17" fmla="*/ 0 w 3187700"/>
              <a:gd name="connsiteY17" fmla="*/ 203200 h 1219200"/>
              <a:gd name="connsiteX18" fmla="*/ 12700 w 3187700"/>
              <a:gd name="connsiteY18" fmla="*/ 406400 h 1219200"/>
              <a:gd name="connsiteX19" fmla="*/ 50800 w 3187700"/>
              <a:gd name="connsiteY19" fmla="*/ 520700 h 1219200"/>
              <a:gd name="connsiteX20" fmla="*/ 63500 w 3187700"/>
              <a:gd name="connsiteY20" fmla="*/ 622300 h 1219200"/>
              <a:gd name="connsiteX21" fmla="*/ 88900 w 3187700"/>
              <a:gd name="connsiteY21" fmla="*/ 838200 h 1219200"/>
              <a:gd name="connsiteX22" fmla="*/ 152400 w 3187700"/>
              <a:gd name="connsiteY22" fmla="*/ 952500 h 1219200"/>
              <a:gd name="connsiteX23" fmla="*/ 419100 w 3187700"/>
              <a:gd name="connsiteY23" fmla="*/ 977900 h 1219200"/>
              <a:gd name="connsiteX24" fmla="*/ 927100 w 3187700"/>
              <a:gd name="connsiteY24" fmla="*/ 977900 h 1219200"/>
              <a:gd name="connsiteX25" fmla="*/ 1282700 w 3187700"/>
              <a:gd name="connsiteY25" fmla="*/ 1016000 h 1219200"/>
              <a:gd name="connsiteX26" fmla="*/ 1663700 w 3187700"/>
              <a:gd name="connsiteY26" fmla="*/ 1066800 h 1219200"/>
              <a:gd name="connsiteX27" fmla="*/ 2044700 w 3187700"/>
              <a:gd name="connsiteY27" fmla="*/ 1130300 h 1219200"/>
              <a:gd name="connsiteX28" fmla="*/ 2247900 w 3187700"/>
              <a:gd name="connsiteY28" fmla="*/ 1181100 h 1219200"/>
              <a:gd name="connsiteX29" fmla="*/ 2425700 w 3187700"/>
              <a:gd name="connsiteY29" fmla="*/ 1219200 h 1219200"/>
              <a:gd name="connsiteX30" fmla="*/ 2654300 w 3187700"/>
              <a:gd name="connsiteY30" fmla="*/ 1193800 h 1219200"/>
              <a:gd name="connsiteX31" fmla="*/ 2743200 w 3187700"/>
              <a:gd name="connsiteY31" fmla="*/ 1168400 h 1219200"/>
              <a:gd name="connsiteX32" fmla="*/ 2857500 w 3187700"/>
              <a:gd name="connsiteY32" fmla="*/ 1143000 h 1219200"/>
              <a:gd name="connsiteX33" fmla="*/ 2984500 w 3187700"/>
              <a:gd name="connsiteY33" fmla="*/ 1143000 h 1219200"/>
              <a:gd name="connsiteX34" fmla="*/ 3098800 w 3187700"/>
              <a:gd name="connsiteY34" fmla="*/ 1143000 h 1219200"/>
              <a:gd name="connsiteX35" fmla="*/ 3136900 w 3187700"/>
              <a:gd name="connsiteY35" fmla="*/ 1079500 h 1219200"/>
              <a:gd name="connsiteX36" fmla="*/ 3187700 w 3187700"/>
              <a:gd name="connsiteY36" fmla="*/ 876300 h 1219200"/>
              <a:gd name="connsiteX37" fmla="*/ 3162300 w 3187700"/>
              <a:gd name="connsiteY37" fmla="*/ 647700 h 1219200"/>
              <a:gd name="connsiteX38" fmla="*/ 3149600 w 3187700"/>
              <a:gd name="connsiteY38" fmla="*/ 203200 h 1219200"/>
              <a:gd name="connsiteX0" fmla="*/ 3086100 w 3187700"/>
              <a:gd name="connsiteY0" fmla="*/ 241300 h 1219200"/>
              <a:gd name="connsiteX1" fmla="*/ 2921000 w 3187700"/>
              <a:gd name="connsiteY1" fmla="*/ 266700 h 1219200"/>
              <a:gd name="connsiteX2" fmla="*/ 2641600 w 3187700"/>
              <a:gd name="connsiteY2" fmla="*/ 266700 h 1219200"/>
              <a:gd name="connsiteX3" fmla="*/ 2527300 w 3187700"/>
              <a:gd name="connsiteY3" fmla="*/ 203200 h 1219200"/>
              <a:gd name="connsiteX4" fmla="*/ 2235200 w 3187700"/>
              <a:gd name="connsiteY4" fmla="*/ 279400 h 1219200"/>
              <a:gd name="connsiteX5" fmla="*/ 2006600 w 3187700"/>
              <a:gd name="connsiteY5" fmla="*/ 228600 h 1219200"/>
              <a:gd name="connsiteX6" fmla="*/ 1778000 w 3187700"/>
              <a:gd name="connsiteY6" fmla="*/ 177800 h 1219200"/>
              <a:gd name="connsiteX7" fmla="*/ 1625600 w 3187700"/>
              <a:gd name="connsiteY7" fmla="*/ 177800 h 1219200"/>
              <a:gd name="connsiteX8" fmla="*/ 1397000 w 3187700"/>
              <a:gd name="connsiteY8" fmla="*/ 177800 h 1219200"/>
              <a:gd name="connsiteX9" fmla="*/ 1282700 w 3187700"/>
              <a:gd name="connsiteY9" fmla="*/ 177800 h 1219200"/>
              <a:gd name="connsiteX10" fmla="*/ 1092200 w 3187700"/>
              <a:gd name="connsiteY10" fmla="*/ 152400 h 1219200"/>
              <a:gd name="connsiteX11" fmla="*/ 838200 w 3187700"/>
              <a:gd name="connsiteY11" fmla="*/ 101600 h 1219200"/>
              <a:gd name="connsiteX12" fmla="*/ 673100 w 3187700"/>
              <a:gd name="connsiteY12" fmla="*/ 88900 h 1219200"/>
              <a:gd name="connsiteX13" fmla="*/ 520700 w 3187700"/>
              <a:gd name="connsiteY13" fmla="*/ 88900 h 1219200"/>
              <a:gd name="connsiteX14" fmla="*/ 406400 w 3187700"/>
              <a:gd name="connsiteY14" fmla="*/ 76200 h 1219200"/>
              <a:gd name="connsiteX15" fmla="*/ 241300 w 3187700"/>
              <a:gd name="connsiteY15" fmla="*/ 0 h 1219200"/>
              <a:gd name="connsiteX16" fmla="*/ 101600 w 3187700"/>
              <a:gd name="connsiteY16" fmla="*/ 25400 h 1219200"/>
              <a:gd name="connsiteX17" fmla="*/ 0 w 3187700"/>
              <a:gd name="connsiteY17" fmla="*/ 203200 h 1219200"/>
              <a:gd name="connsiteX18" fmla="*/ 12700 w 3187700"/>
              <a:gd name="connsiteY18" fmla="*/ 406400 h 1219200"/>
              <a:gd name="connsiteX19" fmla="*/ 50800 w 3187700"/>
              <a:gd name="connsiteY19" fmla="*/ 520700 h 1219200"/>
              <a:gd name="connsiteX20" fmla="*/ 63500 w 3187700"/>
              <a:gd name="connsiteY20" fmla="*/ 622300 h 1219200"/>
              <a:gd name="connsiteX21" fmla="*/ 88900 w 3187700"/>
              <a:gd name="connsiteY21" fmla="*/ 838200 h 1219200"/>
              <a:gd name="connsiteX22" fmla="*/ 152400 w 3187700"/>
              <a:gd name="connsiteY22" fmla="*/ 952500 h 1219200"/>
              <a:gd name="connsiteX23" fmla="*/ 419100 w 3187700"/>
              <a:gd name="connsiteY23" fmla="*/ 977900 h 1219200"/>
              <a:gd name="connsiteX24" fmla="*/ 927100 w 3187700"/>
              <a:gd name="connsiteY24" fmla="*/ 977900 h 1219200"/>
              <a:gd name="connsiteX25" fmla="*/ 1282700 w 3187700"/>
              <a:gd name="connsiteY25" fmla="*/ 1016000 h 1219200"/>
              <a:gd name="connsiteX26" fmla="*/ 1663700 w 3187700"/>
              <a:gd name="connsiteY26" fmla="*/ 1066800 h 1219200"/>
              <a:gd name="connsiteX27" fmla="*/ 2044700 w 3187700"/>
              <a:gd name="connsiteY27" fmla="*/ 1130300 h 1219200"/>
              <a:gd name="connsiteX28" fmla="*/ 2247900 w 3187700"/>
              <a:gd name="connsiteY28" fmla="*/ 1181100 h 1219200"/>
              <a:gd name="connsiteX29" fmla="*/ 2425700 w 3187700"/>
              <a:gd name="connsiteY29" fmla="*/ 1219200 h 1219200"/>
              <a:gd name="connsiteX30" fmla="*/ 2654300 w 3187700"/>
              <a:gd name="connsiteY30" fmla="*/ 1193800 h 1219200"/>
              <a:gd name="connsiteX31" fmla="*/ 2743200 w 3187700"/>
              <a:gd name="connsiteY31" fmla="*/ 1168400 h 1219200"/>
              <a:gd name="connsiteX32" fmla="*/ 2857500 w 3187700"/>
              <a:gd name="connsiteY32" fmla="*/ 1143000 h 1219200"/>
              <a:gd name="connsiteX33" fmla="*/ 2984500 w 3187700"/>
              <a:gd name="connsiteY33" fmla="*/ 1143000 h 1219200"/>
              <a:gd name="connsiteX34" fmla="*/ 3098800 w 3187700"/>
              <a:gd name="connsiteY34" fmla="*/ 1143000 h 1219200"/>
              <a:gd name="connsiteX35" fmla="*/ 3136900 w 3187700"/>
              <a:gd name="connsiteY35" fmla="*/ 1079500 h 1219200"/>
              <a:gd name="connsiteX36" fmla="*/ 3187700 w 3187700"/>
              <a:gd name="connsiteY36" fmla="*/ 876300 h 1219200"/>
              <a:gd name="connsiteX37" fmla="*/ 3162300 w 3187700"/>
              <a:gd name="connsiteY37" fmla="*/ 647700 h 1219200"/>
              <a:gd name="connsiteX38" fmla="*/ 3136900 w 3187700"/>
              <a:gd name="connsiteY38" fmla="*/ 622300 h 1219200"/>
              <a:gd name="connsiteX39" fmla="*/ 3149600 w 3187700"/>
              <a:gd name="connsiteY39" fmla="*/ 203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87700" h="1219200">
                <a:moveTo>
                  <a:pt x="3086100" y="241300"/>
                </a:moveTo>
                <a:lnTo>
                  <a:pt x="2921000" y="266700"/>
                </a:lnTo>
                <a:lnTo>
                  <a:pt x="2641600" y="266700"/>
                </a:lnTo>
                <a:lnTo>
                  <a:pt x="2527300" y="203200"/>
                </a:lnTo>
                <a:lnTo>
                  <a:pt x="2235200" y="279400"/>
                </a:lnTo>
                <a:lnTo>
                  <a:pt x="2006600" y="228600"/>
                </a:lnTo>
                <a:lnTo>
                  <a:pt x="1778000" y="177800"/>
                </a:lnTo>
                <a:lnTo>
                  <a:pt x="1625600" y="177800"/>
                </a:lnTo>
                <a:lnTo>
                  <a:pt x="1397000" y="177800"/>
                </a:lnTo>
                <a:lnTo>
                  <a:pt x="1282700" y="177800"/>
                </a:lnTo>
                <a:lnTo>
                  <a:pt x="1092200" y="152400"/>
                </a:lnTo>
                <a:lnTo>
                  <a:pt x="838200" y="101600"/>
                </a:lnTo>
                <a:lnTo>
                  <a:pt x="673100" y="88900"/>
                </a:lnTo>
                <a:lnTo>
                  <a:pt x="520700" y="88900"/>
                </a:lnTo>
                <a:lnTo>
                  <a:pt x="406400" y="76200"/>
                </a:lnTo>
                <a:lnTo>
                  <a:pt x="241300" y="0"/>
                </a:lnTo>
                <a:lnTo>
                  <a:pt x="101600" y="25400"/>
                </a:lnTo>
                <a:lnTo>
                  <a:pt x="0" y="203200"/>
                </a:lnTo>
                <a:lnTo>
                  <a:pt x="12700" y="406400"/>
                </a:lnTo>
                <a:lnTo>
                  <a:pt x="50800" y="520700"/>
                </a:lnTo>
                <a:lnTo>
                  <a:pt x="63500" y="622300"/>
                </a:lnTo>
                <a:lnTo>
                  <a:pt x="88900" y="838200"/>
                </a:lnTo>
                <a:lnTo>
                  <a:pt x="152400" y="952500"/>
                </a:lnTo>
                <a:lnTo>
                  <a:pt x="419100" y="977900"/>
                </a:lnTo>
                <a:lnTo>
                  <a:pt x="927100" y="977900"/>
                </a:lnTo>
                <a:lnTo>
                  <a:pt x="1282700" y="1016000"/>
                </a:lnTo>
                <a:lnTo>
                  <a:pt x="1663700" y="1066800"/>
                </a:lnTo>
                <a:lnTo>
                  <a:pt x="2044700" y="1130300"/>
                </a:lnTo>
                <a:lnTo>
                  <a:pt x="2247900" y="1181100"/>
                </a:lnTo>
                <a:lnTo>
                  <a:pt x="2425700" y="1219200"/>
                </a:lnTo>
                <a:lnTo>
                  <a:pt x="2654300" y="1193800"/>
                </a:lnTo>
                <a:lnTo>
                  <a:pt x="2743200" y="1168400"/>
                </a:lnTo>
                <a:lnTo>
                  <a:pt x="2857500" y="1143000"/>
                </a:lnTo>
                <a:lnTo>
                  <a:pt x="2984500" y="1143000"/>
                </a:lnTo>
                <a:lnTo>
                  <a:pt x="3098800" y="1143000"/>
                </a:lnTo>
                <a:lnTo>
                  <a:pt x="3136900" y="1079500"/>
                </a:lnTo>
                <a:lnTo>
                  <a:pt x="3187700" y="876300"/>
                </a:lnTo>
                <a:lnTo>
                  <a:pt x="3162300" y="647700"/>
                </a:lnTo>
                <a:lnTo>
                  <a:pt x="3136900" y="622300"/>
                </a:lnTo>
                <a:lnTo>
                  <a:pt x="3149600" y="203200"/>
                </a:ln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547535" y="2302924"/>
            <a:ext cx="355600" cy="3556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944283" y="3331624"/>
            <a:ext cx="238125" cy="228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4004733" y="2417224"/>
            <a:ext cx="215900" cy="2032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166533" y="3687224"/>
            <a:ext cx="1554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Sedimentation </a:t>
            </a:r>
          </a:p>
          <a:p>
            <a:r>
              <a:rPr lang="en-US" dirty="0"/>
              <a:t>B</a:t>
            </a:r>
            <a:r>
              <a:rPr lang="en-US" dirty="0" smtClean="0"/>
              <a:t>asin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75885" y="294004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Centrifugal Trash Collector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047066" y="1380058"/>
            <a:ext cx="804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Outlet Sump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810932" y="1964258"/>
            <a:ext cx="804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Outlet Tank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6405033" y="2842674"/>
            <a:ext cx="93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Biofilter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3056467" y="2912534"/>
            <a:ext cx="344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I3</a:t>
            </a:r>
            <a:endParaRPr lang="en-US" sz="1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346450" y="2824682"/>
            <a:ext cx="785283" cy="642409"/>
          </a:xfrm>
          <a:custGeom>
            <a:avLst/>
            <a:gdLst>
              <a:gd name="connsiteX0" fmla="*/ 645583 w 785283"/>
              <a:gd name="connsiteY0" fmla="*/ 25400 h 618067"/>
              <a:gd name="connsiteX1" fmla="*/ 378883 w 785283"/>
              <a:gd name="connsiteY1" fmla="*/ 152400 h 618067"/>
              <a:gd name="connsiteX2" fmla="*/ 150283 w 785283"/>
              <a:gd name="connsiteY2" fmla="*/ 165100 h 618067"/>
              <a:gd name="connsiteX3" fmla="*/ 48683 w 785283"/>
              <a:gd name="connsiteY3" fmla="*/ 292100 h 618067"/>
              <a:gd name="connsiteX4" fmla="*/ 23283 w 785283"/>
              <a:gd name="connsiteY4" fmla="*/ 571500 h 618067"/>
              <a:gd name="connsiteX5" fmla="*/ 188383 w 785283"/>
              <a:gd name="connsiteY5" fmla="*/ 571500 h 618067"/>
              <a:gd name="connsiteX6" fmla="*/ 442383 w 785283"/>
              <a:gd name="connsiteY6" fmla="*/ 457200 h 618067"/>
              <a:gd name="connsiteX7" fmla="*/ 696383 w 785283"/>
              <a:gd name="connsiteY7" fmla="*/ 444500 h 618067"/>
              <a:gd name="connsiteX8" fmla="*/ 772583 w 785283"/>
              <a:gd name="connsiteY8" fmla="*/ 444500 h 618067"/>
              <a:gd name="connsiteX9" fmla="*/ 772583 w 785283"/>
              <a:gd name="connsiteY9" fmla="*/ 165100 h 618067"/>
              <a:gd name="connsiteX10" fmla="*/ 709083 w 785283"/>
              <a:gd name="connsiteY10" fmla="*/ 0 h 618067"/>
              <a:gd name="connsiteX0" fmla="*/ 645583 w 785283"/>
              <a:gd name="connsiteY0" fmla="*/ 25400 h 618067"/>
              <a:gd name="connsiteX1" fmla="*/ 645583 w 785283"/>
              <a:gd name="connsiteY1" fmla="*/ 28575 h 618067"/>
              <a:gd name="connsiteX2" fmla="*/ 378883 w 785283"/>
              <a:gd name="connsiteY2" fmla="*/ 152400 h 618067"/>
              <a:gd name="connsiteX3" fmla="*/ 150283 w 785283"/>
              <a:gd name="connsiteY3" fmla="*/ 165100 h 618067"/>
              <a:gd name="connsiteX4" fmla="*/ 48683 w 785283"/>
              <a:gd name="connsiteY4" fmla="*/ 292100 h 618067"/>
              <a:gd name="connsiteX5" fmla="*/ 23283 w 785283"/>
              <a:gd name="connsiteY5" fmla="*/ 571500 h 618067"/>
              <a:gd name="connsiteX6" fmla="*/ 188383 w 785283"/>
              <a:gd name="connsiteY6" fmla="*/ 571500 h 618067"/>
              <a:gd name="connsiteX7" fmla="*/ 442383 w 785283"/>
              <a:gd name="connsiteY7" fmla="*/ 457200 h 618067"/>
              <a:gd name="connsiteX8" fmla="*/ 696383 w 785283"/>
              <a:gd name="connsiteY8" fmla="*/ 444500 h 618067"/>
              <a:gd name="connsiteX9" fmla="*/ 772583 w 785283"/>
              <a:gd name="connsiteY9" fmla="*/ 444500 h 618067"/>
              <a:gd name="connsiteX10" fmla="*/ 772583 w 785283"/>
              <a:gd name="connsiteY10" fmla="*/ 165100 h 618067"/>
              <a:gd name="connsiteX11" fmla="*/ 709083 w 785283"/>
              <a:gd name="connsiteY11" fmla="*/ 0 h 618067"/>
              <a:gd name="connsiteX0" fmla="*/ 645583 w 785283"/>
              <a:gd name="connsiteY0" fmla="*/ 25400 h 618067"/>
              <a:gd name="connsiteX1" fmla="*/ 645583 w 785283"/>
              <a:gd name="connsiteY1" fmla="*/ 28575 h 618067"/>
              <a:gd name="connsiteX2" fmla="*/ 378883 w 785283"/>
              <a:gd name="connsiteY2" fmla="*/ 152400 h 618067"/>
              <a:gd name="connsiteX3" fmla="*/ 150283 w 785283"/>
              <a:gd name="connsiteY3" fmla="*/ 165100 h 618067"/>
              <a:gd name="connsiteX4" fmla="*/ 48683 w 785283"/>
              <a:gd name="connsiteY4" fmla="*/ 292100 h 618067"/>
              <a:gd name="connsiteX5" fmla="*/ 23283 w 785283"/>
              <a:gd name="connsiteY5" fmla="*/ 571500 h 618067"/>
              <a:gd name="connsiteX6" fmla="*/ 188383 w 785283"/>
              <a:gd name="connsiteY6" fmla="*/ 571500 h 618067"/>
              <a:gd name="connsiteX7" fmla="*/ 442383 w 785283"/>
              <a:gd name="connsiteY7" fmla="*/ 457200 h 618067"/>
              <a:gd name="connsiteX8" fmla="*/ 696383 w 785283"/>
              <a:gd name="connsiteY8" fmla="*/ 444500 h 618067"/>
              <a:gd name="connsiteX9" fmla="*/ 772583 w 785283"/>
              <a:gd name="connsiteY9" fmla="*/ 444500 h 618067"/>
              <a:gd name="connsiteX10" fmla="*/ 772583 w 785283"/>
              <a:gd name="connsiteY10" fmla="*/ 165100 h 618067"/>
              <a:gd name="connsiteX11" fmla="*/ 709083 w 785283"/>
              <a:gd name="connsiteY11" fmla="*/ 0 h 618067"/>
              <a:gd name="connsiteX0" fmla="*/ 645583 w 785283"/>
              <a:gd name="connsiteY0" fmla="*/ 49742 h 642409"/>
              <a:gd name="connsiteX1" fmla="*/ 645583 w 785283"/>
              <a:gd name="connsiteY1" fmla="*/ 52917 h 642409"/>
              <a:gd name="connsiteX2" fmla="*/ 378883 w 785283"/>
              <a:gd name="connsiteY2" fmla="*/ 176742 h 642409"/>
              <a:gd name="connsiteX3" fmla="*/ 150283 w 785283"/>
              <a:gd name="connsiteY3" fmla="*/ 189442 h 642409"/>
              <a:gd name="connsiteX4" fmla="*/ 48683 w 785283"/>
              <a:gd name="connsiteY4" fmla="*/ 316442 h 642409"/>
              <a:gd name="connsiteX5" fmla="*/ 23283 w 785283"/>
              <a:gd name="connsiteY5" fmla="*/ 595842 h 642409"/>
              <a:gd name="connsiteX6" fmla="*/ 188383 w 785283"/>
              <a:gd name="connsiteY6" fmla="*/ 595842 h 642409"/>
              <a:gd name="connsiteX7" fmla="*/ 442383 w 785283"/>
              <a:gd name="connsiteY7" fmla="*/ 481542 h 642409"/>
              <a:gd name="connsiteX8" fmla="*/ 696383 w 785283"/>
              <a:gd name="connsiteY8" fmla="*/ 468842 h 642409"/>
              <a:gd name="connsiteX9" fmla="*/ 772583 w 785283"/>
              <a:gd name="connsiteY9" fmla="*/ 468842 h 642409"/>
              <a:gd name="connsiteX10" fmla="*/ 772583 w 785283"/>
              <a:gd name="connsiteY10" fmla="*/ 189442 h 642409"/>
              <a:gd name="connsiteX11" fmla="*/ 709083 w 785283"/>
              <a:gd name="connsiteY11" fmla="*/ 24342 h 642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5283" h="642409">
                <a:moveTo>
                  <a:pt x="645583" y="49742"/>
                </a:moveTo>
                <a:cubicBezTo>
                  <a:pt x="645583" y="50271"/>
                  <a:pt x="756708" y="0"/>
                  <a:pt x="645583" y="52917"/>
                </a:cubicBezTo>
                <a:cubicBezTo>
                  <a:pt x="601133" y="74084"/>
                  <a:pt x="461433" y="153988"/>
                  <a:pt x="378883" y="176742"/>
                </a:cubicBezTo>
                <a:cubicBezTo>
                  <a:pt x="296333" y="199496"/>
                  <a:pt x="205316" y="166159"/>
                  <a:pt x="150283" y="189442"/>
                </a:cubicBezTo>
                <a:cubicBezTo>
                  <a:pt x="95250" y="212725"/>
                  <a:pt x="69850" y="248709"/>
                  <a:pt x="48683" y="316442"/>
                </a:cubicBezTo>
                <a:cubicBezTo>
                  <a:pt x="27516" y="384175"/>
                  <a:pt x="0" y="549275"/>
                  <a:pt x="23283" y="595842"/>
                </a:cubicBezTo>
                <a:cubicBezTo>
                  <a:pt x="46566" y="642409"/>
                  <a:pt x="118533" y="614892"/>
                  <a:pt x="188383" y="595842"/>
                </a:cubicBezTo>
                <a:cubicBezTo>
                  <a:pt x="258233" y="576792"/>
                  <a:pt x="357716" y="502709"/>
                  <a:pt x="442383" y="481542"/>
                </a:cubicBezTo>
                <a:cubicBezTo>
                  <a:pt x="527050" y="460375"/>
                  <a:pt x="641350" y="470959"/>
                  <a:pt x="696383" y="468842"/>
                </a:cubicBezTo>
                <a:cubicBezTo>
                  <a:pt x="751416" y="466725"/>
                  <a:pt x="759883" y="515409"/>
                  <a:pt x="772583" y="468842"/>
                </a:cubicBezTo>
                <a:cubicBezTo>
                  <a:pt x="785283" y="422275"/>
                  <a:pt x="783166" y="263525"/>
                  <a:pt x="772583" y="189442"/>
                </a:cubicBezTo>
                <a:cubicBezTo>
                  <a:pt x="762000" y="115359"/>
                  <a:pt x="709083" y="24342"/>
                  <a:pt x="709083" y="24342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rot="16200000" flipH="1">
            <a:off x="3600449" y="3126306"/>
            <a:ext cx="325968" cy="1693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Oval 95"/>
          <p:cNvSpPr/>
          <p:nvPr/>
        </p:nvSpPr>
        <p:spPr>
          <a:xfrm>
            <a:off x="3296708" y="3133724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3323167" y="3433234"/>
            <a:ext cx="344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I1</a:t>
            </a:r>
            <a:endParaRPr lang="en-US" sz="1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3461808" y="3336924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3767667" y="3306234"/>
            <a:ext cx="344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I2</a:t>
            </a:r>
            <a:endParaRPr lang="en-US" sz="1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3906308" y="3209924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/>
          <p:cNvSpPr txBox="1"/>
          <p:nvPr/>
        </p:nvSpPr>
        <p:spPr>
          <a:xfrm>
            <a:off x="4516967" y="3001434"/>
            <a:ext cx="404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A3</a:t>
            </a:r>
            <a:endParaRPr lang="en-US" sz="1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4871508" y="3095624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/>
          <p:cNvSpPr txBox="1"/>
          <p:nvPr/>
        </p:nvSpPr>
        <p:spPr>
          <a:xfrm>
            <a:off x="4516967" y="2747434"/>
            <a:ext cx="404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A2</a:t>
            </a:r>
            <a:endParaRPr lang="en-US" sz="1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4871508" y="2816224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3983567" y="2074334"/>
            <a:ext cx="32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O</a:t>
            </a:r>
            <a:endParaRPr lang="en-US" sz="1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4084108" y="2346324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/>
          <p:cNvSpPr txBox="1"/>
          <p:nvPr/>
        </p:nvSpPr>
        <p:spPr>
          <a:xfrm>
            <a:off x="5240867" y="3064934"/>
            <a:ext cx="394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B3</a:t>
            </a:r>
            <a:endParaRPr lang="en-US" sz="1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5595408" y="3159124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5240867" y="2810934"/>
            <a:ext cx="394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B2</a:t>
            </a:r>
            <a:endParaRPr lang="en-US" sz="1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5595408" y="2879724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5240867" y="2531534"/>
            <a:ext cx="394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B1</a:t>
            </a:r>
            <a:endParaRPr lang="en-US" sz="1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5595408" y="2613024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/>
          <p:cNvSpPr txBox="1"/>
          <p:nvPr/>
        </p:nvSpPr>
        <p:spPr>
          <a:xfrm>
            <a:off x="5875867" y="3128434"/>
            <a:ext cx="404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C3</a:t>
            </a:r>
            <a:endParaRPr lang="en-US" sz="1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6230408" y="3222624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5875867" y="2874434"/>
            <a:ext cx="404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C2</a:t>
            </a:r>
            <a:endParaRPr lang="en-US" sz="1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6230408" y="2943224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5875867" y="2595034"/>
            <a:ext cx="404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C1</a:t>
            </a:r>
            <a:endParaRPr lang="en-US" sz="1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6230408" y="2676524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3564467" y="1871134"/>
            <a:ext cx="301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endParaRPr lang="en-US" sz="1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3665008" y="2181224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/>
          <p:cNvSpPr txBox="1"/>
          <p:nvPr/>
        </p:nvSpPr>
        <p:spPr>
          <a:xfrm>
            <a:off x="4516967" y="2493434"/>
            <a:ext cx="404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A1</a:t>
            </a:r>
            <a:endParaRPr lang="en-US" sz="1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4871508" y="2562224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/>
          <p:cNvSpPr txBox="1"/>
          <p:nvPr/>
        </p:nvSpPr>
        <p:spPr>
          <a:xfrm>
            <a:off x="1549400" y="698500"/>
            <a:ext cx="6423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Site #3: </a:t>
            </a:r>
            <a:r>
              <a:rPr lang="en-US" b="1" i="1" dirty="0" err="1" smtClean="0"/>
              <a:t>Wikes</a:t>
            </a:r>
            <a:r>
              <a:rPr lang="en-US" b="1" i="1" dirty="0" smtClean="0"/>
              <a:t> Reserve </a:t>
            </a:r>
            <a:r>
              <a:rPr lang="en-US" b="1" i="1" dirty="0" err="1" smtClean="0"/>
              <a:t>Biofilter</a:t>
            </a:r>
            <a:r>
              <a:rPr lang="en-US" b="1" i="1" dirty="0" smtClean="0"/>
              <a:t> (The Basin, Victoria) (July 5, 2013)</a:t>
            </a:r>
            <a:endParaRPr lang="en-US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Screen Shot 2013-07-08 at 8.47.5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946" y="717118"/>
            <a:ext cx="2686154" cy="5588566"/>
          </a:xfrm>
          <a:prstGeom prst="rect">
            <a:avLst/>
          </a:prstGeom>
        </p:spPr>
      </p:pic>
      <p:pic>
        <p:nvPicPr>
          <p:cNvPr id="15" name="Picture 14" descr="Screen Shot 2013-07-08 at 8.35.54 PM.png"/>
          <p:cNvPicPr>
            <a:picLocks noChangeAspect="1"/>
          </p:cNvPicPr>
          <p:nvPr/>
        </p:nvPicPr>
        <p:blipFill>
          <a:blip r:embed="rId3"/>
          <a:srcRect l="10051"/>
          <a:stretch>
            <a:fillRect/>
          </a:stretch>
        </p:blipFill>
        <p:spPr>
          <a:xfrm>
            <a:off x="1244496" y="3371621"/>
            <a:ext cx="3581504" cy="2942550"/>
          </a:xfrm>
          <a:prstGeom prst="rect">
            <a:avLst/>
          </a:prstGeom>
        </p:spPr>
      </p:pic>
      <p:pic>
        <p:nvPicPr>
          <p:cNvPr id="51" name="Picture 50" descr="Screen Shot 2013-07-08 at 9.03.36 PM.png"/>
          <p:cNvPicPr>
            <a:picLocks noChangeAspect="1"/>
          </p:cNvPicPr>
          <p:nvPr/>
        </p:nvPicPr>
        <p:blipFill>
          <a:blip r:embed="rId4"/>
          <a:srcRect l="1211" t="14403" b="2881"/>
          <a:stretch>
            <a:fillRect/>
          </a:stretch>
        </p:blipFill>
        <p:spPr>
          <a:xfrm>
            <a:off x="1237489" y="705287"/>
            <a:ext cx="3563111" cy="2509131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972175" y="949324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121400" y="838200"/>
            <a:ext cx="254534" cy="307777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I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61000" y="1384300"/>
            <a:ext cx="384102" cy="307777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P1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46700" y="2133600"/>
            <a:ext cx="384102" cy="307777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P2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19700" y="2870200"/>
            <a:ext cx="384102" cy="307777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P3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03900" y="3048000"/>
            <a:ext cx="384102" cy="307777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P4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94450" y="1619250"/>
            <a:ext cx="384102" cy="307777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P5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83350" y="2635250"/>
            <a:ext cx="384102" cy="307777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P6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94500" y="3473450"/>
            <a:ext cx="389850" cy="307777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P7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432425" y="2778124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594475" y="2936874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905625" y="3794124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927725" y="2924174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718175" y="2238374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524625" y="1908174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813425" y="1482724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499100" y="5632450"/>
            <a:ext cx="294509" cy="307777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L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578475" y="5934074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653367" y="3661834"/>
            <a:ext cx="394183" cy="307777"/>
          </a:xfrm>
          <a:prstGeom prst="rect">
            <a:avLst/>
          </a:prstGeom>
          <a:solidFill>
            <a:schemeClr val="bg2">
              <a:lumMod val="25000"/>
              <a:alpha val="5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B1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153833" y="4072467"/>
            <a:ext cx="394183" cy="307777"/>
          </a:xfrm>
          <a:prstGeom prst="rect">
            <a:avLst/>
          </a:prstGeom>
          <a:solidFill>
            <a:schemeClr val="bg2">
              <a:lumMod val="25000"/>
              <a:alpha val="5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B2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607732" y="4550834"/>
            <a:ext cx="394183" cy="307777"/>
          </a:xfrm>
          <a:prstGeom prst="rect">
            <a:avLst/>
          </a:prstGeom>
          <a:solidFill>
            <a:schemeClr val="bg2">
              <a:lumMod val="25000"/>
              <a:alpha val="5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B3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027765" y="5037667"/>
            <a:ext cx="394183" cy="307777"/>
          </a:xfrm>
          <a:prstGeom prst="rect">
            <a:avLst/>
          </a:prstGeom>
          <a:solidFill>
            <a:schemeClr val="bg2">
              <a:lumMod val="25000"/>
              <a:alpha val="5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B4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3417358" y="4329641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944408" y="3895724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809875" y="4831290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244726" y="5320241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367365" y="5545667"/>
            <a:ext cx="394183" cy="307777"/>
          </a:xfrm>
          <a:prstGeom prst="rect">
            <a:avLst/>
          </a:prstGeom>
          <a:solidFill>
            <a:schemeClr val="bg2">
              <a:lumMod val="25000"/>
              <a:alpha val="5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B5</a:t>
            </a:r>
            <a:endParaRPr lang="en-US"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660526" y="5828241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41600" y="2146300"/>
            <a:ext cx="457200" cy="8763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870200" y="736600"/>
            <a:ext cx="1892300" cy="1524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787400" y="292100"/>
            <a:ext cx="773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Site #4: Lynbrook Estates </a:t>
            </a:r>
            <a:r>
              <a:rPr lang="en-US" b="1" i="1" dirty="0" err="1" smtClean="0"/>
              <a:t>Biofilter</a:t>
            </a:r>
            <a:r>
              <a:rPr lang="en-US" b="1" i="1" dirty="0" smtClean="0"/>
              <a:t> (A) and Treatment Wetland (B) (July 8, 2013)</a:t>
            </a:r>
            <a:endParaRPr lang="en-US" b="1" i="1" dirty="0"/>
          </a:p>
        </p:txBody>
      </p:sp>
      <p:sp>
        <p:nvSpPr>
          <p:cNvPr id="52" name="Right Arrow 51"/>
          <p:cNvSpPr/>
          <p:nvPr/>
        </p:nvSpPr>
        <p:spPr>
          <a:xfrm>
            <a:off x="3111502" y="2717801"/>
            <a:ext cx="406398" cy="317500"/>
          </a:xfrm>
          <a:prstGeom prst="rightArrow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bg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/>
          <p:cNvSpPr/>
          <p:nvPr/>
        </p:nvSpPr>
        <p:spPr>
          <a:xfrm rot="5400000">
            <a:off x="3619502" y="2298701"/>
            <a:ext cx="368298" cy="317500"/>
          </a:xfrm>
          <a:prstGeom prst="rightArrow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bg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7-09 at 9.18.3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521" y="812618"/>
            <a:ext cx="6579057" cy="523276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165600" y="3644900"/>
            <a:ext cx="1460500" cy="17907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>
            <a:glow rad="381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8339461">
            <a:off x="3987802" y="2070102"/>
            <a:ext cx="406398" cy="317500"/>
          </a:xfrm>
          <a:prstGeom prst="rightArrow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bg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45"/>
          <p:cNvGrpSpPr/>
          <p:nvPr/>
        </p:nvGrpSpPr>
        <p:grpSpPr>
          <a:xfrm>
            <a:off x="6159426" y="914314"/>
            <a:ext cx="2146374" cy="2463971"/>
            <a:chOff x="5956226" y="292014"/>
            <a:chExt cx="2146374" cy="2463971"/>
          </a:xfrm>
        </p:grpSpPr>
        <p:pic>
          <p:nvPicPr>
            <p:cNvPr id="5" name="Picture 4" descr="Screen Shot 2013-07-09 at 2.41.31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6226" y="292014"/>
              <a:ext cx="2133748" cy="246397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981700" y="292100"/>
              <a:ext cx="2120900" cy="24511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>
              <a:glow rad="38100">
                <a:schemeClr val="bg1">
                  <a:alpha val="75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87574" y="1805514"/>
              <a:ext cx="355611" cy="276999"/>
            </a:xfrm>
            <a:prstGeom prst="rect">
              <a:avLst/>
            </a:prstGeom>
            <a:solidFill>
              <a:schemeClr val="bg2">
                <a:lumMod val="25000"/>
                <a:alpha val="51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P1</a:t>
              </a:r>
              <a:endParaRPr lang="en-US" sz="1200" b="1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806142" y="1895481"/>
              <a:ext cx="136525" cy="13970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284380" y="1559987"/>
              <a:ext cx="483801" cy="276999"/>
            </a:xfrm>
            <a:prstGeom prst="rect">
              <a:avLst/>
            </a:prstGeom>
            <a:solidFill>
              <a:schemeClr val="bg2">
                <a:lumMod val="25000"/>
                <a:alpha val="51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P1-1</a:t>
              </a:r>
              <a:endParaRPr lang="en-US" sz="1200" b="1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755342" y="1734614"/>
              <a:ext cx="136525" cy="13970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86083" y="800096"/>
              <a:ext cx="483801" cy="276999"/>
            </a:xfrm>
            <a:prstGeom prst="rect">
              <a:avLst/>
            </a:prstGeom>
            <a:solidFill>
              <a:schemeClr val="bg2">
                <a:lumMod val="25000"/>
                <a:alpha val="51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P1-4</a:t>
              </a:r>
              <a:endParaRPr lang="en-US" sz="1200" b="1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42615" y="1318679"/>
              <a:ext cx="483801" cy="276999"/>
            </a:xfrm>
            <a:prstGeom prst="rect">
              <a:avLst/>
            </a:prstGeom>
            <a:solidFill>
              <a:schemeClr val="bg2">
                <a:lumMod val="25000"/>
                <a:alpha val="51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P1-2</a:t>
              </a:r>
              <a:endParaRPr lang="en-US" sz="1200" b="1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910913" y="1107014"/>
              <a:ext cx="483801" cy="276999"/>
            </a:xfrm>
            <a:prstGeom prst="rect">
              <a:avLst/>
            </a:prstGeom>
            <a:solidFill>
              <a:schemeClr val="bg2">
                <a:lumMod val="25000"/>
                <a:alpha val="51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P1-3</a:t>
              </a:r>
              <a:endParaRPr lang="en-US" sz="1200" b="1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962775" y="1556815"/>
              <a:ext cx="136525" cy="13970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132109" y="1400182"/>
              <a:ext cx="136525" cy="13970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422091" y="1141948"/>
              <a:ext cx="136525" cy="13970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90196" y="2093381"/>
              <a:ext cx="483801" cy="276999"/>
            </a:xfrm>
            <a:prstGeom prst="rect">
              <a:avLst/>
            </a:prstGeom>
            <a:solidFill>
              <a:schemeClr val="bg2">
                <a:lumMod val="25000"/>
                <a:alpha val="51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P1-5</a:t>
              </a:r>
              <a:endParaRPr lang="en-US" sz="1200" b="1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890809" y="2145248"/>
              <a:ext cx="136525" cy="13970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088696" y="2266947"/>
              <a:ext cx="483801" cy="276999"/>
            </a:xfrm>
            <a:prstGeom prst="rect">
              <a:avLst/>
            </a:prstGeom>
            <a:solidFill>
              <a:schemeClr val="bg2">
                <a:lumMod val="25000"/>
                <a:alpha val="51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P1-6</a:t>
              </a:r>
              <a:endParaRPr lang="en-US" sz="1200" b="1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368100" y="1678513"/>
              <a:ext cx="483801" cy="276999"/>
            </a:xfrm>
            <a:prstGeom prst="rect">
              <a:avLst/>
            </a:prstGeom>
            <a:solidFill>
              <a:schemeClr val="bg2">
                <a:lumMod val="25000"/>
                <a:alpha val="51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P1-7</a:t>
              </a:r>
              <a:endParaRPr lang="en-US" sz="1200" b="1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7263341" y="1755781"/>
              <a:ext cx="136525" cy="13970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7191374" y="2153714"/>
              <a:ext cx="136525" cy="13970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3708400" y="2654300"/>
            <a:ext cx="1028700" cy="13208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>
            <a:glow rad="381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rot="18339461">
            <a:off x="5638803" y="3022602"/>
            <a:ext cx="406398" cy="317500"/>
          </a:xfrm>
          <a:prstGeom prst="rightArrow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bg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46"/>
          <p:cNvGrpSpPr/>
          <p:nvPr/>
        </p:nvGrpSpPr>
        <p:grpSpPr>
          <a:xfrm>
            <a:off x="4464143" y="698500"/>
            <a:ext cx="1441357" cy="1833768"/>
            <a:chOff x="4172043" y="330200"/>
            <a:chExt cx="1441357" cy="1833768"/>
          </a:xfrm>
        </p:grpSpPr>
        <p:pic>
          <p:nvPicPr>
            <p:cNvPr id="28" name="Picture 27" descr="Screen Shot 2013-07-09 at 3.23.43 PM.png"/>
            <p:cNvPicPr>
              <a:picLocks noChangeAspect="1"/>
            </p:cNvPicPr>
            <p:nvPr/>
          </p:nvPicPr>
          <p:blipFill>
            <a:blip r:embed="rId4"/>
            <a:srcRect l="25674" t="13804"/>
            <a:stretch>
              <a:fillRect/>
            </a:stretch>
          </p:blipFill>
          <p:spPr>
            <a:xfrm>
              <a:off x="4172043" y="331498"/>
              <a:ext cx="1415956" cy="18324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4178300" y="330200"/>
              <a:ext cx="1435100" cy="18161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>
              <a:glow rad="38100">
                <a:schemeClr val="bg1">
                  <a:alpha val="75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 rot="17753392">
              <a:off x="4767771" y="1587497"/>
              <a:ext cx="483801" cy="276999"/>
            </a:xfrm>
            <a:prstGeom prst="rect">
              <a:avLst/>
            </a:prstGeom>
            <a:solidFill>
              <a:schemeClr val="bg2">
                <a:lumMod val="25000"/>
                <a:alpha val="51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P2-1</a:t>
              </a:r>
              <a:endParaRPr lang="en-US" sz="1200" b="1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7736218">
              <a:off x="4431221" y="1543047"/>
              <a:ext cx="483801" cy="276999"/>
            </a:xfrm>
            <a:prstGeom prst="rect">
              <a:avLst/>
            </a:prstGeom>
            <a:solidFill>
              <a:schemeClr val="bg2">
                <a:lumMod val="25000"/>
                <a:alpha val="51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P2-3</a:t>
              </a:r>
              <a:endParaRPr lang="en-US" sz="1200" b="1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7698830">
              <a:off x="4780471" y="1019172"/>
              <a:ext cx="483801" cy="276999"/>
            </a:xfrm>
            <a:prstGeom prst="rect">
              <a:avLst/>
            </a:prstGeom>
            <a:solidFill>
              <a:schemeClr val="bg2">
                <a:lumMod val="25000"/>
                <a:alpha val="51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P2-2</a:t>
              </a:r>
              <a:endParaRPr lang="en-US" sz="1200" b="1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7918151">
              <a:off x="4310571" y="993772"/>
              <a:ext cx="479618" cy="276999"/>
            </a:xfrm>
            <a:prstGeom prst="rect">
              <a:avLst/>
            </a:prstGeom>
            <a:solidFill>
              <a:schemeClr val="bg2">
                <a:lumMod val="25000"/>
                <a:alpha val="51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P2-4</a:t>
              </a:r>
              <a:endParaRPr lang="en-US" sz="1200" b="1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4724399" y="1369489"/>
              <a:ext cx="136525" cy="13970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21</a:t>
              </a:r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879974" y="1385364"/>
              <a:ext cx="136525" cy="13970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032374" y="1404414"/>
              <a:ext cx="136525" cy="13970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429124" y="1356789"/>
              <a:ext cx="136525" cy="13970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21</a:t>
              </a:r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244705" y="2850089"/>
            <a:ext cx="483801" cy="276999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P3-1</a:t>
            </a:r>
            <a:endParaRPr lang="en-US" sz="12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744257" y="293158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21</a:t>
            </a:r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801407" y="284903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21</a:t>
            </a:r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974955" y="2843739"/>
            <a:ext cx="483801" cy="276999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P3-2</a:t>
            </a:r>
            <a:endParaRPr lang="en-US" sz="12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22505" y="2551639"/>
            <a:ext cx="483801" cy="276999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P3-3</a:t>
            </a:r>
            <a:endParaRPr lang="en-US" sz="12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2877607" y="276013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21</a:t>
            </a:r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2133600" y="266700"/>
            <a:ext cx="4844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Site #5: </a:t>
            </a:r>
            <a:r>
              <a:rPr lang="en-US" b="1" i="1" dirty="0" err="1" smtClean="0"/>
              <a:t>Edithvale</a:t>
            </a:r>
            <a:r>
              <a:rPr lang="en-US" b="1" i="1" dirty="0" smtClean="0"/>
              <a:t> Natural Wetland (July 9, 2013)</a:t>
            </a:r>
            <a:endParaRPr lang="en-US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Week 4,5,6:</a:t>
            </a:r>
            <a:r>
              <a:rPr lang="en-US" b="1" dirty="0" smtClean="0"/>
              <a:t> Data analysis</a:t>
            </a:r>
            <a:r>
              <a:rPr lang="en-US" b="1" dirty="0" smtClean="0"/>
              <a:t>, posters, presentations, and videos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u="sng" dirty="0" smtClean="0"/>
              <a:t>Lectures</a:t>
            </a:r>
            <a:r>
              <a:rPr lang="en-US" dirty="0" smtClean="0"/>
              <a:t>: QPCR, Basic</a:t>
            </a:r>
            <a:r>
              <a:rPr lang="en-US" dirty="0" smtClean="0"/>
              <a:t> statistics</a:t>
            </a:r>
            <a:r>
              <a:rPr lang="en-US" dirty="0" smtClean="0"/>
              <a:t>,</a:t>
            </a:r>
            <a:r>
              <a:rPr lang="en-US" dirty="0" smtClean="0"/>
              <a:t> advanced </a:t>
            </a:r>
            <a:r>
              <a:rPr lang="en-US" dirty="0" smtClean="0"/>
              <a:t>s</a:t>
            </a:r>
            <a:r>
              <a:rPr lang="en-US" dirty="0" smtClean="0"/>
              <a:t>tatistical </a:t>
            </a:r>
            <a:r>
              <a:rPr lang="en-US" dirty="0" smtClean="0"/>
              <a:t>t</a:t>
            </a:r>
            <a:r>
              <a:rPr lang="en-US" dirty="0" smtClean="0"/>
              <a:t>ools </a:t>
            </a:r>
            <a:r>
              <a:rPr lang="en-US" dirty="0" smtClean="0"/>
              <a:t>(PCA, GLM, MLR, bootstrap methods), science communication, wetland plants</a:t>
            </a:r>
            <a:r>
              <a:rPr lang="en-US" dirty="0" smtClean="0"/>
              <a:t>, wetland animals </a:t>
            </a:r>
            <a:endParaRPr lang="en-US" dirty="0" smtClean="0"/>
          </a:p>
          <a:p>
            <a:pPr lvl="1"/>
            <a:r>
              <a:rPr lang="en-US" u="sng" dirty="0" smtClean="0"/>
              <a:t>Field trip</a:t>
            </a:r>
            <a:r>
              <a:rPr lang="en-US" dirty="0" smtClean="0"/>
              <a:t>: Tour of SIO, collections visit, microscope observations, tour of Birch Aquarium</a:t>
            </a:r>
          </a:p>
          <a:p>
            <a:pPr lvl="1"/>
            <a:r>
              <a:rPr lang="en-US" u="sng" dirty="0" smtClean="0"/>
              <a:t>Data Analysis, Posters, Presentations, Videos</a:t>
            </a:r>
            <a:r>
              <a:rPr lang="en-US" dirty="0" smtClean="0"/>
              <a:t>: 4 teams</a:t>
            </a:r>
          </a:p>
          <a:p>
            <a:pPr lvl="1"/>
            <a:r>
              <a:rPr lang="en-US" u="sng" dirty="0" smtClean="0"/>
              <a:t>UPP Down Under Symposium</a:t>
            </a:r>
            <a:endParaRPr lang="en-US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observations: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Too much programming—everyone experienced serious burn out </a:t>
            </a:r>
            <a:r>
              <a:rPr lang="en-US" dirty="0" smtClean="0"/>
              <a:t>(</a:t>
            </a:r>
            <a:r>
              <a:rPr lang="en-US" smtClean="0"/>
              <a:t>staff, students</a:t>
            </a:r>
            <a:r>
              <a:rPr lang="en-US" dirty="0" smtClean="0"/>
              <a:t>, post-docs, faculty worked 24/7 in Australia)</a:t>
            </a:r>
          </a:p>
          <a:p>
            <a:r>
              <a:rPr lang="en-US" dirty="0" smtClean="0"/>
              <a:t>Field work diffuse and not hypothesis driven (our initial foray into Melbourne LID features)</a:t>
            </a:r>
          </a:p>
          <a:p>
            <a:r>
              <a:rPr lang="en-US" dirty="0" smtClean="0"/>
              <a:t>Not sustainable—some components would be difficult to repeat every year (e.g., </a:t>
            </a:r>
            <a:r>
              <a:rPr lang="en-US" dirty="0" err="1" smtClean="0"/>
              <a:t>Monash</a:t>
            </a:r>
            <a:r>
              <a:rPr lang="en-US" dirty="0" smtClean="0"/>
              <a:t> mini-conference)</a:t>
            </a:r>
          </a:p>
          <a:p>
            <a:r>
              <a:rPr lang="en-US" dirty="0" smtClean="0"/>
              <a:t>Experience was not parlayed into K-12 modules—one of the few failures of FY1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 participants traveling to Australia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12 undergrads from UCI, UCLA, UCSD</a:t>
            </a:r>
          </a:p>
          <a:p>
            <a:r>
              <a:rPr lang="en-US" dirty="0" smtClean="0"/>
              <a:t>+/- 1 UCI grad student (Laura </a:t>
            </a:r>
            <a:r>
              <a:rPr lang="en-US" dirty="0" err="1" smtClean="0"/>
              <a:t>Weiden</a:t>
            </a:r>
            <a:r>
              <a:rPr lang="en-US" dirty="0" smtClean="0"/>
              <a:t>)</a:t>
            </a:r>
          </a:p>
          <a:p>
            <a:r>
              <a:rPr lang="en-US" dirty="0" smtClean="0"/>
              <a:t>4 UCI faculty members (Sunny Jiang, Stanley Grant, Jean-Daniel </a:t>
            </a:r>
            <a:r>
              <a:rPr lang="en-US" dirty="0" err="1" smtClean="0"/>
              <a:t>Saphores</a:t>
            </a:r>
            <a:r>
              <a:rPr lang="en-US" dirty="0" smtClean="0"/>
              <a:t>, David Feldman)</a:t>
            </a:r>
          </a:p>
          <a:p>
            <a:r>
              <a:rPr lang="en-US" dirty="0" smtClean="0"/>
              <a:t>2 post-docs (Andrew </a:t>
            </a:r>
            <a:r>
              <a:rPr lang="en-US" dirty="0" err="1" smtClean="0"/>
              <a:t>Mehring</a:t>
            </a:r>
            <a:r>
              <a:rPr lang="en-US" dirty="0" smtClean="0"/>
              <a:t> from UCSD, Megan </a:t>
            </a:r>
            <a:r>
              <a:rPr lang="en-US" dirty="0" err="1" smtClean="0"/>
              <a:t>Rippy</a:t>
            </a:r>
            <a:r>
              <a:rPr lang="en-US" dirty="0" smtClean="0"/>
              <a:t> from UCI)</a:t>
            </a:r>
          </a:p>
          <a:p>
            <a:r>
              <a:rPr lang="en-US" dirty="0" smtClean="0"/>
              <a:t>1 </a:t>
            </a:r>
            <a:r>
              <a:rPr lang="en-US" dirty="0" err="1" smtClean="0"/>
              <a:t>HSSoE</a:t>
            </a:r>
            <a:r>
              <a:rPr lang="en-US" dirty="0" smtClean="0"/>
              <a:t> staff (Nicole Patterson—chaperone)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Lecturers on the US Side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6 UCI faculty (P. Bowler, S. Grant, JD </a:t>
            </a:r>
            <a:r>
              <a:rPr lang="en-US" dirty="0" err="1" smtClean="0"/>
              <a:t>Saphores</a:t>
            </a:r>
            <a:r>
              <a:rPr lang="en-US" dirty="0" smtClean="0"/>
              <a:t>, D. Feldman, J. </a:t>
            </a:r>
            <a:r>
              <a:rPr lang="en-US" dirty="0" err="1" smtClean="0"/>
              <a:t>Brouwer</a:t>
            </a:r>
            <a:r>
              <a:rPr lang="en-US" dirty="0" smtClean="0"/>
              <a:t>, D. </a:t>
            </a:r>
            <a:r>
              <a:rPr lang="en-US" dirty="0" err="1" smtClean="0"/>
              <a:t>Rosso</a:t>
            </a:r>
            <a:r>
              <a:rPr lang="en-US" dirty="0" smtClean="0"/>
              <a:t>) </a:t>
            </a:r>
          </a:p>
          <a:p>
            <a:r>
              <a:rPr lang="en-US" dirty="0" smtClean="0"/>
              <a:t>3 External PIRE Affiliates (K. Schiff, A. </a:t>
            </a:r>
            <a:r>
              <a:rPr lang="en-US" dirty="0" err="1" smtClean="0"/>
              <a:t>Sengupta</a:t>
            </a:r>
            <a:r>
              <a:rPr lang="en-US" dirty="0" smtClean="0"/>
              <a:t>, R. Boon) </a:t>
            </a:r>
          </a:p>
          <a:p>
            <a:r>
              <a:rPr lang="en-US" dirty="0" smtClean="0"/>
              <a:t>4 UCI/UCSD post-docs (</a:t>
            </a:r>
            <a:r>
              <a:rPr lang="en-US" dirty="0" err="1" smtClean="0"/>
              <a:t>Zengchao</a:t>
            </a:r>
            <a:r>
              <a:rPr lang="en-US" dirty="0" smtClean="0"/>
              <a:t> </a:t>
            </a:r>
            <a:r>
              <a:rPr lang="en-US" dirty="0" err="1" smtClean="0"/>
              <a:t>Hao</a:t>
            </a:r>
            <a:r>
              <a:rPr lang="en-US" dirty="0" smtClean="0"/>
              <a:t>, Megan </a:t>
            </a:r>
            <a:r>
              <a:rPr lang="en-US" dirty="0" err="1" smtClean="0"/>
              <a:t>Rippy</a:t>
            </a:r>
            <a:r>
              <a:rPr lang="en-US" dirty="0" smtClean="0"/>
              <a:t>, Brandon Winfrey, Andrew </a:t>
            </a:r>
            <a:r>
              <a:rPr lang="en-US" dirty="0" err="1" smtClean="0"/>
              <a:t>Mehring</a:t>
            </a:r>
            <a:r>
              <a:rPr lang="en-US" dirty="0" smtClean="0"/>
              <a:t>)</a:t>
            </a:r>
          </a:p>
          <a:p>
            <a:r>
              <a:rPr lang="en-US" dirty="0" smtClean="0"/>
              <a:t>1 UCI Professional Staff (R. </a:t>
            </a:r>
            <a:r>
              <a:rPr lang="en-US" dirty="0" err="1" smtClean="0"/>
              <a:t>Demerjian</a:t>
            </a:r>
            <a:r>
              <a:rPr lang="en-US" dirty="0" smtClean="0"/>
              <a:t>)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Australian participants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 faculty from</a:t>
            </a:r>
            <a:r>
              <a:rPr lang="en-US" dirty="0" smtClean="0"/>
              <a:t> </a:t>
            </a:r>
            <a:r>
              <a:rPr lang="en-US" dirty="0" err="1" smtClean="0"/>
              <a:t>UoM</a:t>
            </a:r>
            <a:r>
              <a:rPr lang="en-US" dirty="0" smtClean="0"/>
              <a:t> </a:t>
            </a:r>
            <a:r>
              <a:rPr lang="en-US" dirty="0" smtClean="0"/>
              <a:t>(A. Hamilton, M. Aurora)</a:t>
            </a:r>
          </a:p>
          <a:p>
            <a:r>
              <a:rPr lang="en-US" dirty="0" smtClean="0"/>
              <a:t>5 faculty from </a:t>
            </a:r>
            <a:r>
              <a:rPr lang="en-US" dirty="0" err="1" smtClean="0"/>
              <a:t>Monash</a:t>
            </a:r>
            <a:r>
              <a:rPr lang="en-US" dirty="0" smtClean="0"/>
              <a:t> (A </a:t>
            </a:r>
            <a:r>
              <a:rPr lang="en-US" dirty="0" err="1" smtClean="0"/>
              <a:t>Deletic</a:t>
            </a:r>
            <a:r>
              <a:rPr lang="en-US" dirty="0" smtClean="0"/>
              <a:t>, R. Brown, J. Lindsay, P. </a:t>
            </a:r>
            <a:r>
              <a:rPr lang="en-US" dirty="0" err="1" smtClean="0"/>
              <a:t>Raschky</a:t>
            </a:r>
            <a:r>
              <a:rPr lang="en-US" dirty="0" smtClean="0"/>
              <a:t>, L. Frost)</a:t>
            </a:r>
          </a:p>
          <a:p>
            <a:r>
              <a:rPr lang="en-US" dirty="0" smtClean="0"/>
              <a:t>6 post-docs/graduate students from </a:t>
            </a:r>
            <a:r>
              <a:rPr lang="en-US" dirty="0" err="1" smtClean="0"/>
              <a:t>Monash</a:t>
            </a:r>
            <a:r>
              <a:rPr lang="en-US" dirty="0" smtClean="0"/>
              <a:t> (G. </a:t>
            </a:r>
            <a:r>
              <a:rPr lang="en-US" dirty="0" err="1" smtClean="0"/>
              <a:t>Chandrasena</a:t>
            </a:r>
            <a:r>
              <a:rPr lang="en-US" dirty="0" smtClean="0"/>
              <a:t>, Y Li, K. Zhang, E. Payne, W. </a:t>
            </a:r>
            <a:r>
              <a:rPr lang="en-US" dirty="0" err="1" smtClean="0"/>
              <a:t>Feng</a:t>
            </a:r>
            <a:r>
              <a:rPr lang="en-US" dirty="0" smtClean="0"/>
              <a:t>, H. </a:t>
            </a:r>
            <a:r>
              <a:rPr lang="en-US" dirty="0" err="1" smtClean="0"/>
              <a:t>Fowdar</a:t>
            </a:r>
            <a:r>
              <a:rPr lang="en-US" dirty="0" smtClean="0"/>
              <a:t>)</a:t>
            </a:r>
          </a:p>
          <a:p>
            <a:r>
              <a:rPr lang="en-US" dirty="0" smtClean="0"/>
              <a:t>1 graduate student from </a:t>
            </a:r>
            <a:r>
              <a:rPr lang="en-US" dirty="0" err="1" smtClean="0"/>
              <a:t>UoM</a:t>
            </a:r>
            <a:r>
              <a:rPr lang="en-US" dirty="0" smtClean="0"/>
              <a:t> (A. </a:t>
            </a:r>
            <a:r>
              <a:rPr lang="en-US" dirty="0" err="1" smtClean="0"/>
              <a:t>Mccluskey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Support Staff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2805"/>
            <a:ext cx="8229600" cy="3601684"/>
          </a:xfrm>
        </p:spPr>
        <p:txBody>
          <a:bodyPr/>
          <a:lstStyle/>
          <a:p>
            <a:r>
              <a:rPr lang="en-US" dirty="0" err="1" smtClean="0"/>
              <a:t>Leyla</a:t>
            </a:r>
            <a:r>
              <a:rPr lang="en-US" dirty="0" smtClean="0"/>
              <a:t> Riley (UCI, </a:t>
            </a:r>
            <a:r>
              <a:rPr lang="en-US" dirty="0" err="1" smtClean="0"/>
              <a:t>HSSoE</a:t>
            </a:r>
            <a:r>
              <a:rPr lang="en-US" dirty="0" smtClean="0"/>
              <a:t>)-- logistics</a:t>
            </a:r>
          </a:p>
          <a:p>
            <a:r>
              <a:rPr lang="en-US" dirty="0" smtClean="0"/>
              <a:t>Nicole Patterson (UCI, </a:t>
            </a:r>
            <a:r>
              <a:rPr lang="en-US" dirty="0" err="1" smtClean="0"/>
              <a:t>HSSoE</a:t>
            </a:r>
            <a:r>
              <a:rPr lang="en-US" dirty="0" smtClean="0"/>
              <a:t>) -- chaperone</a:t>
            </a:r>
          </a:p>
          <a:p>
            <a:r>
              <a:rPr lang="en-US" dirty="0" smtClean="0"/>
              <a:t>Lorrie Aguilar (UCI, CEE) – logistics</a:t>
            </a:r>
          </a:p>
          <a:p>
            <a:r>
              <a:rPr lang="en-US" dirty="0" smtClean="0"/>
              <a:t>James Beam (UCI, CEE) -- logistics</a:t>
            </a:r>
          </a:p>
          <a:p>
            <a:r>
              <a:rPr lang="en-US" dirty="0" smtClean="0"/>
              <a:t>Michelle Mackay (</a:t>
            </a:r>
            <a:r>
              <a:rPr lang="en-US" dirty="0" err="1" smtClean="0"/>
              <a:t>UoM</a:t>
            </a:r>
            <a:r>
              <a:rPr lang="en-US" dirty="0" smtClean="0"/>
              <a:t>, School of Engineering) -- logistics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Week 1:  UCI Urban Water </a:t>
            </a:r>
            <a:r>
              <a:rPr lang="en-US" b="1" dirty="0" err="1" smtClean="0"/>
              <a:t>Bootcamp</a:t>
            </a:r>
            <a:endParaRPr lang="en-US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u="sng" dirty="0" smtClean="0"/>
              <a:t>Introduction:</a:t>
            </a:r>
            <a:r>
              <a:rPr lang="en-US" dirty="0" smtClean="0"/>
              <a:t> logistics and preparation</a:t>
            </a:r>
          </a:p>
          <a:p>
            <a:pPr lvl="1"/>
            <a:r>
              <a:rPr lang="en-US" u="sng" dirty="0" smtClean="0"/>
              <a:t>Lectures</a:t>
            </a:r>
            <a:r>
              <a:rPr lang="en-US" dirty="0" smtClean="0"/>
              <a:t>: climate change, resource economics, water governance, wastewater treatment and reuse, </a:t>
            </a:r>
            <a:r>
              <a:rPr lang="en-US" dirty="0" err="1" smtClean="0"/>
              <a:t>stormwater</a:t>
            </a:r>
            <a:r>
              <a:rPr lang="en-US" dirty="0" smtClean="0"/>
              <a:t> capture and reuse</a:t>
            </a:r>
          </a:p>
          <a:p>
            <a:pPr lvl="1"/>
            <a:r>
              <a:rPr lang="en-US" u="sng" dirty="0" smtClean="0"/>
              <a:t>Field trips</a:t>
            </a:r>
            <a:r>
              <a:rPr lang="en-US" dirty="0" smtClean="0"/>
              <a:t>: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LA </a:t>
            </a:r>
            <a:r>
              <a:rPr lang="en-US" dirty="0" smtClean="0"/>
              <a:t>County Sanitation District’s Wastewater Reclamation Plant;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Orange </a:t>
            </a:r>
            <a:r>
              <a:rPr lang="en-US" dirty="0" smtClean="0"/>
              <a:t>County Groundwater Replenishment System</a:t>
            </a:r>
            <a:r>
              <a:rPr lang="en-US" dirty="0" smtClean="0"/>
              <a:t>;</a:t>
            </a:r>
          </a:p>
          <a:p>
            <a:pPr lvl="2"/>
            <a:r>
              <a:rPr lang="en-US" dirty="0" smtClean="0"/>
              <a:t>UCI’s </a:t>
            </a:r>
            <a:r>
              <a:rPr lang="en-US" dirty="0" err="1" smtClean="0"/>
              <a:t>stormwater</a:t>
            </a:r>
            <a:r>
              <a:rPr lang="en-US" dirty="0" smtClean="0"/>
              <a:t> drainage system;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San </a:t>
            </a:r>
            <a:r>
              <a:rPr lang="en-US" dirty="0" smtClean="0"/>
              <a:t>Joaquin </a:t>
            </a:r>
            <a:r>
              <a:rPr lang="en-US" dirty="0" err="1" smtClean="0"/>
              <a:t>stormwater</a:t>
            </a:r>
            <a:r>
              <a:rPr lang="en-US" dirty="0" smtClean="0"/>
              <a:t> treatment wetlands 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05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Week 2 and 3:  Field sampling in Melbourne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1256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u="sng" dirty="0" smtClean="0"/>
              <a:t>Lectures</a:t>
            </a:r>
            <a:r>
              <a:rPr lang="en-US" dirty="0" smtClean="0"/>
              <a:t>: Melbourne’s water supply, indicator bacteria/viruses, wetland plants/animals,</a:t>
            </a:r>
            <a:r>
              <a:rPr lang="en-US" dirty="0" smtClean="0"/>
              <a:t> measuring physical </a:t>
            </a:r>
            <a:r>
              <a:rPr lang="en-US" dirty="0" smtClean="0"/>
              <a:t>parameters</a:t>
            </a:r>
          </a:p>
          <a:p>
            <a:pPr lvl="1"/>
            <a:r>
              <a:rPr lang="en-US" u="sng" dirty="0" smtClean="0"/>
              <a:t>Field trip</a:t>
            </a:r>
            <a:r>
              <a:rPr lang="en-US" dirty="0" smtClean="0"/>
              <a:t>: world’s largest wastewater stabilization pond</a:t>
            </a:r>
          </a:p>
          <a:p>
            <a:pPr lvl="1"/>
            <a:r>
              <a:rPr lang="en-US" u="sng" dirty="0" smtClean="0"/>
              <a:t>Field sampling</a:t>
            </a:r>
            <a:r>
              <a:rPr lang="en-US" dirty="0" smtClean="0"/>
              <a:t>: Royal Park Treatment Wetland, Hampton Park Treatment Wetland, </a:t>
            </a:r>
            <a:r>
              <a:rPr lang="en-US" dirty="0" err="1" smtClean="0"/>
              <a:t>Wikes</a:t>
            </a:r>
            <a:r>
              <a:rPr lang="en-US" dirty="0" smtClean="0"/>
              <a:t> Reserve </a:t>
            </a:r>
            <a:r>
              <a:rPr lang="en-US" dirty="0" err="1" smtClean="0"/>
              <a:t>Biofilter</a:t>
            </a:r>
            <a:r>
              <a:rPr lang="en-US" dirty="0" smtClean="0"/>
              <a:t>, Lynbrook Estates </a:t>
            </a:r>
            <a:r>
              <a:rPr lang="en-US" dirty="0" err="1" smtClean="0"/>
              <a:t>Biofilter</a:t>
            </a:r>
            <a:r>
              <a:rPr lang="en-US" dirty="0" smtClean="0"/>
              <a:t> and Constructed Wetland, </a:t>
            </a:r>
            <a:r>
              <a:rPr lang="en-US" dirty="0" err="1" smtClean="0"/>
              <a:t>Edithvale</a:t>
            </a:r>
            <a:r>
              <a:rPr lang="en-US" dirty="0" smtClean="0"/>
              <a:t> Natural Wetland, Hereford </a:t>
            </a:r>
            <a:r>
              <a:rPr lang="en-US" dirty="0" err="1" smtClean="0"/>
              <a:t>Biofilter</a:t>
            </a:r>
            <a:endParaRPr lang="en-US" dirty="0" smtClean="0"/>
          </a:p>
          <a:p>
            <a:pPr lvl="1"/>
            <a:r>
              <a:rPr lang="en-US" u="sng" dirty="0" err="1" smtClean="0"/>
              <a:t>Monash</a:t>
            </a:r>
            <a:r>
              <a:rPr lang="en-US" u="sng" dirty="0" smtClean="0"/>
              <a:t> Mini-conference</a:t>
            </a:r>
            <a:r>
              <a:rPr lang="en-US" dirty="0" smtClean="0"/>
              <a:t>: </a:t>
            </a:r>
            <a:r>
              <a:rPr lang="en-US" dirty="0" err="1" smtClean="0"/>
              <a:t>Biofilters</a:t>
            </a:r>
            <a:r>
              <a:rPr lang="en-US" dirty="0" smtClean="0"/>
              <a:t> for </a:t>
            </a:r>
            <a:r>
              <a:rPr lang="en-US" dirty="0" err="1" smtClean="0"/>
              <a:t>stormwater</a:t>
            </a:r>
            <a:r>
              <a:rPr lang="en-US" dirty="0" smtClean="0"/>
              <a:t> management (Day 1); the social science of urban water management (Day 2)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Undergraduate Field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6 field sites in six</a:t>
            </a:r>
            <a:r>
              <a:rPr lang="en-US" dirty="0" smtClean="0"/>
              <a:t> days</a:t>
            </a:r>
            <a:endParaRPr lang="en-US" dirty="0" smtClean="0"/>
          </a:p>
          <a:p>
            <a:r>
              <a:rPr lang="en-US" dirty="0" smtClean="0"/>
              <a:t>At each site</a:t>
            </a:r>
            <a:r>
              <a:rPr lang="en-US" dirty="0" smtClean="0"/>
              <a:t> measure/quantify:</a:t>
            </a:r>
            <a:endParaRPr lang="en-US" dirty="0" smtClean="0"/>
          </a:p>
          <a:p>
            <a:pPr lvl="1"/>
            <a:r>
              <a:rPr lang="en-US" dirty="0" smtClean="0"/>
              <a:t>Dissolved Oxygen, pH, conductivity, temperature</a:t>
            </a:r>
          </a:p>
          <a:p>
            <a:pPr lvl="1"/>
            <a:r>
              <a:rPr lang="en-US" dirty="0" smtClean="0"/>
              <a:t>Fecal Indicator Bacteria (E. coli and </a:t>
            </a:r>
            <a:r>
              <a:rPr lang="en-US" dirty="0" err="1" smtClean="0"/>
              <a:t>Enterococcus</a:t>
            </a:r>
            <a:r>
              <a:rPr lang="en-US" dirty="0" smtClean="0"/>
              <a:t>) by MF (EPA 1600 and 1603)</a:t>
            </a:r>
          </a:p>
          <a:p>
            <a:pPr lvl="1"/>
            <a:r>
              <a:rPr lang="en-US" dirty="0" smtClean="0"/>
              <a:t>Human pathogens by QPCR</a:t>
            </a:r>
          </a:p>
          <a:p>
            <a:pPr lvl="1"/>
            <a:r>
              <a:rPr lang="en-US" dirty="0" smtClean="0"/>
              <a:t>Chlorophyll, TSS, PAR, nutrients (phosphate, </a:t>
            </a:r>
            <a:r>
              <a:rPr lang="en-US" dirty="0" err="1" smtClean="0"/>
              <a:t>sulphate</a:t>
            </a:r>
            <a:r>
              <a:rPr lang="en-US" dirty="0" smtClean="0"/>
              <a:t>, and nitrogen species)</a:t>
            </a:r>
          </a:p>
          <a:p>
            <a:pPr lvl="1"/>
            <a:r>
              <a:rPr lang="en-US" dirty="0" smtClean="0"/>
              <a:t>Invertebrate and plant communities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003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56100"/>
            <a:ext cx="6400800" cy="17526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Screen Shot 2013-07-05 at 12.59.5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35" y="883728"/>
            <a:ext cx="7830875" cy="536741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061001" y="4883612"/>
            <a:ext cx="359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01918" y="4126721"/>
            <a:ext cx="359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82535" y="3636530"/>
            <a:ext cx="359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46928" y="3055181"/>
            <a:ext cx="359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649421" y="2550032"/>
            <a:ext cx="359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16927" y="3860878"/>
            <a:ext cx="56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67223" y="3617412"/>
            <a:ext cx="56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93675" y="3308760"/>
            <a:ext cx="56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88487" y="3336444"/>
            <a:ext cx="56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43794" y="2939428"/>
            <a:ext cx="56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807052" y="4534153"/>
            <a:ext cx="56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31832" y="4330676"/>
            <a:ext cx="56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205812" y="4127199"/>
            <a:ext cx="56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481392" y="3885622"/>
            <a:ext cx="56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756972" y="3644045"/>
            <a:ext cx="56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4748742" y="319933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659842" y="335173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308100" y="330200"/>
            <a:ext cx="6764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Site #1: Royal Park Constructed Treatment Wetland (B) (July 3, 2013)</a:t>
            </a:r>
            <a:endParaRPr lang="en-US" b="1" i="1" dirty="0"/>
          </a:p>
        </p:txBody>
      </p:sp>
      <p:sp>
        <p:nvSpPr>
          <p:cNvPr id="53" name="Oval 52"/>
          <p:cNvSpPr/>
          <p:nvPr/>
        </p:nvSpPr>
        <p:spPr>
          <a:xfrm>
            <a:off x="4564592" y="350413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469342" y="366288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4380442" y="382798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573992" y="372638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3370792" y="392958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3142192" y="412643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938992" y="431693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761192" y="449473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469592" y="272943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6317192" y="317393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158442" y="368193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980642" y="429153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898092" y="493923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864</Words>
  <Application>Microsoft Macintosh PowerPoint</Application>
  <PresentationFormat>On-screen Show (4:3)</PresentationFormat>
  <Paragraphs>148</Paragraphs>
  <Slides>15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Undergraduate PIRE Program</vt:lpstr>
      <vt:lpstr>US participants traveling to Australia </vt:lpstr>
      <vt:lpstr>Lecturers on the US Side</vt:lpstr>
      <vt:lpstr>Australian participants</vt:lpstr>
      <vt:lpstr>Key Support Staff</vt:lpstr>
      <vt:lpstr>Week 1:  UCI Urban Water Bootcamp</vt:lpstr>
      <vt:lpstr>Week 2 and 3:  Field sampling in Melbourne </vt:lpstr>
      <vt:lpstr>Undergraduate Field Program</vt:lpstr>
      <vt:lpstr>Slide 9</vt:lpstr>
      <vt:lpstr>Slide 10</vt:lpstr>
      <vt:lpstr>Slide 11</vt:lpstr>
      <vt:lpstr>Slide 12</vt:lpstr>
      <vt:lpstr>Slide 13</vt:lpstr>
      <vt:lpstr>Week 4,5,6: Data analysis, posters, presentations, and videos</vt:lpstr>
      <vt:lpstr>My observations:</vt:lpstr>
    </vt:vector>
  </TitlesOfParts>
  <Company>University of California Irvine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NSF PIRE: Low Energy Options for Making Water from Wastewater</dc:title>
  <dc:creator>Stanley Grant</dc:creator>
  <cp:lastModifiedBy>Stanley Grant</cp:lastModifiedBy>
  <cp:revision>12</cp:revision>
  <dcterms:created xsi:type="dcterms:W3CDTF">2014-01-25T08:21:35Z</dcterms:created>
  <dcterms:modified xsi:type="dcterms:W3CDTF">2014-01-25T08:26:19Z</dcterms:modified>
</cp:coreProperties>
</file>