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44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ndonwinfrey:Dropbox:Work:_PIRE:Data:PIRE_Biofilter%20Plant%20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Height'!$AZ$3</c:f>
              <c:strCache>
                <c:ptCount val="1"/>
                <c:pt idx="0">
                  <c:v>EM_stem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Height'!$AZ$4:$AZ$11</c:f>
              <c:numCache>
                <c:formatCode>General</c:formatCode>
                <c:ptCount val="8"/>
                <c:pt idx="0">
                  <c:v>67.33333333333331</c:v>
                </c:pt>
                <c:pt idx="1">
                  <c:v>108.0</c:v>
                </c:pt>
                <c:pt idx="2">
                  <c:v>116.3333333333333</c:v>
                </c:pt>
                <c:pt idx="3">
                  <c:v>111.0</c:v>
                </c:pt>
                <c:pt idx="4">
                  <c:v>114.3333333333333</c:v>
                </c:pt>
                <c:pt idx="5">
                  <c:v>108.0</c:v>
                </c:pt>
                <c:pt idx="6">
                  <c:v>95.66666666666667</c:v>
                </c:pt>
                <c:pt idx="7">
                  <c:v>82.66666666666667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1894936"/>
        <c:axId val="-2143204856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Height'!$BA$3</c:f>
              <c:strCache>
                <c:ptCount val="1"/>
                <c:pt idx="0">
                  <c:v>EM_height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Height'!$BA$4:$BA$11</c:f>
              <c:numCache>
                <c:formatCode>0.0</c:formatCode>
                <c:ptCount val="8"/>
                <c:pt idx="0">
                  <c:v>23.6</c:v>
                </c:pt>
                <c:pt idx="1">
                  <c:v>22.94466666666667</c:v>
                </c:pt>
                <c:pt idx="2">
                  <c:v>21.25133333333332</c:v>
                </c:pt>
                <c:pt idx="3">
                  <c:v>19.685</c:v>
                </c:pt>
                <c:pt idx="4">
                  <c:v>19.00766666666667</c:v>
                </c:pt>
                <c:pt idx="5">
                  <c:v>20.10833333333332</c:v>
                </c:pt>
                <c:pt idx="6">
                  <c:v>19.60033333333333</c:v>
                </c:pt>
                <c:pt idx="7">
                  <c:v>19.21933333333332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166200"/>
        <c:axId val="-2142861464"/>
      </c:scatterChart>
      <c:valAx>
        <c:axId val="2071894936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-2143204856"/>
        <c:crosses val="autoZero"/>
        <c:crossBetween val="midCat"/>
      </c:valAx>
      <c:valAx>
        <c:axId val="-2143204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1894936"/>
        <c:crosses val="autoZero"/>
        <c:crossBetween val="midCat"/>
      </c:valAx>
      <c:valAx>
        <c:axId val="-21428614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143166200"/>
        <c:crosses val="max"/>
        <c:crossBetween val="midCat"/>
      </c:valAx>
      <c:valAx>
        <c:axId val="-2143166200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-2142861464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Height'!$BI$3</c:f>
              <c:strCache>
                <c:ptCount val="1"/>
                <c:pt idx="0">
                  <c:v>BS_stem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Height'!$BI$4:$BI$11</c:f>
              <c:numCache>
                <c:formatCode>General</c:formatCode>
                <c:ptCount val="8"/>
                <c:pt idx="0">
                  <c:v>2.666666666666666</c:v>
                </c:pt>
                <c:pt idx="1">
                  <c:v>2.666666666666666</c:v>
                </c:pt>
                <c:pt idx="2">
                  <c:v>2.666666666666666</c:v>
                </c:pt>
                <c:pt idx="3">
                  <c:v>2.666666666666666</c:v>
                </c:pt>
                <c:pt idx="4">
                  <c:v>2.666666666666666</c:v>
                </c:pt>
                <c:pt idx="5">
                  <c:v>2.666666666666666</c:v>
                </c:pt>
                <c:pt idx="6">
                  <c:v>2.333333333333333</c:v>
                </c:pt>
                <c:pt idx="7">
                  <c:v>2.333333333333333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299368"/>
        <c:axId val="-2095296376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Height'!$BJ$3</c:f>
              <c:strCache>
                <c:ptCount val="1"/>
                <c:pt idx="0">
                  <c:v>BS_height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Height'!$BJ$4:$BJ$11</c:f>
              <c:numCache>
                <c:formatCode>0.0</c:formatCode>
                <c:ptCount val="8"/>
                <c:pt idx="0">
                  <c:v>46.53333333333333</c:v>
                </c:pt>
                <c:pt idx="1">
                  <c:v>52.23933333333334</c:v>
                </c:pt>
                <c:pt idx="2">
                  <c:v>54.99100000000001</c:v>
                </c:pt>
                <c:pt idx="3">
                  <c:v>59.182</c:v>
                </c:pt>
                <c:pt idx="4">
                  <c:v>61.595</c:v>
                </c:pt>
                <c:pt idx="5">
                  <c:v>63.881</c:v>
                </c:pt>
                <c:pt idx="6">
                  <c:v>65.57433333333333</c:v>
                </c:pt>
                <c:pt idx="7">
                  <c:v>69.42666666666666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284808"/>
        <c:axId val="-2095290728"/>
      </c:scatterChart>
      <c:valAx>
        <c:axId val="-2095299368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-2095296376"/>
        <c:crosses val="autoZero"/>
        <c:crossBetween val="midCat"/>
      </c:valAx>
      <c:valAx>
        <c:axId val="-2095296376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299368"/>
        <c:crosses val="autoZero"/>
        <c:crossBetween val="midCat"/>
      </c:valAx>
      <c:valAx>
        <c:axId val="-20952907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095284808"/>
        <c:crosses val="max"/>
        <c:crossBetween val="midCat"/>
      </c:valAx>
      <c:valAx>
        <c:axId val="-2095284808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-2095290728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Height'!$BL$3</c:f>
              <c:strCache>
                <c:ptCount val="1"/>
                <c:pt idx="0">
                  <c:v>AC_stem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Height'!$BL$4:$BL$11</c:f>
              <c:numCache>
                <c:formatCode>General</c:formatCode>
                <c:ptCount val="8"/>
                <c:pt idx="0">
                  <c:v>10.33333333333333</c:v>
                </c:pt>
                <c:pt idx="1">
                  <c:v>11.33333333333333</c:v>
                </c:pt>
                <c:pt idx="2">
                  <c:v>13.33333333333333</c:v>
                </c:pt>
                <c:pt idx="3">
                  <c:v>14.66666666666667</c:v>
                </c:pt>
                <c:pt idx="4">
                  <c:v>15.0</c:v>
                </c:pt>
                <c:pt idx="5">
                  <c:v>12.66666666666667</c:v>
                </c:pt>
                <c:pt idx="6">
                  <c:v>14.66666666666667</c:v>
                </c:pt>
                <c:pt idx="7">
                  <c:v>18.0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296104"/>
        <c:axId val="-2134006904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Height'!$BM$3</c:f>
              <c:strCache>
                <c:ptCount val="1"/>
                <c:pt idx="0">
                  <c:v>AC_height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Height'!$BM$4:$BM$11</c:f>
              <c:numCache>
                <c:formatCode>0.0</c:formatCode>
                <c:ptCount val="8"/>
                <c:pt idx="0">
                  <c:v>9.233333333333332</c:v>
                </c:pt>
                <c:pt idx="1">
                  <c:v>10.71033333333333</c:v>
                </c:pt>
                <c:pt idx="2">
                  <c:v>11.47233333333333</c:v>
                </c:pt>
                <c:pt idx="3">
                  <c:v>11.47233333333333</c:v>
                </c:pt>
                <c:pt idx="4">
                  <c:v>12.02266666666667</c:v>
                </c:pt>
                <c:pt idx="5">
                  <c:v>11.85333333333333</c:v>
                </c:pt>
                <c:pt idx="6">
                  <c:v>11.85333333333333</c:v>
                </c:pt>
                <c:pt idx="7">
                  <c:v>11.303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694792"/>
        <c:axId val="2069976568"/>
      </c:scatterChart>
      <c:valAx>
        <c:axId val="-213429610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-2134006904"/>
        <c:crosses val="autoZero"/>
        <c:crossBetween val="midCat"/>
      </c:valAx>
      <c:valAx>
        <c:axId val="-2134006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296104"/>
        <c:crosses val="autoZero"/>
        <c:crossBetween val="midCat"/>
      </c:valAx>
      <c:valAx>
        <c:axId val="20699765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070694792"/>
        <c:crosses val="max"/>
        <c:crossBetween val="midCat"/>
      </c:valAx>
      <c:valAx>
        <c:axId val="2070694792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2069976568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Height'!$BO$3</c:f>
              <c:strCache>
                <c:ptCount val="1"/>
                <c:pt idx="0">
                  <c:v>TL_stem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Height'!$BO$4:$BO$11</c:f>
              <c:numCache>
                <c:formatCode>General</c:formatCode>
                <c:ptCount val="8"/>
                <c:pt idx="0">
                  <c:v>49.33333333333334</c:v>
                </c:pt>
                <c:pt idx="1">
                  <c:v>52.66666666666664</c:v>
                </c:pt>
                <c:pt idx="2">
                  <c:v>52.33333333333334</c:v>
                </c:pt>
                <c:pt idx="3">
                  <c:v>45.33333333333334</c:v>
                </c:pt>
                <c:pt idx="4">
                  <c:v>47.0</c:v>
                </c:pt>
                <c:pt idx="5">
                  <c:v>43.0</c:v>
                </c:pt>
                <c:pt idx="6">
                  <c:v>31.66666666666667</c:v>
                </c:pt>
                <c:pt idx="7">
                  <c:v>28.66666666666667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636984"/>
        <c:axId val="-2139335336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Height'!$BP$3</c:f>
              <c:strCache>
                <c:ptCount val="1"/>
                <c:pt idx="0">
                  <c:v>TL_height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Height'!$BP$4:$BP$11</c:f>
              <c:numCache>
                <c:formatCode>0.0</c:formatCode>
                <c:ptCount val="8"/>
                <c:pt idx="0">
                  <c:v>58.53333333333333</c:v>
                </c:pt>
                <c:pt idx="1">
                  <c:v>64.05033333333333</c:v>
                </c:pt>
                <c:pt idx="2">
                  <c:v>72.47466666666667</c:v>
                </c:pt>
                <c:pt idx="3">
                  <c:v>77.00433333333335</c:v>
                </c:pt>
                <c:pt idx="4">
                  <c:v>78.74</c:v>
                </c:pt>
                <c:pt idx="5">
                  <c:v>78.90933333333334</c:v>
                </c:pt>
                <c:pt idx="6">
                  <c:v>78.74</c:v>
                </c:pt>
                <c:pt idx="7">
                  <c:v>79.03633333333332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490168"/>
        <c:axId val="-2133981512"/>
      </c:scatterChart>
      <c:valAx>
        <c:axId val="-2144636984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-2139335336"/>
        <c:crosses val="autoZero"/>
        <c:crossBetween val="midCat"/>
      </c:valAx>
      <c:valAx>
        <c:axId val="-2139335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636984"/>
        <c:crosses val="autoZero"/>
        <c:crossBetween val="midCat"/>
      </c:valAx>
      <c:valAx>
        <c:axId val="-21339815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134490168"/>
        <c:crosses val="max"/>
        <c:crossBetween val="midCat"/>
      </c:valAx>
      <c:valAx>
        <c:axId val="-2134490168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-2133981512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Height'!$BF$3</c:f>
              <c:strCache>
                <c:ptCount val="1"/>
                <c:pt idx="0">
                  <c:v>CS_stem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Height'!$BF$4:$BF$11</c:f>
              <c:numCache>
                <c:formatCode>General</c:formatCode>
                <c:ptCount val="8"/>
                <c:pt idx="0">
                  <c:v>165.6666666666667</c:v>
                </c:pt>
                <c:pt idx="1">
                  <c:v>196.6666666666667</c:v>
                </c:pt>
                <c:pt idx="2">
                  <c:v>203.3333333333333</c:v>
                </c:pt>
                <c:pt idx="3">
                  <c:v>219.6666666666667</c:v>
                </c:pt>
                <c:pt idx="4">
                  <c:v>238.0</c:v>
                </c:pt>
                <c:pt idx="5">
                  <c:v>259.3333333333333</c:v>
                </c:pt>
                <c:pt idx="6">
                  <c:v>252.3333333333333</c:v>
                </c:pt>
                <c:pt idx="7">
                  <c:v>251.3333333333333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406616"/>
        <c:axId val="-2139269400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Height'!$BG$3</c:f>
              <c:strCache>
                <c:ptCount val="1"/>
                <c:pt idx="0">
                  <c:v>CS_height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Height'!$BG$4:$BG$11</c:f>
              <c:numCache>
                <c:formatCode>0.0</c:formatCode>
                <c:ptCount val="8"/>
                <c:pt idx="0">
                  <c:v>44.46666666666664</c:v>
                </c:pt>
                <c:pt idx="1">
                  <c:v>47.03233333333333</c:v>
                </c:pt>
                <c:pt idx="2">
                  <c:v>47.70966666666664</c:v>
                </c:pt>
                <c:pt idx="3">
                  <c:v>49.19133333333334</c:v>
                </c:pt>
                <c:pt idx="4">
                  <c:v>46.101</c:v>
                </c:pt>
                <c:pt idx="5">
                  <c:v>48.47166666666664</c:v>
                </c:pt>
                <c:pt idx="6">
                  <c:v>46.43966666666665</c:v>
                </c:pt>
                <c:pt idx="7">
                  <c:v>49.02200000000001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0899304"/>
        <c:axId val="2062904360"/>
      </c:scatterChart>
      <c:valAx>
        <c:axId val="-2134406616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-2139269400"/>
        <c:crosses val="autoZero"/>
        <c:crossBetween val="midCat"/>
      </c:valAx>
      <c:valAx>
        <c:axId val="-2139269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406616"/>
        <c:crosses val="autoZero"/>
        <c:crossBetween val="midCat"/>
      </c:valAx>
      <c:valAx>
        <c:axId val="2062904360"/>
        <c:scaling>
          <c:orientation val="minMax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070899304"/>
        <c:crosses val="max"/>
        <c:crossBetween val="midCat"/>
      </c:valAx>
      <c:valAx>
        <c:axId val="2070899304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2062904360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Height'!$BC$3</c:f>
              <c:strCache>
                <c:ptCount val="1"/>
                <c:pt idx="0">
                  <c:v>JA_stem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Height'!$BC$4:$BC$11</c:f>
              <c:numCache>
                <c:formatCode>General</c:formatCode>
                <c:ptCount val="8"/>
                <c:pt idx="0">
                  <c:v>64.33333333333331</c:v>
                </c:pt>
                <c:pt idx="1">
                  <c:v>119.6666666666667</c:v>
                </c:pt>
                <c:pt idx="2">
                  <c:v>146.3333333333333</c:v>
                </c:pt>
                <c:pt idx="3">
                  <c:v>146.3333333333333</c:v>
                </c:pt>
                <c:pt idx="4">
                  <c:v>162.3333333333333</c:v>
                </c:pt>
                <c:pt idx="5">
                  <c:v>160.6666666666667</c:v>
                </c:pt>
                <c:pt idx="6">
                  <c:v>163.0</c:v>
                </c:pt>
                <c:pt idx="7">
                  <c:v>164.3333333333333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723160"/>
        <c:axId val="-2105349672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Height'!$BD$3</c:f>
              <c:strCache>
                <c:ptCount val="1"/>
                <c:pt idx="0">
                  <c:v>JA_height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Height'!$BD$4:$BD$11</c:f>
              <c:numCache>
                <c:formatCode>0.0</c:formatCode>
                <c:ptCount val="8"/>
                <c:pt idx="0">
                  <c:v>27.66666666666667</c:v>
                </c:pt>
                <c:pt idx="1">
                  <c:v>30.64933333333332</c:v>
                </c:pt>
                <c:pt idx="2">
                  <c:v>32.97766666666664</c:v>
                </c:pt>
                <c:pt idx="3">
                  <c:v>34.45933333333333</c:v>
                </c:pt>
                <c:pt idx="4">
                  <c:v>36.44900000000001</c:v>
                </c:pt>
                <c:pt idx="5">
                  <c:v>37.50733333333334</c:v>
                </c:pt>
                <c:pt idx="6">
                  <c:v>39.96266666666666</c:v>
                </c:pt>
                <c:pt idx="7">
                  <c:v>41.783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982792"/>
        <c:axId val="-2133909832"/>
      </c:scatterChart>
      <c:valAx>
        <c:axId val="-213972316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crossAx val="-2105349672"/>
        <c:crosses val="autoZero"/>
        <c:crossBetween val="midCat"/>
      </c:valAx>
      <c:valAx>
        <c:axId val="-2105349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9723160"/>
        <c:crosses val="autoZero"/>
        <c:crossBetween val="midCat"/>
      </c:valAx>
      <c:valAx>
        <c:axId val="-2133909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133982792"/>
        <c:crosses val="max"/>
        <c:crossBetween val="midCat"/>
      </c:valAx>
      <c:valAx>
        <c:axId val="-2133982792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-2133909832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'Stem Count and Height'!$BR$3</c:f>
              <c:strCache>
                <c:ptCount val="1"/>
                <c:pt idx="0">
                  <c:v>SC_stem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Height'!$BR$4:$BR$11</c:f>
              <c:numCache>
                <c:formatCode>General</c:formatCode>
                <c:ptCount val="8"/>
                <c:pt idx="0">
                  <c:v>7.0</c:v>
                </c:pt>
                <c:pt idx="1">
                  <c:v>9.0</c:v>
                </c:pt>
                <c:pt idx="2">
                  <c:v>18.0</c:v>
                </c:pt>
                <c:pt idx="3">
                  <c:v>18.66666666666667</c:v>
                </c:pt>
                <c:pt idx="4">
                  <c:v>20.33333333333332</c:v>
                </c:pt>
                <c:pt idx="5">
                  <c:v>20.33333333333332</c:v>
                </c:pt>
                <c:pt idx="6">
                  <c:v>18.33333333333332</c:v>
                </c:pt>
                <c:pt idx="7">
                  <c:v>16.66666666666667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569320"/>
        <c:axId val="-2097566328"/>
      </c:scatterChart>
      <c:scatterChart>
        <c:scatterStyle val="lineMarker"/>
        <c:varyColors val="0"/>
        <c:ser>
          <c:idx val="1"/>
          <c:order val="1"/>
          <c:tx>
            <c:strRef>
              <c:f>'Stem Count and Height'!$BS$3</c:f>
              <c:strCache>
                <c:ptCount val="1"/>
                <c:pt idx="0">
                  <c:v>SC_height </c:v>
                </c:pt>
              </c:strCache>
            </c:strRef>
          </c:tx>
          <c:spPr>
            <a:ln w="47625">
              <a:noFill/>
            </a:ln>
          </c:spPr>
          <c:xVal>
            <c:numRef>
              <c:f>'Stem Count and Height'!$AY$4:$AY$11</c:f>
              <c:numCache>
                <c:formatCode>m/d/yy</c:formatCode>
                <c:ptCount val="8"/>
                <c:pt idx="0">
                  <c:v>41557.0</c:v>
                </c:pt>
                <c:pt idx="1">
                  <c:v>41570.0</c:v>
                </c:pt>
                <c:pt idx="2">
                  <c:v>41584.0</c:v>
                </c:pt>
                <c:pt idx="3">
                  <c:v>41598.0</c:v>
                </c:pt>
                <c:pt idx="4">
                  <c:v>41613.0</c:v>
                </c:pt>
                <c:pt idx="5">
                  <c:v>41625.0</c:v>
                </c:pt>
                <c:pt idx="6">
                  <c:v>41646.0</c:v>
                </c:pt>
                <c:pt idx="7">
                  <c:v>41662.0</c:v>
                </c:pt>
              </c:numCache>
            </c:numRef>
          </c:xVal>
          <c:yVal>
            <c:numRef>
              <c:f>'Stem Count and Height'!$BS$4:$BS$11</c:f>
              <c:numCache>
                <c:formatCode>0.0</c:formatCode>
                <c:ptCount val="8"/>
                <c:pt idx="0">
                  <c:v>46.35555555555555</c:v>
                </c:pt>
                <c:pt idx="1">
                  <c:v>44.28066666666665</c:v>
                </c:pt>
                <c:pt idx="2">
                  <c:v>52.02766666666663</c:v>
                </c:pt>
                <c:pt idx="3">
                  <c:v>69.93466666666668</c:v>
                </c:pt>
                <c:pt idx="4">
                  <c:v>83.90466666666668</c:v>
                </c:pt>
                <c:pt idx="5">
                  <c:v>96.43533333333335</c:v>
                </c:pt>
                <c:pt idx="6">
                  <c:v>122.5042</c:v>
                </c:pt>
                <c:pt idx="7">
                  <c:v>140.9276666666667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554760"/>
        <c:axId val="-2097560680"/>
      </c:scatterChart>
      <c:valAx>
        <c:axId val="-209756932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97566328"/>
        <c:crosses val="autoZero"/>
        <c:crossBetween val="midCat"/>
      </c:valAx>
      <c:valAx>
        <c:axId val="-2097566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</a:t>
                </a:r>
                <a:r>
                  <a:rPr lang="en-US" baseline="0"/>
                  <a:t> No. of Stems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7569320"/>
        <c:crosses val="autoZero"/>
        <c:crossBetween val="midCat"/>
      </c:valAx>
      <c:valAx>
        <c:axId val="-2097560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Avg.</a:t>
                </a:r>
                <a:r>
                  <a:rPr lang="en-US" baseline="0"/>
                  <a:t> Stem Ht (cm.)</a:t>
                </a:r>
                <a:endParaRPr lang="en-US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-2097554760"/>
        <c:crosses val="max"/>
        <c:crossBetween val="midCat"/>
      </c:valAx>
      <c:valAx>
        <c:axId val="-2097554760"/>
        <c:scaling>
          <c:orientation val="minMax"/>
        </c:scaling>
        <c:delete val="1"/>
        <c:axPos val="t"/>
        <c:numFmt formatCode="m/d/yy" sourceLinked="1"/>
        <c:majorTickMark val="out"/>
        <c:minorTickMark val="none"/>
        <c:tickLblPos val="nextTo"/>
        <c:crossAx val="-2097560680"/>
        <c:crosses val="max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3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4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8099-1234-CB43-BE33-D0C731D00643}" type="datetimeFigureOut">
              <a:rPr lang="en-US" smtClean="0"/>
              <a:t>1/23/14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818A-59EE-014E-93A9-80F9722B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Biofilter</a:t>
            </a:r>
            <a:r>
              <a:rPr lang="en-US" dirty="0" smtClean="0"/>
              <a:t> Plant Ecology- </a:t>
            </a:r>
            <a:br>
              <a:rPr lang="en-US" dirty="0" smtClean="0"/>
            </a:br>
            <a:r>
              <a:rPr lang="en-US" dirty="0" smtClean="0"/>
              <a:t>Research Status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PIRE Meeting Jan 25, 2014</a:t>
            </a:r>
          </a:p>
          <a:p>
            <a:r>
              <a:rPr lang="en-US" dirty="0" smtClean="0"/>
              <a:t>Brandon Winfrey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6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Diversity/Functional Diversity and Treatment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About 12 studies on constructed wetlands</a:t>
            </a:r>
          </a:p>
          <a:p>
            <a:pPr lvl="1"/>
            <a:r>
              <a:rPr lang="en-US" dirty="0" smtClean="0"/>
              <a:t>2 on </a:t>
            </a:r>
            <a:r>
              <a:rPr lang="en-US" dirty="0" err="1" smtClean="0"/>
              <a:t>biofilters</a:t>
            </a:r>
            <a:endParaRPr lang="en-US" dirty="0" smtClean="0"/>
          </a:p>
          <a:p>
            <a:r>
              <a:rPr lang="en-US" dirty="0" err="1" smtClean="0"/>
              <a:t>Biofilter</a:t>
            </a:r>
            <a:r>
              <a:rPr lang="en-US" dirty="0" smtClean="0"/>
              <a:t> </a:t>
            </a:r>
            <a:r>
              <a:rPr lang="en-US" dirty="0" err="1" smtClean="0"/>
              <a:t>mesocosms</a:t>
            </a:r>
            <a:r>
              <a:rPr lang="en-US" dirty="0" smtClean="0"/>
              <a:t> will use specifications from Australian work.</a:t>
            </a:r>
          </a:p>
          <a:p>
            <a:r>
              <a:rPr lang="en-US" dirty="0" smtClean="0"/>
              <a:t>Treatment performance during simulated storm event.</a:t>
            </a:r>
          </a:p>
          <a:p>
            <a:pPr lvl="1"/>
            <a:r>
              <a:rPr lang="en-US" dirty="0" smtClean="0"/>
              <a:t>Test N and P (maybe metals)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ater, possibly pesticides, pathogens, GHGs, and metals.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mesocosms</a:t>
            </a:r>
            <a:r>
              <a:rPr lang="en-US" dirty="0" smtClean="0"/>
              <a:t> to test colonization by animals and animal seeding experiments</a:t>
            </a:r>
          </a:p>
        </p:txBody>
      </p:sp>
    </p:spTree>
    <p:extLst>
      <p:ext uri="{BB962C8B-B14F-4D97-AF65-F5344CB8AC3E}">
        <p14:creationId xmlns:p14="http://schemas.microsoft.com/office/powerpoint/2010/main" val="378358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02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  <p:pic>
        <p:nvPicPr>
          <p:cNvPr id="9" name="Picture 8" descr="IMAG029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  <p:pic>
        <p:nvPicPr>
          <p:cNvPr id="10" name="Picture 9" descr="IMAG03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  <p:pic>
        <p:nvPicPr>
          <p:cNvPr id="11" name="Picture 10" descr="IMAG034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  <p:pic>
        <p:nvPicPr>
          <p:cNvPr id="12" name="Picture 11" descr="IMAG053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  <p:pic>
        <p:nvPicPr>
          <p:cNvPr id="13" name="Picture 12" descr="IMAG057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  <p:pic>
        <p:nvPicPr>
          <p:cNvPr id="14" name="Picture 13" descr="IMAG062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0627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7286"/>
            <a:ext cx="9144000" cy="5170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4700" y="155269"/>
            <a:ext cx="58517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BS = </a:t>
            </a:r>
            <a:r>
              <a:rPr lang="en-US" sz="2000" dirty="0" err="1"/>
              <a:t>Baccharis</a:t>
            </a:r>
            <a:r>
              <a:rPr lang="en-US" sz="2000" dirty="0"/>
              <a:t> </a:t>
            </a:r>
            <a:r>
              <a:rPr lang="en-US" sz="2000" dirty="0" err="1"/>
              <a:t>salicifolia</a:t>
            </a:r>
            <a:r>
              <a:rPr lang="en-US" sz="2000" dirty="0"/>
              <a:t> (</a:t>
            </a:r>
            <a:r>
              <a:rPr lang="en-US" sz="2000" dirty="0" err="1"/>
              <a:t>mulefat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SC = </a:t>
            </a:r>
            <a:r>
              <a:rPr lang="en-US" sz="2000" dirty="0" err="1"/>
              <a:t>Schoenoplectus</a:t>
            </a:r>
            <a:r>
              <a:rPr lang="en-US" sz="2000" dirty="0"/>
              <a:t> </a:t>
            </a:r>
            <a:r>
              <a:rPr lang="en-US" sz="2000" dirty="0" err="1"/>
              <a:t>californicus</a:t>
            </a:r>
            <a:r>
              <a:rPr lang="en-US" sz="2000" dirty="0"/>
              <a:t> (California bulrush)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CS = </a:t>
            </a:r>
            <a:r>
              <a:rPr lang="en-US" sz="2000" dirty="0" err="1"/>
              <a:t>Carex</a:t>
            </a:r>
            <a:r>
              <a:rPr lang="en-US" sz="2000" dirty="0"/>
              <a:t> </a:t>
            </a:r>
            <a:r>
              <a:rPr lang="en-US" sz="2000" dirty="0" err="1"/>
              <a:t>spissa</a:t>
            </a:r>
            <a:r>
              <a:rPr lang="en-US" sz="2000" dirty="0"/>
              <a:t> (San Diego sedge)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JA = </a:t>
            </a:r>
            <a:r>
              <a:rPr lang="en-US" sz="2000" dirty="0" err="1" smtClean="0"/>
              <a:t>Juncus</a:t>
            </a:r>
            <a:r>
              <a:rPr lang="en-US" sz="2000" dirty="0" smtClean="0"/>
              <a:t> </a:t>
            </a:r>
            <a:r>
              <a:rPr lang="en-US" sz="2000" dirty="0" err="1" smtClean="0"/>
              <a:t>acutus</a:t>
            </a:r>
            <a:r>
              <a:rPr lang="en-US" sz="2000" dirty="0" smtClean="0"/>
              <a:t> (spiny rush)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AC = </a:t>
            </a:r>
            <a:r>
              <a:rPr lang="en-US" sz="2000" dirty="0" err="1"/>
              <a:t>Anemopsis</a:t>
            </a:r>
            <a:r>
              <a:rPr lang="en-US" sz="2000" dirty="0"/>
              <a:t> </a:t>
            </a:r>
            <a:r>
              <a:rPr lang="en-US" sz="2000" dirty="0" err="1"/>
              <a:t>californica</a:t>
            </a:r>
            <a:r>
              <a:rPr lang="en-US" sz="2000" dirty="0"/>
              <a:t> (yerba </a:t>
            </a:r>
            <a:r>
              <a:rPr lang="en-US" sz="2000" dirty="0" err="1"/>
              <a:t>mansa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TL = </a:t>
            </a:r>
            <a:r>
              <a:rPr lang="en-US" sz="2000" dirty="0" err="1" smtClean="0"/>
              <a:t>Typha</a:t>
            </a:r>
            <a:r>
              <a:rPr lang="en-US" sz="2000" dirty="0" smtClean="0"/>
              <a:t> </a:t>
            </a:r>
            <a:r>
              <a:rPr lang="en-US" sz="2000" dirty="0" err="1" smtClean="0"/>
              <a:t>latifolia</a:t>
            </a:r>
            <a:r>
              <a:rPr lang="en-US" sz="2000" dirty="0" smtClean="0"/>
              <a:t> (broadleaf cattail)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EM = </a:t>
            </a:r>
            <a:r>
              <a:rPr lang="en-US" sz="2000" dirty="0" err="1"/>
              <a:t>Eleocharis</a:t>
            </a:r>
            <a:r>
              <a:rPr lang="en-US" sz="2000" dirty="0"/>
              <a:t> </a:t>
            </a:r>
            <a:r>
              <a:rPr lang="en-US" sz="2000" dirty="0" err="1"/>
              <a:t>macrostachya</a:t>
            </a:r>
            <a:r>
              <a:rPr lang="en-US" sz="2000" dirty="0"/>
              <a:t> (common </a:t>
            </a:r>
            <a:r>
              <a:rPr lang="en-US" sz="2000" dirty="0" err="1"/>
              <a:t>spikerush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46200" y="6398567"/>
            <a:ext cx="50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BS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2224" y="6396335"/>
            <a:ext cx="49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SC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2200" y="6320134"/>
            <a:ext cx="49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CS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0" y="6320134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JA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6900" y="6320134"/>
            <a:ext cx="53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AC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00" y="6320134"/>
            <a:ext cx="46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TL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8900" y="6462067"/>
            <a:ext cx="533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EM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0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54791024"/>
              </p:ext>
            </p:extLst>
          </p:nvPr>
        </p:nvGraphicFramePr>
        <p:xfrm>
          <a:off x="0" y="-40114"/>
          <a:ext cx="4540734" cy="240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809257"/>
              </p:ext>
            </p:extLst>
          </p:nvPr>
        </p:nvGraphicFramePr>
        <p:xfrm>
          <a:off x="4540734" y="0"/>
          <a:ext cx="4603266" cy="236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722809"/>
              </p:ext>
            </p:extLst>
          </p:nvPr>
        </p:nvGraphicFramePr>
        <p:xfrm>
          <a:off x="4540734" y="2474363"/>
          <a:ext cx="4603266" cy="221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11358"/>
              </p:ext>
            </p:extLst>
          </p:nvPr>
        </p:nvGraphicFramePr>
        <p:xfrm>
          <a:off x="4540734" y="4694211"/>
          <a:ext cx="4603266" cy="216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075109"/>
              </p:ext>
            </p:extLst>
          </p:nvPr>
        </p:nvGraphicFramePr>
        <p:xfrm>
          <a:off x="0" y="4694212"/>
          <a:ext cx="4540734" cy="21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012891"/>
              </p:ext>
            </p:extLst>
          </p:nvPr>
        </p:nvGraphicFramePr>
        <p:xfrm>
          <a:off x="0" y="2463672"/>
          <a:ext cx="4540734" cy="223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887846"/>
              </p:ext>
            </p:extLst>
          </p:nvPr>
        </p:nvGraphicFramePr>
        <p:xfrm>
          <a:off x="1480034" y="1951018"/>
          <a:ext cx="6121400" cy="274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4822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Plants Do the Work in a </a:t>
            </a:r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err="1" smtClean="0"/>
              <a:t>Biofilter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 Diversity</a:t>
            </a:r>
          </a:p>
          <a:p>
            <a:pPr lvl="1"/>
            <a:r>
              <a:rPr lang="en-US" dirty="0" smtClean="0"/>
              <a:t>Root morphology and physiology</a:t>
            </a:r>
          </a:p>
          <a:p>
            <a:pPr lvl="1"/>
            <a:r>
              <a:rPr lang="en-US" dirty="0" smtClean="0"/>
              <a:t>Growth rate</a:t>
            </a:r>
          </a:p>
          <a:p>
            <a:pPr lvl="1"/>
            <a:r>
              <a:rPr lang="en-US" dirty="0" smtClean="0"/>
              <a:t>C:N ratio</a:t>
            </a:r>
          </a:p>
          <a:p>
            <a:pPr lvl="1"/>
            <a:r>
              <a:rPr lang="en-US" dirty="0" smtClean="0"/>
              <a:t>Preferential uptake</a:t>
            </a:r>
          </a:p>
          <a:p>
            <a:pPr lvl="1"/>
            <a:r>
              <a:rPr lang="en-US" dirty="0" smtClean="0"/>
              <a:t>Drought/Water tolerance</a:t>
            </a:r>
          </a:p>
          <a:p>
            <a:pPr lvl="1"/>
            <a:r>
              <a:rPr lang="en-US" dirty="0" smtClean="0"/>
              <a:t>Growth form (rhizomatous, cluster, seed dispersal, clonal, etc.)</a:t>
            </a:r>
          </a:p>
          <a:p>
            <a:r>
              <a:rPr lang="en-US" dirty="0" smtClean="0"/>
              <a:t>Hypothesis: Greater treatment performance when functional diversity is higher.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0"/>
            <a:ext cx="5352237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20700"/>
            <a:ext cx="3708400" cy="5605463"/>
          </a:xfrm>
        </p:spPr>
        <p:txBody>
          <a:bodyPr>
            <a:normAutofit fontScale="92500"/>
          </a:bodyPr>
          <a:lstStyle/>
          <a:p>
            <a:r>
              <a:rPr lang="en-US" i="1" dirty="0" err="1" smtClean="0"/>
              <a:t>Carex</a:t>
            </a:r>
            <a:r>
              <a:rPr lang="en-US" dirty="0" smtClean="0"/>
              <a:t> sp.</a:t>
            </a:r>
          </a:p>
          <a:p>
            <a:pPr lvl="1"/>
            <a:r>
              <a:rPr lang="en-US" i="1" dirty="0" smtClean="0"/>
              <a:t>C. </a:t>
            </a:r>
            <a:r>
              <a:rPr lang="en-US" i="1" dirty="0" err="1" smtClean="0"/>
              <a:t>spissa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C. </a:t>
            </a:r>
            <a:r>
              <a:rPr lang="en-US" i="1" dirty="0" err="1" smtClean="0"/>
              <a:t>pansa</a:t>
            </a:r>
            <a:endParaRPr lang="en-US" i="1" dirty="0" smtClean="0"/>
          </a:p>
          <a:p>
            <a:pPr lvl="1"/>
            <a:r>
              <a:rPr lang="en-US" dirty="0" smtClean="0"/>
              <a:t>Rhizomatous growth </a:t>
            </a:r>
          </a:p>
          <a:p>
            <a:pPr lvl="1"/>
            <a:r>
              <a:rPr lang="en-US" dirty="0" smtClean="0"/>
              <a:t>Extensive roots</a:t>
            </a:r>
          </a:p>
          <a:p>
            <a:pPr lvl="1"/>
            <a:r>
              <a:rPr lang="en-US" dirty="0" smtClean="0"/>
              <a:t>Medium drought tolerance</a:t>
            </a:r>
          </a:p>
          <a:p>
            <a:pPr lvl="1"/>
            <a:r>
              <a:rPr lang="en-US" dirty="0" smtClean="0"/>
              <a:t>Facultative wetland species</a:t>
            </a:r>
          </a:p>
          <a:p>
            <a:pPr lvl="1"/>
            <a:r>
              <a:rPr lang="en-US" dirty="0" smtClean="0"/>
              <a:t>Widely used in </a:t>
            </a:r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err="1" smtClean="0"/>
              <a:t>biofilters</a:t>
            </a:r>
            <a:endParaRPr lang="en-US" dirty="0" smtClean="0"/>
          </a:p>
          <a:p>
            <a:pPr lvl="1"/>
            <a:r>
              <a:rPr lang="en-US" dirty="0" smtClean="0"/>
              <a:t>CA 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7981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00" y="177800"/>
            <a:ext cx="3987800" cy="6540500"/>
          </a:xfrm>
        </p:spPr>
        <p:txBody>
          <a:bodyPr/>
          <a:lstStyle/>
          <a:p>
            <a:r>
              <a:rPr lang="en-US" i="1" dirty="0" err="1" smtClean="0"/>
              <a:t>Juncus</a:t>
            </a:r>
            <a:r>
              <a:rPr lang="en-US" i="1" dirty="0" smtClean="0"/>
              <a:t> </a:t>
            </a:r>
            <a:r>
              <a:rPr lang="en-US" i="1" dirty="0" err="1" smtClean="0"/>
              <a:t>effusus</a:t>
            </a:r>
            <a:endParaRPr lang="en-US" i="1" dirty="0" smtClean="0"/>
          </a:p>
          <a:p>
            <a:pPr lvl="1"/>
            <a:r>
              <a:rPr lang="en-US" dirty="0" smtClean="0"/>
              <a:t>Cluster/colony growth</a:t>
            </a:r>
            <a:endParaRPr lang="en-US" dirty="0"/>
          </a:p>
          <a:p>
            <a:pPr lvl="1"/>
            <a:r>
              <a:rPr lang="en-US" dirty="0" smtClean="0"/>
              <a:t>Shallow, less extensive roots</a:t>
            </a:r>
            <a:endParaRPr lang="en-US" dirty="0"/>
          </a:p>
          <a:p>
            <a:pPr lvl="1"/>
            <a:r>
              <a:rPr lang="en-US" dirty="0" smtClean="0"/>
              <a:t>High </a:t>
            </a:r>
            <a:r>
              <a:rPr lang="en-US" dirty="0"/>
              <a:t>drought tolerance</a:t>
            </a:r>
          </a:p>
          <a:p>
            <a:pPr lvl="1"/>
            <a:r>
              <a:rPr lang="en-US" dirty="0"/>
              <a:t>Facultative wetland species</a:t>
            </a:r>
          </a:p>
          <a:p>
            <a:pPr lvl="1"/>
            <a:r>
              <a:rPr lang="en-US" dirty="0"/>
              <a:t>Widely used in </a:t>
            </a:r>
            <a:r>
              <a:rPr lang="en-US" dirty="0" err="1"/>
              <a:t>stormwater</a:t>
            </a:r>
            <a:r>
              <a:rPr lang="en-US" dirty="0"/>
              <a:t> </a:t>
            </a:r>
            <a:r>
              <a:rPr lang="en-US" dirty="0" err="1" smtClean="0"/>
              <a:t>biofilters</a:t>
            </a:r>
            <a:endParaRPr lang="en-US" dirty="0"/>
          </a:p>
          <a:p>
            <a:pPr lvl="1"/>
            <a:r>
              <a:rPr lang="en-US" dirty="0"/>
              <a:t>CA </a:t>
            </a:r>
            <a:r>
              <a:rPr lang="en-US" dirty="0" smtClean="0"/>
              <a:t>native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77800"/>
            <a:ext cx="3683000" cy="6540500"/>
          </a:xfrm>
        </p:spPr>
        <p:txBody>
          <a:bodyPr/>
          <a:lstStyle/>
          <a:p>
            <a:r>
              <a:rPr lang="en-US" i="1" dirty="0" err="1" smtClean="0"/>
              <a:t>Baccharis</a:t>
            </a:r>
            <a:r>
              <a:rPr lang="en-US" i="1" dirty="0" smtClean="0"/>
              <a:t> </a:t>
            </a:r>
            <a:r>
              <a:rPr lang="en-US" i="1" dirty="0" err="1" smtClean="0"/>
              <a:t>salicifolia</a:t>
            </a:r>
            <a:endParaRPr lang="en-US" i="1" dirty="0" smtClean="0"/>
          </a:p>
          <a:p>
            <a:pPr lvl="1"/>
            <a:r>
              <a:rPr lang="en-US" dirty="0" err="1" smtClean="0"/>
              <a:t>Dioecious</a:t>
            </a:r>
            <a:r>
              <a:rPr lang="en-US" dirty="0" smtClean="0"/>
              <a:t> shrub</a:t>
            </a:r>
            <a:endParaRPr lang="en-US" dirty="0"/>
          </a:p>
          <a:p>
            <a:pPr lvl="1"/>
            <a:r>
              <a:rPr lang="en-US" dirty="0" smtClean="0"/>
              <a:t>Deep roots</a:t>
            </a:r>
            <a:endParaRPr lang="en-US" dirty="0"/>
          </a:p>
          <a:p>
            <a:pPr lvl="1"/>
            <a:r>
              <a:rPr lang="en-US" dirty="0" smtClean="0"/>
              <a:t>Low/medium </a:t>
            </a:r>
            <a:r>
              <a:rPr lang="en-US" dirty="0"/>
              <a:t>drought tolerance</a:t>
            </a:r>
          </a:p>
          <a:p>
            <a:pPr lvl="1"/>
            <a:r>
              <a:rPr lang="en-US" dirty="0"/>
              <a:t>Facultative wetland species</a:t>
            </a:r>
          </a:p>
          <a:p>
            <a:pPr lvl="1"/>
            <a:r>
              <a:rPr lang="en-US" dirty="0"/>
              <a:t>Widely used in </a:t>
            </a:r>
            <a:r>
              <a:rPr lang="en-US" dirty="0" err="1"/>
              <a:t>stormwater</a:t>
            </a:r>
            <a:r>
              <a:rPr lang="en-US" dirty="0"/>
              <a:t> </a:t>
            </a:r>
            <a:r>
              <a:rPr lang="en-US" dirty="0" err="1" smtClean="0"/>
              <a:t>biofilters</a:t>
            </a:r>
            <a:endParaRPr lang="en-US" dirty="0"/>
          </a:p>
          <a:p>
            <a:pPr lvl="1"/>
            <a:r>
              <a:rPr lang="en-US" dirty="0"/>
              <a:t>CA </a:t>
            </a:r>
            <a:r>
              <a:rPr lang="en-US" dirty="0" smtClean="0"/>
              <a:t>native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19100"/>
            <a:ext cx="4279900" cy="60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047750" y="2006600"/>
            <a:ext cx="7200900" cy="3454400"/>
            <a:chOff x="88900" y="1663700"/>
            <a:chExt cx="7200900" cy="3454400"/>
          </a:xfrm>
        </p:grpSpPr>
        <p:sp>
          <p:nvSpPr>
            <p:cNvPr id="4" name="Rectangle 3"/>
            <p:cNvSpPr/>
            <p:nvPr/>
          </p:nvSpPr>
          <p:spPr>
            <a:xfrm>
              <a:off x="1930400" y="16637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35400" y="16637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89600" y="16637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43100" y="29210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48100" y="29210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89600" y="29210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30400" y="41529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35400" y="41529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89600" y="41529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00" y="16637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8900" y="29210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8900" y="4152900"/>
              <a:ext cx="1600200" cy="965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4" idx="2"/>
              <a:endCxn id="4" idx="0"/>
            </p:cNvCxnSpPr>
            <p:nvPr/>
          </p:nvCxnSpPr>
          <p:spPr>
            <a:xfrm flipV="1">
              <a:off x="2730500" y="16637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648200" y="16637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89700" y="16637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730500" y="29210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648200" y="29210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489700" y="29210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730500" y="41529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648200" y="41529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89700" y="41529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89000" y="16637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901700" y="29210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89000" y="4152900"/>
              <a:ext cx="0" cy="965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308100" y="279400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= </a:t>
            </a:r>
            <a:r>
              <a:rPr lang="en-US" dirty="0" err="1" smtClean="0"/>
              <a:t>Baccharis</a:t>
            </a:r>
            <a:r>
              <a:rPr lang="en-US" dirty="0" smtClean="0"/>
              <a:t> </a:t>
            </a:r>
            <a:r>
              <a:rPr lang="en-US" dirty="0" err="1" smtClean="0"/>
              <a:t>salicifolia</a:t>
            </a:r>
            <a:r>
              <a:rPr lang="en-US" dirty="0" smtClean="0"/>
              <a:t> 		C = </a:t>
            </a:r>
            <a:r>
              <a:rPr lang="en-US" dirty="0" err="1" smtClean="0"/>
              <a:t>Carex</a:t>
            </a:r>
            <a:r>
              <a:rPr lang="en-US" dirty="0" smtClean="0"/>
              <a:t> sp.			J = </a:t>
            </a:r>
            <a:r>
              <a:rPr lang="en-US" dirty="0" err="1" smtClean="0"/>
              <a:t>Juncus</a:t>
            </a:r>
            <a:r>
              <a:rPr lang="en-US" dirty="0" smtClean="0"/>
              <a:t> </a:t>
            </a:r>
            <a:r>
              <a:rPr lang="en-US" dirty="0" err="1" smtClean="0"/>
              <a:t>effusus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76444" y="233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16656" y="2088634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29456" y="25214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01950" y="2076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61715" y="37650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51647" y="2076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41450" y="33957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78568" y="23241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13106" y="21394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885950" y="2508766"/>
            <a:ext cx="4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43462" y="33957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19569" y="3617436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16706" y="2311400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74728" y="3765034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70740" y="3580368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57834" y="2262664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246356" y="2602468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41164" y="24833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20899" y="21140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99018" y="2335768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9800" y="233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721350" y="20779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39923" y="2496066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985582" y="25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662444" y="2324100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755550" y="3617436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862094" y="4799568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15427" y="3357602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115477" y="3580368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738694" y="3765034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127462" y="4590534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27512" y="4813300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150729" y="4997966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925931" y="4997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05666" y="4628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83785" y="4850368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141069" y="36153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775607" y="34307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748451" y="3800038"/>
            <a:ext cx="4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551707" y="38021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842051" y="36174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543601" y="3358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019047" y="21394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150313" y="2508766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746325" y="2324100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943174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074440" y="5017532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670452" y="4832866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981025" y="33205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387212" y="3506232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075734" y="3846036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638800" y="3321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044987" y="3507264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33509" y="3847068"/>
            <a:ext cx="25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329946" y="48133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855452" y="45534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939084" y="5022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283200" y="4845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808706" y="4585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892338" y="505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104568" y="48133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739106" y="4628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711950" y="4997966"/>
            <a:ext cx="4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775607" y="4972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065951" y="4787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767501" y="45290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93906" y="959366"/>
            <a:ext cx="84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species- 3 monocultures, 3 </a:t>
            </a:r>
            <a:r>
              <a:rPr lang="en-US" dirty="0" err="1" smtClean="0"/>
              <a:t>dicultures</a:t>
            </a:r>
            <a:r>
              <a:rPr lang="en-US" dirty="0" smtClean="0"/>
              <a:t>, 1 </a:t>
            </a:r>
            <a:r>
              <a:rPr lang="en-US" dirty="0" err="1" smtClean="0"/>
              <a:t>triculture</a:t>
            </a:r>
            <a:r>
              <a:rPr lang="en-US" dirty="0" smtClean="0"/>
              <a:t>, 1 control, replicated 3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443</Words>
  <Application>Microsoft Macintosh PowerPoint</Application>
  <PresentationFormat>On-screen Show (4:3)</PresentationFormat>
  <Paragraphs>138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Biofilter Plant Ecology-  Research Status </vt:lpstr>
      <vt:lpstr>PowerPoint Presentation</vt:lpstr>
      <vt:lpstr>PowerPoint Presentation</vt:lpstr>
      <vt:lpstr>PowerPoint Presentation</vt:lpstr>
      <vt:lpstr>Which Plants Do the Work in a Stormwater Biofilter?</vt:lpstr>
      <vt:lpstr>PowerPoint Presentation</vt:lpstr>
      <vt:lpstr>PowerPoint Presentation</vt:lpstr>
      <vt:lpstr>PowerPoint Presentation</vt:lpstr>
      <vt:lpstr>PowerPoint Presentation</vt:lpstr>
      <vt:lpstr>Species Diversity/Functional Diversity and Treatment Performance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Winfrey</dc:creator>
  <cp:lastModifiedBy>Brandon Winfrey</cp:lastModifiedBy>
  <cp:revision>14</cp:revision>
  <dcterms:created xsi:type="dcterms:W3CDTF">2014-01-23T22:06:32Z</dcterms:created>
  <dcterms:modified xsi:type="dcterms:W3CDTF">2014-01-24T04:42:32Z</dcterms:modified>
</cp:coreProperties>
</file>