
<file path=[Content_Types].xml><?xml version="1.0" encoding="utf-8"?>
<Types xmlns="http://schemas.openxmlformats.org/package/2006/content-types">
  <Override PartName="/ppt/embeddings/oleObject8.bin" ContentType="application/vnd.openxmlformats-officedocument.oleObject"/>
  <Default Extension="pict" ContentType="image/pict"/>
  <Override PartName="/ppt/embeddings/oleObject31.bin" ContentType="application/vnd.openxmlformats-officedocument.oleObject"/>
  <Override PartName="/ppt/embeddings/oleObject4.bin" ContentType="application/vnd.openxmlformats-officedocument.oleObject"/>
  <Override PartName="/ppt/embeddings/oleObject28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embeddings/oleObject12.bin" ContentType="application/vnd.openxmlformats-officedocument.oleObject"/>
  <Override PartName="/ppt/embeddings/oleObject20.bin" ContentType="application/vnd.openxmlformats-officedocument.oleObject"/>
  <Override PartName="/ppt/slideLayouts/slideLayout1.xml" ContentType="application/vnd.openxmlformats-officedocument.presentationml.slideLayout+xml"/>
  <Override PartName="/ppt/embeddings/oleObject17.bin" ContentType="application/vnd.openxmlformats-officedocument.oleObject"/>
  <Override PartName="/ppt/embeddings/oleObject9.bin" ContentType="application/vnd.openxmlformats-officedocument.oleObject"/>
  <Default Extension="xml" ContentType="application/xml"/>
  <Override PartName="/ppt/embeddings/oleObject32.bin" ContentType="application/vnd.openxmlformats-officedocument.oleObject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1.bin" ContentType="application/vnd.openxmlformats-officedocument.oleObject"/>
  <Override PartName="/docProps/core.xml" ContentType="application/vnd.openxmlformats-package.core-properties+xml"/>
  <Override PartName="/ppt/embeddings/oleObject25.bin" ContentType="application/vnd.openxmlformats-officedocument.oleObject"/>
  <Override PartName="/ppt/slideLayouts/slideLayout6.xml" ContentType="application/vnd.openxmlformats-officedocument.presentationml.slideLayout+xml"/>
  <Default Extension="png" ContentType="image/png"/>
  <Override PartName="/ppt/embeddings/oleObject21.bin" ContentType="application/vnd.openxmlformats-officedocument.oleObject"/>
  <Override PartName="/ppt/slideLayouts/slideLayout2.xml" ContentType="application/vnd.openxmlformats-officedocument.presentationml.slideLayout+xml"/>
  <Default Extension="pdf" ContentType="application/pdf"/>
  <Override PartName="/ppt/embeddings/oleObject18.bin" ContentType="application/vnd.openxmlformats-officedocument.oleObject"/>
  <Override PartName="/ppt/embeddings/oleObject14.bin" ContentType="application/vnd.openxmlformats-officedocument.oleObject"/>
  <Override PartName="/ppt/embeddings/oleObject6.bin" ContentType="application/vnd.openxmlformats-officedocument.oleObject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embeddings/oleObject26.bin" ContentType="application/vnd.openxmlformats-officedocument.oleObject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embeddings/oleObject22.bin" ContentType="application/vnd.openxmlformats-officedocument.oleObject"/>
  <Override PartName="/ppt/slideLayouts/slideLayout3.xml" ContentType="application/vnd.openxmlformats-officedocument.presentationml.slideLayout+xml"/>
  <Override PartName="/ppt/embeddings/oleObject19.bin" ContentType="application/vnd.openxmlformats-officedocument.oleObject"/>
  <Override PartName="/ppt/embeddings/oleObject10.bin" ContentType="application/vnd.openxmlformats-officedocument.oleObject"/>
  <Override PartName="/ppt/embeddings/oleObject15.bin" ContentType="application/vnd.openxmlformats-officedocument.oleObject"/>
  <Override PartName="/ppt/embeddings/oleObject7.bin" ContentType="application/vnd.openxmlformats-officedocument.oleObject"/>
  <Override PartName="/ppt/embeddings/oleObject30.bin" ContentType="application/vnd.openxmlformats-officedocument.oleObject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embeddings/oleObject27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3.bin" ContentType="application/vnd.openxmlformats-officedocument.oleObject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oleObject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565" autoAdjust="0"/>
    <p:restoredTop sz="94660" autoAdjust="0"/>
  </p:normalViewPr>
  <p:slideViewPr>
    <p:cSldViewPr>
      <p:cViewPr>
        <p:scale>
          <a:sx n="100" d="100"/>
          <a:sy n="100" d="100"/>
        </p:scale>
        <p:origin x="11984" y="7256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.pict"/><Relationship Id="rId20" Type="http://schemas.openxmlformats.org/officeDocument/2006/relationships/image" Target="../media/image20.pict"/><Relationship Id="rId21" Type="http://schemas.openxmlformats.org/officeDocument/2006/relationships/image" Target="../media/image21.pict"/><Relationship Id="rId22" Type="http://schemas.openxmlformats.org/officeDocument/2006/relationships/image" Target="../media/image22.pict"/><Relationship Id="rId23" Type="http://schemas.openxmlformats.org/officeDocument/2006/relationships/image" Target="../media/image23.pict"/><Relationship Id="rId24" Type="http://schemas.openxmlformats.org/officeDocument/2006/relationships/image" Target="../media/image24.pict"/><Relationship Id="rId25" Type="http://schemas.openxmlformats.org/officeDocument/2006/relationships/image" Target="../media/image25.pict"/><Relationship Id="rId26" Type="http://schemas.openxmlformats.org/officeDocument/2006/relationships/image" Target="../media/image26.pict"/><Relationship Id="rId27" Type="http://schemas.openxmlformats.org/officeDocument/2006/relationships/image" Target="../media/image27.pict"/><Relationship Id="rId28" Type="http://schemas.openxmlformats.org/officeDocument/2006/relationships/image" Target="../media/image28.pict"/><Relationship Id="rId29" Type="http://schemas.openxmlformats.org/officeDocument/2006/relationships/image" Target="../media/image29.pict"/><Relationship Id="rId30" Type="http://schemas.openxmlformats.org/officeDocument/2006/relationships/image" Target="../media/image30.pict"/><Relationship Id="rId31" Type="http://schemas.openxmlformats.org/officeDocument/2006/relationships/image" Target="../media/image31.pict"/><Relationship Id="rId32" Type="http://schemas.openxmlformats.org/officeDocument/2006/relationships/image" Target="../media/image32.pict"/><Relationship Id="rId10" Type="http://schemas.openxmlformats.org/officeDocument/2006/relationships/image" Target="../media/image10.pict"/><Relationship Id="rId11" Type="http://schemas.openxmlformats.org/officeDocument/2006/relationships/image" Target="../media/image11.pict"/><Relationship Id="rId12" Type="http://schemas.openxmlformats.org/officeDocument/2006/relationships/image" Target="../media/image12.pict"/><Relationship Id="rId13" Type="http://schemas.openxmlformats.org/officeDocument/2006/relationships/image" Target="../media/image13.pict"/><Relationship Id="rId14" Type="http://schemas.openxmlformats.org/officeDocument/2006/relationships/image" Target="../media/image14.pict"/><Relationship Id="rId15" Type="http://schemas.openxmlformats.org/officeDocument/2006/relationships/image" Target="../media/image15.pict"/><Relationship Id="rId16" Type="http://schemas.openxmlformats.org/officeDocument/2006/relationships/image" Target="../media/image16.pict"/><Relationship Id="rId17" Type="http://schemas.openxmlformats.org/officeDocument/2006/relationships/image" Target="../media/image17.pict"/><Relationship Id="rId18" Type="http://schemas.openxmlformats.org/officeDocument/2006/relationships/image" Target="../media/image18.pict"/><Relationship Id="rId19" Type="http://schemas.openxmlformats.org/officeDocument/2006/relationships/image" Target="../media/image19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Relationship Id="rId4" Type="http://schemas.openxmlformats.org/officeDocument/2006/relationships/image" Target="../media/image4.pict"/><Relationship Id="rId5" Type="http://schemas.openxmlformats.org/officeDocument/2006/relationships/image" Target="../media/image5.pict"/><Relationship Id="rId6" Type="http://schemas.openxmlformats.org/officeDocument/2006/relationships/image" Target="../media/image6.pict"/><Relationship Id="rId7" Type="http://schemas.openxmlformats.org/officeDocument/2006/relationships/image" Target="../media/image7.pict"/><Relationship Id="rId8" Type="http://schemas.openxmlformats.org/officeDocument/2006/relationships/image" Target="../media/image8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82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336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78843"/>
            <a:ext cx="740664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78843"/>
            <a:ext cx="2167128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68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893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1"/>
            <a:ext cx="14538960" cy="1448308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1"/>
            <a:ext cx="14538960" cy="1448308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653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485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001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96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471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051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328C1-560B-4778-9FE9-03D66C0081A0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E117-559F-403C-9D33-4737AD50A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21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32.bin"/><Relationship Id="rId20" Type="http://schemas.openxmlformats.org/officeDocument/2006/relationships/oleObject" Target="../embeddings/oleObject10.bin"/><Relationship Id="rId21" Type="http://schemas.openxmlformats.org/officeDocument/2006/relationships/oleObject" Target="../embeddings/oleObject11.bin"/><Relationship Id="rId22" Type="http://schemas.openxmlformats.org/officeDocument/2006/relationships/oleObject" Target="../embeddings/oleObject12.bin"/><Relationship Id="rId23" Type="http://schemas.openxmlformats.org/officeDocument/2006/relationships/oleObject" Target="../embeddings/oleObject13.bin"/><Relationship Id="rId24" Type="http://schemas.openxmlformats.org/officeDocument/2006/relationships/oleObject" Target="../embeddings/oleObject14.bin"/><Relationship Id="rId25" Type="http://schemas.openxmlformats.org/officeDocument/2006/relationships/oleObject" Target="../embeddings/oleObject15.bin"/><Relationship Id="rId26" Type="http://schemas.openxmlformats.org/officeDocument/2006/relationships/oleObject" Target="../embeddings/oleObject16.bin"/><Relationship Id="rId27" Type="http://schemas.openxmlformats.org/officeDocument/2006/relationships/oleObject" Target="../embeddings/oleObject17.bin"/><Relationship Id="rId28" Type="http://schemas.openxmlformats.org/officeDocument/2006/relationships/oleObject" Target="../embeddings/oleObject18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pdf"/><Relationship Id="rId30" Type="http://schemas.openxmlformats.org/officeDocument/2006/relationships/oleObject" Target="../embeddings/oleObject20.bin"/><Relationship Id="rId31" Type="http://schemas.openxmlformats.org/officeDocument/2006/relationships/oleObject" Target="../embeddings/oleObject21.bin"/><Relationship Id="rId32" Type="http://schemas.openxmlformats.org/officeDocument/2006/relationships/oleObject" Target="../embeddings/oleObject22.bin"/><Relationship Id="rId9" Type="http://schemas.openxmlformats.org/officeDocument/2006/relationships/oleObject" Target="../embeddings/oleObject1.bin"/><Relationship Id="rId6" Type="http://schemas.openxmlformats.org/officeDocument/2006/relationships/image" Target="../media/image36.png"/><Relationship Id="rId7" Type="http://schemas.openxmlformats.org/officeDocument/2006/relationships/image" Target="../media/image37.pdf"/><Relationship Id="rId8" Type="http://schemas.openxmlformats.org/officeDocument/2006/relationships/image" Target="../media/image38.png"/><Relationship Id="rId33" Type="http://schemas.openxmlformats.org/officeDocument/2006/relationships/oleObject" Target="../embeddings/oleObject23.bin"/><Relationship Id="rId34" Type="http://schemas.openxmlformats.org/officeDocument/2006/relationships/oleObject" Target="../embeddings/oleObject24.bin"/><Relationship Id="rId35" Type="http://schemas.openxmlformats.org/officeDocument/2006/relationships/oleObject" Target="../embeddings/oleObject25.bin"/><Relationship Id="rId36" Type="http://schemas.openxmlformats.org/officeDocument/2006/relationships/oleObject" Target="../embeddings/oleObject26.bin"/><Relationship Id="rId10" Type="http://schemas.openxmlformats.org/officeDocument/2006/relationships/image" Target="../media/image39.pdf"/><Relationship Id="rId11" Type="http://schemas.openxmlformats.org/officeDocument/2006/relationships/image" Target="../media/image40.png"/><Relationship Id="rId12" Type="http://schemas.openxmlformats.org/officeDocument/2006/relationships/oleObject" Target="../embeddings/oleObject2.bin"/><Relationship Id="rId13" Type="http://schemas.openxmlformats.org/officeDocument/2006/relationships/oleObject" Target="../embeddings/oleObject3.bin"/><Relationship Id="rId14" Type="http://schemas.openxmlformats.org/officeDocument/2006/relationships/oleObject" Target="../embeddings/oleObject4.bin"/><Relationship Id="rId15" Type="http://schemas.openxmlformats.org/officeDocument/2006/relationships/oleObject" Target="../embeddings/oleObject5.bin"/><Relationship Id="rId16" Type="http://schemas.openxmlformats.org/officeDocument/2006/relationships/oleObject" Target="../embeddings/oleObject6.bin"/><Relationship Id="rId17" Type="http://schemas.openxmlformats.org/officeDocument/2006/relationships/oleObject" Target="../embeddings/oleObject7.bin"/><Relationship Id="rId18" Type="http://schemas.openxmlformats.org/officeDocument/2006/relationships/oleObject" Target="../embeddings/oleObject8.bin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27.bin"/><Relationship Id="rId38" Type="http://schemas.openxmlformats.org/officeDocument/2006/relationships/oleObject" Target="../embeddings/oleObject28.bin"/><Relationship Id="rId39" Type="http://schemas.openxmlformats.org/officeDocument/2006/relationships/oleObject" Target="../embeddings/oleObject29.bin"/><Relationship Id="rId40" Type="http://schemas.openxmlformats.org/officeDocument/2006/relationships/image" Target="../media/image41.pdf"/><Relationship Id="rId41" Type="http://schemas.openxmlformats.org/officeDocument/2006/relationships/image" Target="../media/image42.png"/><Relationship Id="rId42" Type="http://schemas.openxmlformats.org/officeDocument/2006/relationships/oleObject" Target="../embeddings/oleObject30.bin"/><Relationship Id="rId43" Type="http://schemas.openxmlformats.org/officeDocument/2006/relationships/oleObject" Target="../embeddings/oleObject31.bin"/><Relationship Id="rId44" Type="http://schemas.openxmlformats.org/officeDocument/2006/relationships/image" Target="../media/image43.jpeg"/><Relationship Id="rId45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0"/>
            <a:ext cx="33192720" cy="1463037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QUANTIFYING ECOSYSTEM </a:t>
            </a:r>
            <a:r>
              <a:rPr lang="en-US" sz="8000" b="1" dirty="0" smtClean="0"/>
              <a:t>SERVICES PROVIDED BY </a:t>
            </a:r>
            <a:r>
              <a:rPr lang="en-US" sz="8000" b="1" dirty="0" smtClean="0"/>
              <a:t>HYPORHEIC</a:t>
            </a:r>
            <a:r>
              <a:rPr lang="en-US" sz="8000" b="1" i="1" dirty="0" smtClean="0"/>
              <a:t> </a:t>
            </a:r>
            <a:r>
              <a:rPr lang="en-US" sz="8000" b="1" dirty="0" smtClean="0"/>
              <a:t>EXCHANGE</a:t>
            </a:r>
            <a:endParaRPr lang="en-US" sz="8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4400" y="1974850"/>
            <a:ext cx="1994452" cy="1911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45881" y="2057400"/>
            <a:ext cx="19732707" cy="1378393"/>
          </a:xfrm>
          <a:prstGeom prst="rect">
            <a:avLst/>
          </a:prstGeom>
          <a:noFill/>
        </p:spPr>
        <p:txBody>
          <a:bodyPr wrap="none" lIns="313502" tIns="156751" rIns="313502" bIns="156751" rtlCol="0">
            <a:spAutoFit/>
          </a:bodyPr>
          <a:lstStyle/>
          <a:p>
            <a:pPr algn="ctr"/>
            <a:r>
              <a:rPr lang="en-US" sz="4100" dirty="0" smtClean="0">
                <a:latin typeface="Helvetica" pitchFamily="34" charset="0"/>
              </a:rPr>
              <a:t>Stanley B. Grant and </a:t>
            </a:r>
            <a:r>
              <a:rPr lang="en-US" sz="4100" dirty="0" err="1" smtClean="0">
                <a:latin typeface="Helvetica" pitchFamily="34" charset="0"/>
              </a:rPr>
              <a:t>Morvarid</a:t>
            </a:r>
            <a:r>
              <a:rPr lang="en-US" sz="4100" dirty="0" smtClean="0">
                <a:latin typeface="Helvetica" pitchFamily="34" charset="0"/>
              </a:rPr>
              <a:t> </a:t>
            </a:r>
            <a:r>
              <a:rPr lang="en-US" sz="4100" dirty="0" err="1" smtClean="0">
                <a:latin typeface="Helvetica" pitchFamily="34" charset="0"/>
              </a:rPr>
              <a:t>Azizian</a:t>
            </a:r>
            <a:endParaRPr lang="en-US" sz="4100" dirty="0" smtClean="0">
              <a:latin typeface="Helvetica" pitchFamily="34" charset="0"/>
            </a:endParaRPr>
          </a:p>
          <a:p>
            <a:pPr algn="ctr"/>
            <a:r>
              <a:rPr lang="en-US" sz="2800" i="1" dirty="0" smtClean="0">
                <a:latin typeface="Helvetica" pitchFamily="34" charset="0"/>
              </a:rPr>
              <a:t>Civil and Environmental Engineering, University of California Irvine &amp; Infrastructure Engineering, University of Melbourne</a:t>
            </a:r>
          </a:p>
        </p:txBody>
      </p:sp>
      <p:pic>
        <p:nvPicPr>
          <p:cNvPr id="1026" name="Picture 2" descr="http://upload.wikimedia.org/wikipedia/commons/0/03/NSF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234461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 92"/>
          <p:cNvGrpSpPr/>
          <p:nvPr/>
        </p:nvGrpSpPr>
        <p:grpSpPr>
          <a:xfrm>
            <a:off x="152400" y="4178979"/>
            <a:ext cx="10210800" cy="6568263"/>
            <a:chOff x="304800" y="2121579"/>
            <a:chExt cx="10210800" cy="6568263"/>
          </a:xfrm>
        </p:grpSpPr>
        <p:sp>
          <p:nvSpPr>
            <p:cNvPr id="56" name="TextBox 55"/>
            <p:cNvSpPr txBox="1"/>
            <p:nvPr/>
          </p:nvSpPr>
          <p:spPr>
            <a:xfrm>
              <a:off x="304800" y="2121579"/>
              <a:ext cx="3292603" cy="947505"/>
            </a:xfrm>
            <a:prstGeom prst="rect">
              <a:avLst/>
            </a:prstGeom>
            <a:noFill/>
          </p:spPr>
          <p:txBody>
            <a:bodyPr wrap="none" lIns="313502" tIns="156751" rIns="313502" bIns="156751" rtlCol="0">
              <a:spAutoFit/>
            </a:bodyPr>
            <a:lstStyle/>
            <a:p>
              <a:r>
                <a:rPr lang="en-US" sz="4100" b="1" dirty="0" smtClean="0">
                  <a:latin typeface="Helvetica" pitchFamily="34" charset="0"/>
                </a:rPr>
                <a:t>Objectives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90600" y="2971800"/>
              <a:ext cx="8839200" cy="5718042"/>
            </a:xfrm>
            <a:prstGeom prst="rect">
              <a:avLst/>
            </a:prstGeom>
            <a:noFill/>
          </p:spPr>
          <p:txBody>
            <a:bodyPr wrap="square" lIns="313502" tIns="156751" rIns="313502" bIns="156751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700" b="1" i="1" dirty="0" smtClean="0">
                  <a:latin typeface="Helvetica" pitchFamily="34" charset="0"/>
                </a:rPr>
                <a:t>Present an analytical model of benthic exchange and reaction</a:t>
              </a:r>
            </a:p>
            <a:p>
              <a:pPr>
                <a:buFont typeface="Wingdings" charset="2"/>
                <a:buChar char="ü"/>
              </a:pPr>
              <a:r>
                <a:rPr lang="en-US" sz="2700" dirty="0" smtClean="0">
                  <a:latin typeface="Helvetica" pitchFamily="34" charset="0"/>
                </a:rPr>
                <a:t>Pumping of solute across </a:t>
              </a:r>
              <a:r>
                <a:rPr lang="en-US" sz="2700" dirty="0" err="1" smtClean="0">
                  <a:latin typeface="Helvetica" pitchFamily="34" charset="0"/>
                </a:rPr>
                <a:t>bedforms</a:t>
              </a:r>
              <a:endParaRPr lang="en-US" sz="2700" dirty="0" smtClean="0">
                <a:latin typeface="Helvetica" pitchFamily="34" charset="0"/>
              </a:endParaRPr>
            </a:p>
            <a:p>
              <a:pPr>
                <a:buFont typeface="Wingdings" charset="2"/>
                <a:buChar char="ü"/>
              </a:pPr>
              <a:r>
                <a:rPr lang="en-US" sz="2700" dirty="0" smtClean="0">
                  <a:latin typeface="Helvetica" pitchFamily="34" charset="0"/>
                </a:rPr>
                <a:t>Advection-dominated mass transport</a:t>
              </a:r>
            </a:p>
            <a:p>
              <a:pPr>
                <a:buFont typeface="Wingdings" charset="2"/>
                <a:buChar char="ü"/>
              </a:pPr>
              <a:r>
                <a:rPr lang="en-US" sz="2700" dirty="0" smtClean="0">
                  <a:latin typeface="Helvetica" pitchFamily="34" charset="0"/>
                </a:rPr>
                <a:t>First-order reaction in sediment</a:t>
              </a:r>
            </a:p>
            <a:p>
              <a:pPr>
                <a:buFont typeface="Arial"/>
                <a:buChar char="•"/>
              </a:pPr>
              <a:r>
                <a:rPr lang="en-US" sz="2700" b="1" i="1" dirty="0" smtClean="0">
                  <a:latin typeface="Helvetica" pitchFamily="34" charset="0"/>
                </a:rPr>
                <a:t>Evaluate model</a:t>
              </a:r>
            </a:p>
            <a:p>
              <a:pPr>
                <a:buFont typeface="Wingdings" charset="2"/>
                <a:buChar char="ü"/>
              </a:pPr>
              <a:r>
                <a:rPr lang="en-US" sz="2700" dirty="0" smtClean="0">
                  <a:latin typeface="Helvetica" pitchFamily="34" charset="0"/>
                </a:rPr>
                <a:t>Compare to numerical solution</a:t>
              </a:r>
              <a:endParaRPr lang="en-US" sz="2700" dirty="0" smtClean="0">
                <a:latin typeface="Helvetica" pitchFamily="34" charset="0"/>
              </a:endParaRPr>
            </a:p>
            <a:p>
              <a:pPr>
                <a:buFont typeface="Wingdings" charset="2"/>
                <a:buChar char="ü"/>
              </a:pPr>
              <a:r>
                <a:rPr lang="en-US" sz="2700" dirty="0" smtClean="0">
                  <a:latin typeface="Helvetica" pitchFamily="34" charset="0"/>
                </a:rPr>
                <a:t>Derive solution for </a:t>
              </a:r>
              <a:r>
                <a:rPr lang="en-US" sz="2700" dirty="0" smtClean="0">
                  <a:latin typeface="Helvetica" pitchFamily="34" charset="0"/>
                </a:rPr>
                <a:t>solute</a:t>
              </a:r>
              <a:r>
                <a:rPr lang="en-US" sz="2700" dirty="0" smtClean="0">
                  <a:latin typeface="Helvetica" pitchFamily="34" charset="0"/>
                </a:rPr>
                <a:t> </a:t>
              </a:r>
              <a:r>
                <a:rPr lang="en-US" sz="2700" dirty="0" smtClean="0">
                  <a:latin typeface="Helvetica" pitchFamily="34" charset="0"/>
                </a:rPr>
                <a:t>flux into the </a:t>
              </a:r>
              <a:r>
                <a:rPr lang="en-US" sz="2700" dirty="0" smtClean="0">
                  <a:latin typeface="Helvetica" pitchFamily="34" charset="0"/>
                </a:rPr>
                <a:t>sediment</a:t>
              </a:r>
            </a:p>
            <a:p>
              <a:pPr>
                <a:buFont typeface="Arial"/>
                <a:buChar char="•"/>
              </a:pPr>
              <a:r>
                <a:rPr lang="en-US" sz="2700" b="1" i="1" dirty="0" smtClean="0">
                  <a:latin typeface="Helvetica" pitchFamily="34" charset="0"/>
                </a:rPr>
                <a:t>Application</a:t>
              </a:r>
              <a:endParaRPr lang="en-US" sz="2700" b="1" i="1" dirty="0" smtClean="0">
                <a:latin typeface="Helvetica" pitchFamily="34" charset="0"/>
              </a:endParaRPr>
            </a:p>
            <a:p>
              <a:pPr>
                <a:buFont typeface="Wingdings" charset="2"/>
                <a:buChar char="ü"/>
              </a:pPr>
              <a:r>
                <a:rPr lang="en-US" sz="2700" dirty="0" smtClean="0">
                  <a:latin typeface="Helvetica" pitchFamily="34" charset="0"/>
                </a:rPr>
                <a:t>Correlations </a:t>
              </a:r>
              <a:r>
                <a:rPr lang="en-US" sz="2700" dirty="0" smtClean="0">
                  <a:latin typeface="Helvetica" pitchFamily="34" charset="0"/>
                </a:rPr>
                <a:t>for mass transfer coefficient</a:t>
              </a:r>
              <a:endParaRPr lang="en-US" sz="2700" dirty="0" smtClean="0">
                <a:latin typeface="Helvetica" pitchFamily="34" charset="0"/>
              </a:endParaRPr>
            </a:p>
            <a:p>
              <a:pPr>
                <a:buFont typeface="Wingdings" charset="2"/>
                <a:buChar char="ü"/>
              </a:pPr>
              <a:r>
                <a:rPr lang="en-US" sz="2700" dirty="0" smtClean="0">
                  <a:latin typeface="Helvetica" pitchFamily="34" charset="0"/>
                </a:rPr>
                <a:t>Trade</a:t>
              </a:r>
              <a:r>
                <a:rPr lang="en-US" sz="2700" dirty="0" smtClean="0">
                  <a:latin typeface="Helvetica" pitchFamily="34" charset="0"/>
                </a:rPr>
                <a:t>-off between volume of water processed in the sediment and extent of reaction</a:t>
              </a:r>
            </a:p>
            <a:p>
              <a:pPr>
                <a:buFont typeface="Arial"/>
                <a:buChar char="•"/>
              </a:pPr>
              <a:endParaRPr lang="en-US" sz="2700" dirty="0"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5800" y="2971800"/>
              <a:ext cx="9829800" cy="52578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13502" tIns="156751" rIns="313502" bIns="156751" spcCol="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353800" y="5638800"/>
            <a:ext cx="3751270" cy="44196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5697200" y="5486400"/>
            <a:ext cx="7348558" cy="53340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439400" y="5105400"/>
            <a:ext cx="48768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s</a:t>
            </a:r>
            <a:r>
              <a:rPr lang="en-US" sz="2400" u="sng" dirty="0" smtClean="0">
                <a:latin typeface="Helvetica" pitchFamily="34" charset="0"/>
              </a:rPr>
              <a:t>treamline geometry</a:t>
            </a:r>
            <a:endParaRPr lang="en-US" sz="2400" u="sng" dirty="0">
              <a:latin typeface="Helvetica" pitchFamily="34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1287125" y="15582900"/>
          <a:ext cx="4257675" cy="647700"/>
        </p:xfrm>
        <a:graphic>
          <a:graphicData uri="http://schemas.openxmlformats.org/presentationml/2006/ole">
            <p:oleObj spid="_x0000_s13314" name="Equation" r:id="rId9" imgW="1587500" imgH="241300" progId="Equation.DSMT4">
              <p:embed/>
            </p:oleObj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-762000" y="17867313"/>
            <a:ext cx="48768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p</a:t>
            </a:r>
            <a:r>
              <a:rPr lang="en-US" sz="2400" u="sng" dirty="0" smtClean="0">
                <a:latin typeface="Helvetica" pitchFamily="34" charset="0"/>
              </a:rPr>
              <a:t>ressure head</a:t>
            </a:r>
            <a:endParaRPr lang="en-US" sz="2400" u="sng" dirty="0">
              <a:latin typeface="Helvetic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914400" y="18892838"/>
            <a:ext cx="48768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v</a:t>
            </a:r>
            <a:r>
              <a:rPr lang="en-US" sz="2400" u="sng" dirty="0" smtClean="0">
                <a:latin typeface="Helvetica" pitchFamily="34" charset="0"/>
              </a:rPr>
              <a:t>elocity field</a:t>
            </a:r>
            <a:endParaRPr lang="en-US" sz="2400" u="sng" dirty="0">
              <a:latin typeface="Helvetic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400" y="10591800"/>
            <a:ext cx="8666176" cy="932117"/>
          </a:xfrm>
          <a:prstGeom prst="rect">
            <a:avLst/>
          </a:prstGeom>
          <a:noFill/>
        </p:spPr>
        <p:txBody>
          <a:bodyPr wrap="none" lIns="313502" tIns="156751" rIns="313502" bIns="156751" rtlCol="0">
            <a:spAutoFit/>
          </a:bodyPr>
          <a:lstStyle/>
          <a:p>
            <a:r>
              <a:rPr lang="en-US" sz="4000" b="1" dirty="0" smtClean="0">
                <a:latin typeface="Helvetica" pitchFamily="34" charset="0"/>
              </a:rPr>
              <a:t>E</a:t>
            </a:r>
            <a:r>
              <a:rPr lang="en-US" sz="4000" b="1" dirty="0" smtClean="0">
                <a:latin typeface="Helvetica" pitchFamily="34" charset="0"/>
              </a:rPr>
              <a:t>lliot and Brooks Velocity Model</a:t>
            </a:r>
            <a:endParaRPr lang="en-US" sz="4000" b="1" dirty="0">
              <a:latin typeface="Helvetica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08338" y="11630025"/>
            <a:ext cx="9350062" cy="5486400"/>
          </a:xfrm>
          <a:prstGeom prst="rect">
            <a:avLst/>
          </a:prstGeom>
        </p:spPr>
      </p:pic>
      <p:graphicFrame>
        <p:nvGraphicFramePr>
          <p:cNvPr id="69" name="Object 2"/>
          <p:cNvGraphicFramePr>
            <a:graphicFrameLocks noChangeAspect="1"/>
          </p:cNvGraphicFramePr>
          <p:nvPr/>
        </p:nvGraphicFramePr>
        <p:xfrm>
          <a:off x="685800" y="18400713"/>
          <a:ext cx="3473450" cy="544512"/>
        </p:xfrm>
        <a:graphic>
          <a:graphicData uri="http://schemas.openxmlformats.org/presentationml/2006/ole">
            <p:oleObj spid="_x0000_s13315" name="Equation" r:id="rId12" imgW="1295400" imgH="20320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76200" y="16964025"/>
            <a:ext cx="48768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n</a:t>
            </a:r>
            <a:r>
              <a:rPr lang="en-US" sz="2400" u="sng" dirty="0" smtClean="0">
                <a:latin typeface="Helvetica" pitchFamily="34" charset="0"/>
              </a:rPr>
              <a:t>ormalize by wave number</a:t>
            </a:r>
            <a:endParaRPr lang="en-US" sz="2400" u="sng" dirty="0">
              <a:latin typeface="Helvetica" pitchFamily="34" charset="0"/>
            </a:endParaRPr>
          </a:p>
        </p:txBody>
      </p:sp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>
          <a:off x="685800" y="17497425"/>
          <a:ext cx="1566863" cy="511175"/>
        </p:xfrm>
        <a:graphic>
          <a:graphicData uri="http://schemas.openxmlformats.org/presentationml/2006/ole">
            <p:oleObj spid="_x0000_s13316" name="Equation" r:id="rId13" imgW="584200" imgH="190500" progId="Equation.DSMT4">
              <p:embed/>
            </p:oleObj>
          </a:graphicData>
        </a:graphic>
      </p:graphicFrame>
      <p:graphicFrame>
        <p:nvGraphicFramePr>
          <p:cNvPr id="74" name="Object 2"/>
          <p:cNvGraphicFramePr>
            <a:graphicFrameLocks noChangeAspect="1"/>
          </p:cNvGraphicFramePr>
          <p:nvPr/>
        </p:nvGraphicFramePr>
        <p:xfrm>
          <a:off x="2667000" y="17497425"/>
          <a:ext cx="1566863" cy="511175"/>
        </p:xfrm>
        <a:graphic>
          <a:graphicData uri="http://schemas.openxmlformats.org/presentationml/2006/ole">
            <p:oleObj spid="_x0000_s13317" name="Equation" r:id="rId14" imgW="584200" imgH="190500" progId="Equation.DSMT4">
              <p:embed/>
            </p:oleObj>
          </a:graphicData>
        </a:graphic>
      </p:graphicFrame>
      <p:graphicFrame>
        <p:nvGraphicFramePr>
          <p:cNvPr id="75" name="Object 2"/>
          <p:cNvGraphicFramePr>
            <a:graphicFrameLocks noChangeAspect="1"/>
          </p:cNvGraphicFramePr>
          <p:nvPr/>
        </p:nvGraphicFramePr>
        <p:xfrm>
          <a:off x="671512" y="19426238"/>
          <a:ext cx="4052888" cy="544513"/>
        </p:xfrm>
        <a:graphic>
          <a:graphicData uri="http://schemas.openxmlformats.org/presentationml/2006/ole">
            <p:oleObj spid="_x0000_s13318" name="Equation" r:id="rId15" imgW="1511300" imgH="203200" progId="Equation.DSMT4">
              <p:embed/>
            </p:oleObj>
          </a:graphicData>
        </a:graphic>
      </p:graphicFrame>
      <p:graphicFrame>
        <p:nvGraphicFramePr>
          <p:cNvPr id="76" name="Object 2"/>
          <p:cNvGraphicFramePr>
            <a:graphicFrameLocks noChangeAspect="1"/>
          </p:cNvGraphicFramePr>
          <p:nvPr/>
        </p:nvGraphicFramePr>
        <p:xfrm>
          <a:off x="665162" y="19959638"/>
          <a:ext cx="3983038" cy="577850"/>
        </p:xfrm>
        <a:graphic>
          <a:graphicData uri="http://schemas.openxmlformats.org/presentationml/2006/ole">
            <p:oleObj spid="_x0000_s13319" name="Equation" r:id="rId16" imgW="1485900" imgH="215900" progId="Equation.DSMT4">
              <p:embed/>
            </p:oleObj>
          </a:graphicData>
        </a:graphic>
      </p:graphicFrame>
      <p:graphicFrame>
        <p:nvGraphicFramePr>
          <p:cNvPr id="77" name="Object 2"/>
          <p:cNvGraphicFramePr>
            <a:graphicFrameLocks noChangeAspect="1"/>
          </p:cNvGraphicFramePr>
          <p:nvPr/>
        </p:nvGraphicFramePr>
        <p:xfrm>
          <a:off x="685800" y="20493038"/>
          <a:ext cx="2552700" cy="509587"/>
        </p:xfrm>
        <a:graphic>
          <a:graphicData uri="http://schemas.openxmlformats.org/presentationml/2006/ole">
            <p:oleObj spid="_x0000_s13320" name="Equation" r:id="rId17" imgW="952500" imgH="190500" progId="Equation.DSMT4">
              <p:embed/>
            </p:oleObj>
          </a:graphicData>
        </a:graphic>
      </p:graphicFrame>
      <p:graphicFrame>
        <p:nvGraphicFramePr>
          <p:cNvPr id="79" name="Object 2"/>
          <p:cNvGraphicFramePr>
            <a:graphicFrameLocks noChangeAspect="1"/>
          </p:cNvGraphicFramePr>
          <p:nvPr/>
        </p:nvGraphicFramePr>
        <p:xfrm>
          <a:off x="5230813" y="20040600"/>
          <a:ext cx="4764088" cy="509588"/>
        </p:xfrm>
        <a:graphic>
          <a:graphicData uri="http://schemas.openxmlformats.org/presentationml/2006/ole">
            <p:oleObj spid="_x0000_s13321" name="Equation" r:id="rId18" imgW="1778000" imgH="190500" progId="Equation.DSMT4">
              <p:embed/>
            </p:oleObj>
          </a:graphicData>
        </a:graphic>
      </p:graphicFrame>
      <p:graphicFrame>
        <p:nvGraphicFramePr>
          <p:cNvPr id="80" name="Object 2"/>
          <p:cNvGraphicFramePr>
            <a:graphicFrameLocks noChangeAspect="1"/>
          </p:cNvGraphicFramePr>
          <p:nvPr/>
        </p:nvGraphicFramePr>
        <p:xfrm>
          <a:off x="5230813" y="19654837"/>
          <a:ext cx="4252912" cy="509588"/>
        </p:xfrm>
        <a:graphic>
          <a:graphicData uri="http://schemas.openxmlformats.org/presentationml/2006/ole">
            <p:oleObj spid="_x0000_s13322" name="Equation" r:id="rId19" imgW="1587500" imgH="190500" progId="Equation.DSMT4">
              <p:embed/>
            </p:oleObj>
          </a:graphicData>
        </a:graphic>
      </p:graphicFrame>
      <p:graphicFrame>
        <p:nvGraphicFramePr>
          <p:cNvPr id="81" name="Object 2"/>
          <p:cNvGraphicFramePr>
            <a:graphicFrameLocks noChangeAspect="1"/>
          </p:cNvGraphicFramePr>
          <p:nvPr/>
        </p:nvGraphicFramePr>
        <p:xfrm>
          <a:off x="5230813" y="18724563"/>
          <a:ext cx="3913187" cy="373062"/>
        </p:xfrm>
        <a:graphic>
          <a:graphicData uri="http://schemas.openxmlformats.org/presentationml/2006/ole">
            <p:oleObj spid="_x0000_s13323" name="Equation" r:id="rId20" imgW="1460500" imgH="139700" progId="Equation.DSMT4">
              <p:embed/>
            </p:oleObj>
          </a:graphicData>
        </a:graphic>
      </p:graphicFrame>
      <p:graphicFrame>
        <p:nvGraphicFramePr>
          <p:cNvPr id="82" name="Object 2"/>
          <p:cNvGraphicFramePr>
            <a:graphicFrameLocks noChangeAspect="1"/>
          </p:cNvGraphicFramePr>
          <p:nvPr/>
        </p:nvGraphicFramePr>
        <p:xfrm>
          <a:off x="5230813" y="19173825"/>
          <a:ext cx="3470275" cy="474663"/>
        </p:xfrm>
        <a:graphic>
          <a:graphicData uri="http://schemas.openxmlformats.org/presentationml/2006/ole">
            <p:oleObj spid="_x0000_s13324" name="Equation" r:id="rId21" imgW="1295400" imgH="177800" progId="Equation.DSMT4">
              <p:embed/>
            </p:oleObj>
          </a:graphicData>
        </a:graphic>
      </p:graphicFrame>
      <p:graphicFrame>
        <p:nvGraphicFramePr>
          <p:cNvPr id="83" name="Object 2"/>
          <p:cNvGraphicFramePr>
            <a:graphicFrameLocks noChangeAspect="1"/>
          </p:cNvGraphicFramePr>
          <p:nvPr/>
        </p:nvGraphicFramePr>
        <p:xfrm>
          <a:off x="5230813" y="20497800"/>
          <a:ext cx="4932363" cy="509587"/>
        </p:xfrm>
        <a:graphic>
          <a:graphicData uri="http://schemas.openxmlformats.org/presentationml/2006/ole">
            <p:oleObj spid="_x0000_s13325" name="Equation" r:id="rId22" imgW="1841500" imgH="190500" progId="Equation.DSMT4">
              <p:embed/>
            </p:oleObj>
          </a:graphicData>
        </a:graphic>
      </p:graphicFrame>
      <p:graphicFrame>
        <p:nvGraphicFramePr>
          <p:cNvPr id="84" name="Object 2"/>
          <p:cNvGraphicFramePr>
            <a:graphicFrameLocks noChangeAspect="1"/>
          </p:cNvGraphicFramePr>
          <p:nvPr/>
        </p:nvGraphicFramePr>
        <p:xfrm>
          <a:off x="5230813" y="17451387"/>
          <a:ext cx="2517775" cy="509588"/>
        </p:xfrm>
        <a:graphic>
          <a:graphicData uri="http://schemas.openxmlformats.org/presentationml/2006/ole">
            <p:oleObj spid="_x0000_s13326" name="Equation" r:id="rId23" imgW="939800" imgH="190500" progId="Equation.DSMT4">
              <p:embed/>
            </p:oleObj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038600" y="16964025"/>
            <a:ext cx="48768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v</a:t>
            </a:r>
            <a:r>
              <a:rPr lang="en-US" sz="2400" u="sng" dirty="0" smtClean="0">
                <a:latin typeface="Helvetica" pitchFamily="34" charset="0"/>
              </a:rPr>
              <a:t>ariable </a:t>
            </a:r>
            <a:r>
              <a:rPr lang="en-US" sz="2400" u="sng" dirty="0" smtClean="0">
                <a:latin typeface="Helvetica" pitchFamily="34" charset="0"/>
              </a:rPr>
              <a:t>d</a:t>
            </a:r>
            <a:r>
              <a:rPr lang="en-US" sz="2400" u="sng" dirty="0" smtClean="0">
                <a:latin typeface="Helvetica" pitchFamily="34" charset="0"/>
              </a:rPr>
              <a:t>efinitions</a:t>
            </a:r>
            <a:endParaRPr lang="en-US" sz="2400" u="sng" dirty="0">
              <a:latin typeface="Helvetica" pitchFamily="34" charset="0"/>
            </a:endParaRPr>
          </a:p>
        </p:txBody>
      </p:sp>
      <p:graphicFrame>
        <p:nvGraphicFramePr>
          <p:cNvPr id="86" name="Object 2"/>
          <p:cNvGraphicFramePr>
            <a:graphicFrameLocks noChangeAspect="1"/>
          </p:cNvGraphicFramePr>
          <p:nvPr/>
        </p:nvGraphicFramePr>
        <p:xfrm>
          <a:off x="5230813" y="17867313"/>
          <a:ext cx="2484438" cy="544512"/>
        </p:xfrm>
        <a:graphic>
          <a:graphicData uri="http://schemas.openxmlformats.org/presentationml/2006/ole">
            <p:oleObj spid="_x0000_s13327" name="Equation" r:id="rId24" imgW="927100" imgH="203200" progId="Equation.DSMT4">
              <p:embed/>
            </p:oleObj>
          </a:graphicData>
        </a:graphic>
      </p:graphicFrame>
      <p:graphicFrame>
        <p:nvGraphicFramePr>
          <p:cNvPr id="87" name="Object 2"/>
          <p:cNvGraphicFramePr>
            <a:graphicFrameLocks noChangeAspect="1"/>
          </p:cNvGraphicFramePr>
          <p:nvPr/>
        </p:nvGraphicFramePr>
        <p:xfrm>
          <a:off x="5230813" y="18259425"/>
          <a:ext cx="3130550" cy="511175"/>
        </p:xfrm>
        <a:graphic>
          <a:graphicData uri="http://schemas.openxmlformats.org/presentationml/2006/ole">
            <p:oleObj spid="_x0000_s13328" name="Equation" r:id="rId25" imgW="1168400" imgH="190500" progId="Equation.DSMT4">
              <p:embed/>
            </p:oleObj>
          </a:graphicData>
        </a:graphic>
      </p:graphicFrame>
      <p:sp>
        <p:nvSpPr>
          <p:cNvPr id="88" name="Rectangle 87"/>
          <p:cNvSpPr/>
          <p:nvPr/>
        </p:nvSpPr>
        <p:spPr>
          <a:xfrm>
            <a:off x="533400" y="11430000"/>
            <a:ext cx="9829800" cy="9982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13502" tIns="156751" rIns="313502" bIns="156751" spcCol="0"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9372600" y="10439400"/>
            <a:ext cx="76962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p</a:t>
            </a:r>
            <a:r>
              <a:rPr lang="en-US" sz="2400" u="sng" dirty="0" smtClean="0">
                <a:latin typeface="Helvetica" pitchFamily="34" charset="0"/>
              </a:rPr>
              <a:t>redicted concentration field</a:t>
            </a:r>
            <a:endParaRPr lang="en-US" sz="2400" u="sng" dirty="0">
              <a:latin typeface="Helvetica" pitchFamily="34" charset="0"/>
            </a:endParaRPr>
          </a:p>
        </p:txBody>
      </p:sp>
      <p:graphicFrame>
        <p:nvGraphicFramePr>
          <p:cNvPr id="13329" name="Object 17"/>
          <p:cNvGraphicFramePr>
            <a:graphicFrameLocks noChangeAspect="1"/>
          </p:cNvGraphicFramePr>
          <p:nvPr/>
        </p:nvGraphicFramePr>
        <p:xfrm>
          <a:off x="11277600" y="12268200"/>
          <a:ext cx="5727700" cy="1041400"/>
        </p:xfrm>
        <a:graphic>
          <a:graphicData uri="http://schemas.openxmlformats.org/presentationml/2006/ole">
            <p:oleObj spid="_x0000_s13329" name="Equation" r:id="rId26" imgW="2235200" imgH="406400" progId="Equation.DSMT4">
              <p:embed/>
            </p:oleObj>
          </a:graphicData>
        </a:graphic>
      </p:graphicFrame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11277600" y="10972800"/>
          <a:ext cx="11691815" cy="1295400"/>
        </p:xfrm>
        <a:graphic>
          <a:graphicData uri="http://schemas.openxmlformats.org/presentationml/2006/ole">
            <p:oleObj spid="_x0000_s13330" name="Equation" r:id="rId27" imgW="4470400" imgH="495300" progId="Equation.DSMT4">
              <p:embed/>
            </p:oleObj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16383000" y="5105305"/>
            <a:ext cx="63246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p</a:t>
            </a:r>
            <a:r>
              <a:rPr lang="en-US" sz="2400" u="sng" dirty="0" smtClean="0">
                <a:latin typeface="Helvetica" pitchFamily="34" charset="0"/>
              </a:rPr>
              <a:t>redicted concentration field (analytical)</a:t>
            </a:r>
            <a:endParaRPr lang="en-US" sz="2400" u="sng" dirty="0">
              <a:latin typeface="Helvetica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0820400" y="5029200"/>
            <a:ext cx="12496800" cy="113538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13502" tIns="156751" rIns="313502" bIns="156751" spcCol="0"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10515600" y="4173283"/>
            <a:ext cx="13039368" cy="932117"/>
          </a:xfrm>
          <a:prstGeom prst="rect">
            <a:avLst/>
          </a:prstGeom>
          <a:noFill/>
        </p:spPr>
        <p:txBody>
          <a:bodyPr wrap="none" lIns="313502" tIns="156751" rIns="313502" bIns="156751" rtlCol="0">
            <a:spAutoFit/>
          </a:bodyPr>
          <a:lstStyle/>
          <a:p>
            <a:r>
              <a:rPr lang="en-US" sz="4000" b="1" dirty="0" smtClean="0">
                <a:latin typeface="Helvetica" pitchFamily="34" charset="0"/>
              </a:rPr>
              <a:t>Solution approach (neglect dispersion &amp; diffusion)</a:t>
            </a:r>
            <a:endParaRPr lang="en-US" sz="4000" b="1" dirty="0">
              <a:latin typeface="Helvetica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3393400" y="4173283"/>
            <a:ext cx="7647868" cy="932117"/>
          </a:xfrm>
          <a:prstGeom prst="rect">
            <a:avLst/>
          </a:prstGeom>
          <a:noFill/>
        </p:spPr>
        <p:txBody>
          <a:bodyPr wrap="none" lIns="313502" tIns="156751" rIns="313502" bIns="156751" rtlCol="0">
            <a:spAutoFit/>
          </a:bodyPr>
          <a:lstStyle/>
          <a:p>
            <a:r>
              <a:rPr lang="en-US" sz="4000" b="1" dirty="0" smtClean="0">
                <a:latin typeface="Helvetica" pitchFamily="34" charset="0"/>
              </a:rPr>
              <a:t>Numerical simulation results</a:t>
            </a:r>
            <a:endParaRPr lang="en-US" sz="4000" b="1" dirty="0">
              <a:latin typeface="Helvetica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0820400" y="17221200"/>
            <a:ext cx="12420600" cy="41910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13502" tIns="156751" rIns="313502" bIns="156751" spcCol="0" rtlCol="0" anchor="ctr"/>
          <a:lstStyle/>
          <a:p>
            <a:pPr algn="ctr"/>
            <a:endParaRPr lang="en-US"/>
          </a:p>
        </p:txBody>
      </p:sp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1133138" y="17757775"/>
          <a:ext cx="3849687" cy="577850"/>
        </p:xfrm>
        <a:graphic>
          <a:graphicData uri="http://schemas.openxmlformats.org/presentationml/2006/ole">
            <p:oleObj spid="_x0000_s13359" name="Equation" r:id="rId28" imgW="1435100" imgH="215900" progId="Equation.DSMT4">
              <p:embed/>
            </p:oleObj>
          </a:graphicData>
        </a:graphic>
      </p:graphicFrame>
      <p:graphicFrame>
        <p:nvGraphicFramePr>
          <p:cNvPr id="142" name="Object 2"/>
          <p:cNvGraphicFramePr>
            <a:graphicFrameLocks noChangeAspect="1"/>
          </p:cNvGraphicFramePr>
          <p:nvPr/>
        </p:nvGraphicFramePr>
        <p:xfrm>
          <a:off x="11277600" y="13868400"/>
          <a:ext cx="4424362" cy="511175"/>
        </p:xfrm>
        <a:graphic>
          <a:graphicData uri="http://schemas.openxmlformats.org/presentationml/2006/ole">
            <p:oleObj spid="_x0000_s13361" name="Equation" r:id="rId29" imgW="1651000" imgH="190500" progId="Equation.DSMT4">
              <p:embed/>
            </p:oleObj>
          </a:graphicData>
        </a:graphic>
      </p:graphicFrame>
      <p:graphicFrame>
        <p:nvGraphicFramePr>
          <p:cNvPr id="143" name="Object 2"/>
          <p:cNvGraphicFramePr>
            <a:graphicFrameLocks noChangeAspect="1"/>
          </p:cNvGraphicFramePr>
          <p:nvPr/>
        </p:nvGraphicFramePr>
        <p:xfrm>
          <a:off x="17983200" y="14097000"/>
          <a:ext cx="4425950" cy="989013"/>
        </p:xfrm>
        <a:graphic>
          <a:graphicData uri="http://schemas.openxmlformats.org/presentationml/2006/ole">
            <p:oleObj spid="_x0000_s13362" name="Equation" r:id="rId30" imgW="1651000" imgH="368300" progId="Equation.DSMT4">
              <p:embed/>
            </p:oleObj>
          </a:graphicData>
        </a:graphic>
      </p:graphicFrame>
      <p:graphicFrame>
        <p:nvGraphicFramePr>
          <p:cNvPr id="144" name="Object 2"/>
          <p:cNvGraphicFramePr>
            <a:graphicFrameLocks noChangeAspect="1"/>
          </p:cNvGraphicFramePr>
          <p:nvPr/>
        </p:nvGraphicFramePr>
        <p:xfrm>
          <a:off x="17983200" y="15011400"/>
          <a:ext cx="4494212" cy="511175"/>
        </p:xfrm>
        <a:graphic>
          <a:graphicData uri="http://schemas.openxmlformats.org/presentationml/2006/ole">
            <p:oleObj spid="_x0000_s13363" name="Equation" r:id="rId31" imgW="1676400" imgH="190500" progId="Equation.DSMT4">
              <p:embed/>
            </p:oleObj>
          </a:graphicData>
        </a:graphic>
      </p:graphicFrame>
      <p:graphicFrame>
        <p:nvGraphicFramePr>
          <p:cNvPr id="145" name="Object 2"/>
          <p:cNvGraphicFramePr>
            <a:graphicFrameLocks noChangeAspect="1"/>
          </p:cNvGraphicFramePr>
          <p:nvPr/>
        </p:nvGraphicFramePr>
        <p:xfrm>
          <a:off x="17983200" y="15621000"/>
          <a:ext cx="3676650" cy="476250"/>
        </p:xfrm>
        <a:graphic>
          <a:graphicData uri="http://schemas.openxmlformats.org/presentationml/2006/ole">
            <p:oleObj spid="_x0000_s13364" name="Equation" r:id="rId32" imgW="1371600" imgH="177800" progId="Equation.DSMT4">
              <p:embed/>
            </p:oleObj>
          </a:graphicData>
        </a:graphic>
      </p:graphicFrame>
      <p:sp>
        <p:nvSpPr>
          <p:cNvPr id="146" name="TextBox 145"/>
          <p:cNvSpPr txBox="1"/>
          <p:nvPr/>
        </p:nvSpPr>
        <p:spPr>
          <a:xfrm>
            <a:off x="16840200" y="13487400"/>
            <a:ext cx="48768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v</a:t>
            </a:r>
            <a:r>
              <a:rPr lang="en-US" sz="2400" u="sng" dirty="0" smtClean="0">
                <a:latin typeface="Helvetica" pitchFamily="34" charset="0"/>
              </a:rPr>
              <a:t>ariable definitions</a:t>
            </a:r>
            <a:endParaRPr lang="en-US" sz="2400" u="sng" dirty="0">
              <a:latin typeface="Helvetica" pitchFamily="34" charset="0"/>
            </a:endParaRPr>
          </a:p>
        </p:txBody>
      </p:sp>
      <p:graphicFrame>
        <p:nvGraphicFramePr>
          <p:cNvPr id="147" name="Object 2"/>
          <p:cNvGraphicFramePr>
            <a:graphicFrameLocks noChangeAspect="1"/>
          </p:cNvGraphicFramePr>
          <p:nvPr/>
        </p:nvGraphicFramePr>
        <p:xfrm>
          <a:off x="11277600" y="13411200"/>
          <a:ext cx="4697412" cy="374650"/>
        </p:xfrm>
        <a:graphic>
          <a:graphicData uri="http://schemas.openxmlformats.org/presentationml/2006/ole">
            <p:oleObj spid="_x0000_s13365" name="Equation" r:id="rId33" imgW="1752600" imgH="139700" progId="Equation.DSMT4">
              <p:embed/>
            </p:oleObj>
          </a:graphicData>
        </a:graphic>
      </p:graphicFrame>
      <p:graphicFrame>
        <p:nvGraphicFramePr>
          <p:cNvPr id="148" name="Object 2"/>
          <p:cNvGraphicFramePr>
            <a:graphicFrameLocks noChangeAspect="1"/>
          </p:cNvGraphicFramePr>
          <p:nvPr/>
        </p:nvGraphicFramePr>
        <p:xfrm>
          <a:off x="11277600" y="14385925"/>
          <a:ext cx="6159500" cy="577850"/>
        </p:xfrm>
        <a:graphic>
          <a:graphicData uri="http://schemas.openxmlformats.org/presentationml/2006/ole">
            <p:oleObj spid="_x0000_s13366" name="Equation" r:id="rId34" imgW="2298700" imgH="215900" progId="Equation.DSMT4">
              <p:embed/>
            </p:oleObj>
          </a:graphicData>
        </a:graphic>
      </p:graphicFrame>
      <p:graphicFrame>
        <p:nvGraphicFramePr>
          <p:cNvPr id="150" name="Object 2"/>
          <p:cNvGraphicFramePr>
            <a:graphicFrameLocks noChangeAspect="1"/>
          </p:cNvGraphicFramePr>
          <p:nvPr/>
        </p:nvGraphicFramePr>
        <p:xfrm>
          <a:off x="17983200" y="12954000"/>
          <a:ext cx="2894012" cy="546100"/>
        </p:xfrm>
        <a:graphic>
          <a:graphicData uri="http://schemas.openxmlformats.org/presentationml/2006/ole">
            <p:oleObj spid="_x0000_s13368" name="Equation" r:id="rId35" imgW="1079500" imgH="203200" progId="Equation.DSMT4">
              <p:embed/>
            </p:oleObj>
          </a:graphicData>
        </a:graphic>
      </p:graphicFrame>
      <p:sp>
        <p:nvSpPr>
          <p:cNvPr id="151" name="TextBox 150"/>
          <p:cNvSpPr txBox="1"/>
          <p:nvPr/>
        </p:nvSpPr>
        <p:spPr>
          <a:xfrm>
            <a:off x="8915400" y="14897100"/>
            <a:ext cx="76962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f</a:t>
            </a:r>
            <a:r>
              <a:rPr lang="en-US" sz="2400" u="sng" dirty="0" smtClean="0">
                <a:latin typeface="Helvetica" pitchFamily="34" charset="0"/>
              </a:rPr>
              <a:t>lux into sediment bed</a:t>
            </a:r>
            <a:endParaRPr lang="en-US" sz="2400" u="sng" dirty="0">
              <a:latin typeface="Helvetica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849600" y="12344400"/>
            <a:ext cx="76962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m</a:t>
            </a:r>
            <a:r>
              <a:rPr lang="en-US" sz="2400" u="sng" dirty="0" smtClean="0">
                <a:latin typeface="Helvetica" pitchFamily="34" charset="0"/>
              </a:rPr>
              <a:t>ass-transfer-limited flux</a:t>
            </a:r>
            <a:endParaRPr lang="en-US" sz="2400" u="sng" dirty="0">
              <a:latin typeface="Helvetica" pitchFamily="34" charset="0"/>
            </a:endParaRPr>
          </a:p>
        </p:txBody>
      </p:sp>
      <p:graphicFrame>
        <p:nvGraphicFramePr>
          <p:cNvPr id="13370" name="Object 58"/>
          <p:cNvGraphicFramePr>
            <a:graphicFrameLocks noChangeAspect="1"/>
          </p:cNvGraphicFramePr>
          <p:nvPr/>
        </p:nvGraphicFramePr>
        <p:xfrm>
          <a:off x="11201400" y="19160292"/>
          <a:ext cx="11049001" cy="2175803"/>
        </p:xfrm>
        <a:graphic>
          <a:graphicData uri="http://schemas.openxmlformats.org/presentationml/2006/ole">
            <p:oleObj spid="_x0000_s13370" name="Equation" r:id="rId36" imgW="4127500" imgH="812800" progId="Equation.DSMT4">
              <p:embed/>
            </p:oleObj>
          </a:graphicData>
        </a:graphic>
      </p:graphicFrame>
      <p:sp>
        <p:nvSpPr>
          <p:cNvPr id="154" name="TextBox 153"/>
          <p:cNvSpPr txBox="1"/>
          <p:nvPr/>
        </p:nvSpPr>
        <p:spPr>
          <a:xfrm>
            <a:off x="10439400" y="16383000"/>
            <a:ext cx="11093473" cy="932117"/>
          </a:xfrm>
          <a:prstGeom prst="rect">
            <a:avLst/>
          </a:prstGeom>
          <a:noFill/>
        </p:spPr>
        <p:txBody>
          <a:bodyPr wrap="none" lIns="313502" tIns="156751" rIns="313502" bIns="156751" rtlCol="0">
            <a:spAutoFit/>
          </a:bodyPr>
          <a:lstStyle/>
          <a:p>
            <a:r>
              <a:rPr lang="en-US" sz="4000" b="1" dirty="0" smtClean="0">
                <a:latin typeface="Helvetica" pitchFamily="34" charset="0"/>
              </a:rPr>
              <a:t>Numerical approach (governing equations)</a:t>
            </a:r>
            <a:endParaRPr lang="en-US" sz="4000" b="1" dirty="0">
              <a:latin typeface="Helvetica" pitchFamily="34" charset="0"/>
            </a:endParaRPr>
          </a:p>
        </p:txBody>
      </p:sp>
      <p:graphicFrame>
        <p:nvGraphicFramePr>
          <p:cNvPr id="155" name="Object 2"/>
          <p:cNvGraphicFramePr>
            <a:graphicFrameLocks noChangeAspect="1"/>
          </p:cNvGraphicFramePr>
          <p:nvPr/>
        </p:nvGraphicFramePr>
        <p:xfrm>
          <a:off x="11125200" y="18159412"/>
          <a:ext cx="4360863" cy="577850"/>
        </p:xfrm>
        <a:graphic>
          <a:graphicData uri="http://schemas.openxmlformats.org/presentationml/2006/ole">
            <p:oleObj spid="_x0000_s13371" name="Equation" r:id="rId37" imgW="1625600" imgH="215900" progId="Equation.DSMT4">
              <p:embed/>
            </p:oleObj>
          </a:graphicData>
        </a:graphic>
      </p:graphicFrame>
      <p:sp>
        <p:nvSpPr>
          <p:cNvPr id="156" name="TextBox 155"/>
          <p:cNvSpPr txBox="1"/>
          <p:nvPr/>
        </p:nvSpPr>
        <p:spPr>
          <a:xfrm>
            <a:off x="16764000" y="17168812"/>
            <a:ext cx="48768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v</a:t>
            </a:r>
            <a:r>
              <a:rPr lang="en-US" sz="2400" u="sng" dirty="0" smtClean="0">
                <a:latin typeface="Helvetica" pitchFamily="34" charset="0"/>
              </a:rPr>
              <a:t>ariable definitions</a:t>
            </a:r>
            <a:endParaRPr lang="en-US" sz="2400" u="sng" dirty="0">
              <a:latin typeface="Helvetica" pitchFamily="34" charset="0"/>
            </a:endParaRPr>
          </a:p>
        </p:txBody>
      </p:sp>
      <p:graphicFrame>
        <p:nvGraphicFramePr>
          <p:cNvPr id="157" name="Object 2"/>
          <p:cNvGraphicFramePr>
            <a:graphicFrameLocks noChangeAspect="1"/>
          </p:cNvGraphicFramePr>
          <p:nvPr/>
        </p:nvGraphicFramePr>
        <p:xfrm>
          <a:off x="17830800" y="17678400"/>
          <a:ext cx="5105400" cy="509588"/>
        </p:xfrm>
        <a:graphic>
          <a:graphicData uri="http://schemas.openxmlformats.org/presentationml/2006/ole">
            <p:oleObj spid="_x0000_s13372" name="Equation" r:id="rId38" imgW="1905000" imgH="190500" progId="Equation.DSMT4">
              <p:embed/>
            </p:oleObj>
          </a:graphicData>
        </a:graphic>
      </p:graphicFrame>
      <p:graphicFrame>
        <p:nvGraphicFramePr>
          <p:cNvPr id="158" name="Object 2"/>
          <p:cNvGraphicFramePr>
            <a:graphicFrameLocks noChangeAspect="1"/>
          </p:cNvGraphicFramePr>
          <p:nvPr/>
        </p:nvGraphicFramePr>
        <p:xfrm>
          <a:off x="17830800" y="18083212"/>
          <a:ext cx="4764087" cy="509588"/>
        </p:xfrm>
        <a:graphic>
          <a:graphicData uri="http://schemas.openxmlformats.org/presentationml/2006/ole">
            <p:oleObj spid="_x0000_s13373" name="Equation" r:id="rId39" imgW="1778000" imgH="190500" progId="Equation.DSMT4">
              <p:embed/>
            </p:oleObj>
          </a:graphicData>
        </a:graphic>
      </p:graphicFrame>
      <p:sp>
        <p:nvSpPr>
          <p:cNvPr id="159" name="TextBox 158"/>
          <p:cNvSpPr txBox="1"/>
          <p:nvPr/>
        </p:nvSpPr>
        <p:spPr>
          <a:xfrm>
            <a:off x="10744200" y="17168812"/>
            <a:ext cx="48768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a</a:t>
            </a:r>
            <a:r>
              <a:rPr lang="en-US" sz="2400" u="sng" dirty="0" smtClean="0">
                <a:latin typeface="Helvetica" pitchFamily="34" charset="0"/>
              </a:rPr>
              <a:t>dvection/dispersion equation</a:t>
            </a:r>
            <a:endParaRPr lang="en-US" sz="2400" u="sng" dirty="0">
              <a:latin typeface="Helvetic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906000" y="18668905"/>
            <a:ext cx="48768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d</a:t>
            </a:r>
            <a:r>
              <a:rPr lang="en-US" sz="2400" u="sng" dirty="0" smtClean="0">
                <a:latin typeface="Helvetica" pitchFamily="34" charset="0"/>
              </a:rPr>
              <a:t>ispersion tensor</a:t>
            </a:r>
            <a:endParaRPr lang="en-US" sz="2400" u="sng" dirty="0">
              <a:latin typeface="Helvetica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3698200" y="5029200"/>
            <a:ext cx="8686800" cy="7696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13502" tIns="156751" rIns="313502" bIns="156751" spcCol="0" rtlCol="0" anchor="ctr"/>
          <a:lstStyle/>
          <a:p>
            <a:pPr algn="ctr"/>
            <a:endParaRPr lang="en-US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0"/>
              <a:stretch>
                <a:fillRect/>
              </a:stretch>
            </p:blipFill>
          </mc:Choice>
          <mc:Fallback>
            <p:blipFill>
              <a:blip r:embed="rId41"/>
              <a:stretch>
                <a:fillRect/>
              </a:stretch>
            </p:blipFill>
          </mc:Fallback>
        </mc:AlternateContent>
        <p:spPr>
          <a:xfrm>
            <a:off x="24003000" y="5486400"/>
            <a:ext cx="7421685" cy="5410200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24765000" y="5105305"/>
            <a:ext cx="63246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p</a:t>
            </a:r>
            <a:r>
              <a:rPr lang="en-US" sz="2400" u="sng" dirty="0" smtClean="0">
                <a:latin typeface="Helvetica" pitchFamily="34" charset="0"/>
              </a:rPr>
              <a:t>redicted concentration field (numerical)</a:t>
            </a:r>
            <a:endParaRPr lang="en-US" sz="2400" u="sng" dirty="0">
              <a:latin typeface="Helvetica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3850600" y="10896600"/>
            <a:ext cx="8229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700" dirty="0" smtClean="0">
                <a:latin typeface="Helvetica" pitchFamily="34" charset="0"/>
              </a:rPr>
              <a:t>Numerical and analytical solutions near-</a:t>
            </a:r>
            <a:r>
              <a:rPr lang="en-US" sz="2700" dirty="0" smtClean="0">
                <a:latin typeface="Helvetica" pitchFamily="34" charset="0"/>
              </a:rPr>
              <a:t>identical</a:t>
            </a:r>
          </a:p>
          <a:p>
            <a:pPr>
              <a:buFont typeface="Wingdings" charset="2"/>
              <a:buChar char="ü"/>
            </a:pPr>
            <a:r>
              <a:rPr lang="en-US" sz="2700" dirty="0" smtClean="0">
                <a:latin typeface="Helvetica" pitchFamily="34" charset="0"/>
              </a:rPr>
              <a:t>Numerical simulation carried out with COMSOL</a:t>
            </a:r>
          </a:p>
          <a:p>
            <a:pPr>
              <a:buFont typeface="Wingdings" charset="2"/>
              <a:buChar char="ü"/>
            </a:pPr>
            <a:r>
              <a:rPr lang="en-US" sz="2700" dirty="0" smtClean="0">
                <a:latin typeface="Helvetica" pitchFamily="34" charset="0"/>
              </a:rPr>
              <a:t>Mechanical dispersion &amp; molecular diff. negligible</a:t>
            </a:r>
          </a:p>
          <a:p>
            <a:pPr>
              <a:buFont typeface="Wingdings" charset="2"/>
              <a:buChar char="ü"/>
            </a:pPr>
            <a:r>
              <a:rPr lang="en-US" sz="2700" dirty="0" err="1" smtClean="0">
                <a:latin typeface="Helvetica" pitchFamily="34" charset="0"/>
              </a:rPr>
              <a:t>Dirichlet</a:t>
            </a:r>
            <a:r>
              <a:rPr lang="en-US" sz="2700" dirty="0" smtClean="0">
                <a:latin typeface="Helvetica" pitchFamily="34" charset="0"/>
              </a:rPr>
              <a:t> </a:t>
            </a:r>
            <a:r>
              <a:rPr lang="en-US" sz="2700" dirty="0" err="1" smtClean="0">
                <a:latin typeface="Helvetica" pitchFamily="34" charset="0"/>
              </a:rPr>
              <a:t>b.c</a:t>
            </a:r>
            <a:r>
              <a:rPr lang="en-US" sz="2700" dirty="0" smtClean="0">
                <a:latin typeface="Helvetica" pitchFamily="34" charset="0"/>
              </a:rPr>
              <a:t>. at surface causes gradient artifact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3393400" y="12877800"/>
            <a:ext cx="3711143" cy="932117"/>
          </a:xfrm>
          <a:prstGeom prst="rect">
            <a:avLst/>
          </a:prstGeom>
          <a:noFill/>
        </p:spPr>
        <p:txBody>
          <a:bodyPr wrap="none" lIns="313502" tIns="156751" rIns="313502" bIns="156751" rtlCol="0">
            <a:spAutoFit/>
          </a:bodyPr>
          <a:lstStyle/>
          <a:p>
            <a:r>
              <a:rPr lang="en-US" sz="4000" b="1" dirty="0" smtClean="0">
                <a:latin typeface="Helvetica" pitchFamily="34" charset="0"/>
              </a:rPr>
              <a:t>Applications</a:t>
            </a:r>
            <a:endParaRPr lang="en-US" sz="4000" b="1" dirty="0">
              <a:latin typeface="Helvetica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3698200" y="13716000"/>
            <a:ext cx="8686800" cy="58674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13502" tIns="156751" rIns="313502" bIns="156751" spcCol="0"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23012400" y="13639800"/>
            <a:ext cx="95250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Analytical model supports use of mass transfer coefficient</a:t>
            </a:r>
            <a:endParaRPr lang="en-US" sz="2400" u="sng" dirty="0">
              <a:latin typeface="Helvetica" pitchFamily="34" charset="0"/>
            </a:endParaRPr>
          </a:p>
        </p:txBody>
      </p:sp>
      <p:graphicFrame>
        <p:nvGraphicFramePr>
          <p:cNvPr id="169" name="Object 2"/>
          <p:cNvGraphicFramePr>
            <a:graphicFrameLocks noChangeAspect="1"/>
          </p:cNvGraphicFramePr>
          <p:nvPr/>
        </p:nvGraphicFramePr>
        <p:xfrm>
          <a:off x="24079200" y="14351000"/>
          <a:ext cx="2587625" cy="649288"/>
        </p:xfrm>
        <a:graphic>
          <a:graphicData uri="http://schemas.openxmlformats.org/presentationml/2006/ole">
            <p:oleObj spid="_x0000_s13374" name="Equation" r:id="rId42" imgW="965200" imgH="241300" progId="Equation.DSMT4">
              <p:embed/>
            </p:oleObj>
          </a:graphicData>
        </a:graphic>
      </p:graphicFrame>
      <p:graphicFrame>
        <p:nvGraphicFramePr>
          <p:cNvPr id="170" name="Object 2"/>
          <p:cNvGraphicFramePr>
            <a:graphicFrameLocks noChangeAspect="1"/>
          </p:cNvGraphicFramePr>
          <p:nvPr/>
        </p:nvGraphicFramePr>
        <p:xfrm>
          <a:off x="27492325" y="14452600"/>
          <a:ext cx="2008188" cy="546100"/>
        </p:xfrm>
        <a:graphic>
          <a:graphicData uri="http://schemas.openxmlformats.org/presentationml/2006/ole">
            <p:oleObj spid="_x0000_s13375" name="Equation" r:id="rId43" imgW="749300" imgH="203200" progId="Equation.DSMT4">
              <p:embed/>
            </p:oleObj>
          </a:graphicData>
        </a:graphic>
      </p:graphicFrame>
      <p:sp>
        <p:nvSpPr>
          <p:cNvPr id="171" name="Rectangle 170"/>
          <p:cNvSpPr/>
          <p:nvPr/>
        </p:nvSpPr>
        <p:spPr>
          <a:xfrm>
            <a:off x="23850600" y="151548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700" dirty="0" smtClean="0">
                <a:latin typeface="Helvetica" pitchFamily="34" charset="0"/>
              </a:rPr>
              <a:t>Flux ~ conc. </a:t>
            </a:r>
            <a:r>
              <a:rPr lang="en-US" sz="2700" dirty="0" smtClean="0">
                <a:latin typeface="Helvetica" pitchFamily="34" charset="0"/>
              </a:rPr>
              <a:t>d</a:t>
            </a:r>
            <a:r>
              <a:rPr lang="en-US" sz="2700" dirty="0" smtClean="0">
                <a:latin typeface="Helvetica" pitchFamily="34" charset="0"/>
              </a:rPr>
              <a:t>iff. in upwelling &amp; </a:t>
            </a:r>
            <a:r>
              <a:rPr lang="en-US" sz="2700" dirty="0" err="1" smtClean="0">
                <a:latin typeface="Helvetica" pitchFamily="34" charset="0"/>
              </a:rPr>
              <a:t>downwelling</a:t>
            </a:r>
            <a:r>
              <a:rPr lang="en-US" sz="2700" dirty="0" smtClean="0">
                <a:latin typeface="Helvetica" pitchFamily="34" charset="0"/>
              </a:rPr>
              <a:t> zones</a:t>
            </a:r>
          </a:p>
          <a:p>
            <a:pPr>
              <a:buFont typeface="Wingdings" charset="2"/>
              <a:buChar char="ü"/>
            </a:pPr>
            <a:r>
              <a:rPr lang="en-US" sz="2700" dirty="0" smtClean="0">
                <a:latin typeface="Helvetica" pitchFamily="34" charset="0"/>
              </a:rPr>
              <a:t>Mass transfer coefficient = </a:t>
            </a:r>
            <a:r>
              <a:rPr lang="en-US" sz="2700" dirty="0" err="1" smtClean="0">
                <a:latin typeface="Helvetica" pitchFamily="34" charset="0"/>
              </a:rPr>
              <a:t>downwelling</a:t>
            </a:r>
            <a:r>
              <a:rPr lang="en-US" sz="2700" dirty="0" smtClean="0">
                <a:latin typeface="Helvetica" pitchFamily="34" charset="0"/>
              </a:rPr>
              <a:t> velocity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0421600" y="16078200"/>
            <a:ext cx="9525000" cy="685895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marL="457200" indent="-457200" algn="ctr"/>
            <a:r>
              <a:rPr lang="en-US" sz="2400" u="sng" dirty="0" smtClean="0">
                <a:latin typeface="Helvetica" pitchFamily="34" charset="0"/>
              </a:rPr>
              <a:t>Ecosystem services</a:t>
            </a:r>
            <a:endParaRPr lang="en-US" sz="2400" u="sng" dirty="0">
              <a:latin typeface="Helvetica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3926800" y="16764000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700" dirty="0" smtClean="0">
                <a:latin typeface="Helvetica" pitchFamily="34" charset="0"/>
              </a:rPr>
              <a:t>Flux into sediment = mass removal in sediment</a:t>
            </a:r>
          </a:p>
          <a:p>
            <a:pPr>
              <a:buFont typeface="Wingdings" charset="2"/>
              <a:buChar char="ü"/>
            </a:pPr>
            <a:r>
              <a:rPr lang="en-US" sz="2700" dirty="0" smtClean="0">
                <a:latin typeface="Helvetica" pitchFamily="34" charset="0"/>
              </a:rPr>
              <a:t>Mass removal in sediment = ecosystem service   (N, P, C processing; CEC removal)</a:t>
            </a:r>
          </a:p>
          <a:p>
            <a:pPr>
              <a:buFont typeface="Wingdings" charset="2"/>
              <a:buChar char="ü"/>
            </a:pPr>
            <a:r>
              <a:rPr lang="en-US" sz="2700" dirty="0" smtClean="0">
                <a:latin typeface="Helvetica" pitchFamily="34" charset="0"/>
              </a:rPr>
              <a:t>Model identifies trade-off between volume of water processed by </a:t>
            </a:r>
            <a:r>
              <a:rPr lang="en-US" sz="2700" dirty="0" err="1" smtClean="0">
                <a:latin typeface="Helvetica" pitchFamily="34" charset="0"/>
              </a:rPr>
              <a:t>hyporheic</a:t>
            </a:r>
            <a:r>
              <a:rPr lang="en-US" sz="2700" dirty="0" smtClean="0">
                <a:latin typeface="Helvetica" pitchFamily="34" charset="0"/>
              </a:rPr>
              <a:t> zone and extent of reaction in sediment (hard to optimize both)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23469600" y="19507200"/>
            <a:ext cx="5450401" cy="932117"/>
          </a:xfrm>
          <a:prstGeom prst="rect">
            <a:avLst/>
          </a:prstGeom>
          <a:noFill/>
        </p:spPr>
        <p:txBody>
          <a:bodyPr wrap="none" lIns="313502" tIns="156751" rIns="313502" bIns="156751" rtlCol="0">
            <a:spAutoFit/>
          </a:bodyPr>
          <a:lstStyle/>
          <a:p>
            <a:r>
              <a:rPr lang="en-US" sz="4000" b="1" dirty="0" smtClean="0">
                <a:latin typeface="Helvetica" pitchFamily="34" charset="0"/>
              </a:rPr>
              <a:t>Acknowledgements</a:t>
            </a:r>
            <a:endParaRPr lang="en-US" sz="4000" b="1" dirty="0">
              <a:latin typeface="Helvetica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3698200" y="20269200"/>
            <a:ext cx="8686800" cy="11430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13502" tIns="156751" rIns="313502" bIns="156751" spcCol="0"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23850600" y="20345400"/>
            <a:ext cx="845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Funding by the National Science Foundation Partnerships for International Research and Education (PIRE) Award No. OISE</a:t>
            </a:r>
            <a:r>
              <a:rPr lang="en-US" sz="1800" dirty="0" smtClean="0"/>
              <a:t>-</a:t>
            </a:r>
            <a:r>
              <a:rPr lang="en-US" sz="1800" dirty="0" smtClean="0"/>
              <a:t>1243543. A huge THANK YOU to Keith </a:t>
            </a:r>
            <a:r>
              <a:rPr lang="en-US" sz="1800" dirty="0" err="1" smtClean="0"/>
              <a:t>Stolzenbach</a:t>
            </a:r>
            <a:r>
              <a:rPr lang="en-US" sz="1800" dirty="0" smtClean="0"/>
              <a:t> (UCLA), Megan </a:t>
            </a:r>
            <a:r>
              <a:rPr lang="en-US" sz="1800" dirty="0" err="1" smtClean="0"/>
              <a:t>Rippy</a:t>
            </a:r>
            <a:r>
              <a:rPr lang="en-US" sz="1800" dirty="0" smtClean="0"/>
              <a:t> (UCI), Mike </a:t>
            </a:r>
            <a:r>
              <a:rPr lang="en-US" sz="1800" dirty="0" err="1" smtClean="0"/>
              <a:t>Stewardson</a:t>
            </a:r>
            <a:r>
              <a:rPr lang="en-US" sz="1800" dirty="0" smtClean="0"/>
              <a:t> (</a:t>
            </a:r>
            <a:r>
              <a:rPr lang="en-US" sz="1800" dirty="0" err="1" smtClean="0"/>
              <a:t>UoM</a:t>
            </a:r>
            <a:r>
              <a:rPr lang="en-US" sz="1800" dirty="0" smtClean="0"/>
              <a:t>), and </a:t>
            </a:r>
            <a:r>
              <a:rPr lang="en-US" sz="1800" dirty="0" err="1" smtClean="0"/>
              <a:t>Perran</a:t>
            </a:r>
            <a:r>
              <a:rPr lang="en-US" sz="1800" dirty="0" smtClean="0"/>
              <a:t> Cook (</a:t>
            </a:r>
            <a:r>
              <a:rPr lang="en-US" sz="1800" dirty="0" err="1" smtClean="0"/>
              <a:t>Monash</a:t>
            </a:r>
            <a:r>
              <a:rPr lang="en-US" sz="1800" dirty="0" smtClean="0"/>
              <a:t> </a:t>
            </a:r>
            <a:r>
              <a:rPr lang="en-US" sz="1800" dirty="0" err="1" smtClean="0"/>
              <a:t>Univ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pic>
        <p:nvPicPr>
          <p:cNvPr id="178" name="Picture 177" descr="uci.jpg"/>
          <p:cNvPicPr>
            <a:picLocks noChangeAspect="1"/>
          </p:cNvPicPr>
          <p:nvPr/>
        </p:nvPicPr>
        <p:blipFill>
          <a:blip r:embed="rId44"/>
          <a:srcRect r="5472"/>
          <a:stretch>
            <a:fillRect/>
          </a:stretch>
        </p:blipFill>
        <p:spPr>
          <a:xfrm>
            <a:off x="26657300" y="1771428"/>
            <a:ext cx="2893206" cy="2292571"/>
          </a:xfrm>
          <a:prstGeom prst="rect">
            <a:avLst/>
          </a:prstGeom>
        </p:spPr>
      </p:pic>
      <p:pic>
        <p:nvPicPr>
          <p:cNvPr id="177" name="Picture 176" descr="Melbourne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9641800" y="1752600"/>
            <a:ext cx="2209800" cy="2237423"/>
          </a:xfrm>
          <a:prstGeom prst="rect">
            <a:avLst/>
          </a:prstGeom>
        </p:spPr>
      </p:pic>
      <p:graphicFrame>
        <p:nvGraphicFramePr>
          <p:cNvPr id="179" name="Object 2"/>
          <p:cNvGraphicFramePr>
            <a:graphicFrameLocks noChangeAspect="1"/>
          </p:cNvGraphicFramePr>
          <p:nvPr/>
        </p:nvGraphicFramePr>
        <p:xfrm>
          <a:off x="17806988" y="18542000"/>
          <a:ext cx="5205412" cy="508000"/>
        </p:xfrm>
        <a:graphic>
          <a:graphicData uri="http://schemas.openxmlformats.org/presentationml/2006/ole">
            <p:oleObj spid="_x0000_s13376" name="Equation" r:id="rId46" imgW="1943100" imgH="190500" progId="Equation.DSMT4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8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321</Words>
  <Application>Microsoft Macintosh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MathType 6.0 Equation</vt:lpstr>
      <vt:lpstr>QUANTIFYING ECOSYSTEM SERVICES PROVIDED BY HYPORHEIC EXCHANGE</vt:lpstr>
    </vt:vector>
  </TitlesOfParts>
  <Company>HSSOE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the Efficiency of Constructed Wetlands by Analyzing Water Quality Parameters</dc:title>
  <dc:creator>amandaj</dc:creator>
  <cp:lastModifiedBy>Stanley Grant</cp:lastModifiedBy>
  <cp:revision>117</cp:revision>
  <dcterms:created xsi:type="dcterms:W3CDTF">2014-02-26T09:20:13Z</dcterms:created>
  <dcterms:modified xsi:type="dcterms:W3CDTF">2014-02-26T23:15:13Z</dcterms:modified>
</cp:coreProperties>
</file>